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13" r:id="rId4"/>
    <p:sldId id="258" r:id="rId5"/>
    <p:sldId id="314" r:id="rId6"/>
    <p:sldId id="259" r:id="rId7"/>
    <p:sldId id="315" r:id="rId8"/>
    <p:sldId id="260" r:id="rId9"/>
    <p:sldId id="264" r:id="rId10"/>
    <p:sldId id="316" r:id="rId11"/>
    <p:sldId id="266" r:id="rId12"/>
    <p:sldId id="269" r:id="rId13"/>
    <p:sldId id="270" r:id="rId14"/>
    <p:sldId id="299" r:id="rId15"/>
    <p:sldId id="317" r:id="rId16"/>
    <p:sldId id="263" r:id="rId17"/>
    <p:sldId id="295" r:id="rId18"/>
    <p:sldId id="271" r:id="rId19"/>
    <p:sldId id="267" r:id="rId20"/>
    <p:sldId id="318" r:id="rId21"/>
    <p:sldId id="265" r:id="rId22"/>
    <p:sldId id="272" r:id="rId23"/>
    <p:sldId id="277" r:id="rId24"/>
    <p:sldId id="278" r:id="rId25"/>
    <p:sldId id="292" r:id="rId26"/>
    <p:sldId id="294" r:id="rId27"/>
    <p:sldId id="319" r:id="rId28"/>
    <p:sldId id="297" r:id="rId29"/>
    <p:sldId id="273" r:id="rId30"/>
    <p:sldId id="274" r:id="rId31"/>
    <p:sldId id="275" r:id="rId32"/>
    <p:sldId id="276" r:id="rId33"/>
    <p:sldId id="279" r:id="rId34"/>
    <p:sldId id="280" r:id="rId35"/>
    <p:sldId id="310" r:id="rId36"/>
    <p:sldId id="311" r:id="rId37"/>
    <p:sldId id="281" r:id="rId38"/>
    <p:sldId id="282" r:id="rId39"/>
    <p:sldId id="298" r:id="rId40"/>
    <p:sldId id="283" r:id="rId41"/>
    <p:sldId id="286" r:id="rId42"/>
    <p:sldId id="287" r:id="rId43"/>
    <p:sldId id="300" r:id="rId44"/>
    <p:sldId id="301" r:id="rId45"/>
    <p:sldId id="302" r:id="rId46"/>
    <p:sldId id="303" r:id="rId47"/>
    <p:sldId id="304" r:id="rId48"/>
    <p:sldId id="305" r:id="rId49"/>
    <p:sldId id="309" r:id="rId50"/>
    <p:sldId id="306" r:id="rId51"/>
    <p:sldId id="307" r:id="rId52"/>
    <p:sldId id="320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2118" autoAdjust="0"/>
  </p:normalViewPr>
  <p:slideViewPr>
    <p:cSldViewPr snapToGrid="0">
      <p:cViewPr varScale="1">
        <p:scale>
          <a:sx n="147" d="100"/>
          <a:sy n="147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7B6D-FD30-4B61-844A-DC4BE8F8E08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70D7-0827-4A4B-9916-313BD5CF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will create a </a:t>
            </a:r>
            <a:r>
              <a:rPr lang="en-US" baseline="0" dirty="0" err="1" smtClean="0"/>
              <a:t>gui</a:t>
            </a:r>
            <a:r>
              <a:rPr lang="en-US" baseline="0" dirty="0" smtClean="0"/>
              <a:t> that lets your slice through your array. However, much easier to load into an external platform such as Slicer3D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670D7-0827-4A4B-9916-313BD5CF37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3E74-BA80-4CB4-85B0-7C7C9B89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A5FC6-C0F9-40CD-8E1E-F399234F8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3F521-51CA-4C42-864E-5D6A3CD6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7BD3-A983-483E-B334-ED292AAB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6D70B-949F-4915-A1FE-3FC23EF3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5C13-5359-498F-870A-D95E8106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A3C6A-BA6D-4732-A969-A2FC0360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5598-B8BA-4205-ACD4-41921B35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03B72-821F-4713-AB6E-C0E12E4B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024AA-57DF-4F97-83C6-9C396AB9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7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6AFE4-3803-47F9-B0F8-D9BB0C031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64D65-10B2-443F-9650-F71D61C1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BB53A-189B-4861-8886-30AB1F54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60450-8F0C-4A00-91C5-8BDB9FA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EECB-A326-4EC5-97DF-E030D2E4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EA0D-568F-4EC5-96C6-E8291249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B583-6C20-47DB-B390-4EE933AD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5B699-5683-40A3-B386-C6FAD5FA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373DF-1ECA-4AE9-B2A5-2D05EB40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868E0-AAC0-43FF-8004-7134703D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2D37-5CED-477A-B67A-05BAE4B2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E4A0-5599-4765-BA2F-3647B15CD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4152-753E-4D9A-9E32-61E77F1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D44B8-D915-4C11-917B-E2017425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8276-458B-4196-9442-193A865D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31C9-5E97-4DD6-8DEC-A9F5DDEC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00E6A-14FF-4463-945F-EFF04FCB0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23816-0CC4-4C9B-92D8-506AFF1F9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CB44D-FECA-4681-B99E-3A0E6312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E7A63-223D-4EFE-84C3-17B009A0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B8D84-B753-4BCD-8521-4ACBF69C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5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68F4-480B-49F7-8EE3-0B09DD49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61639-428C-42BC-AD2C-5681608F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BDEDF-44D3-4D61-97BD-BB932444D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7E893-0D75-497B-B5C1-269751721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ED242-9836-403D-AF7D-D33335071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B1948-C0DA-4B89-8EDC-EB6ABDE2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F2B98-6F31-4F39-8A36-B6461E6B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56135-D7C7-466F-8E91-F9B99351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1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7442-82FE-4A4E-A50C-E58B8632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24305-9608-45C3-A74D-6BD05933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E0426-5F0C-4A3C-8508-8574C060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15ECB-881E-48E6-926D-6BF79E02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2E03F-71DC-4E40-AD6F-8509D3EA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A3D02-8E05-407F-BC2A-0A7AB43B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5B544-C998-42E7-A261-67F4BC20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76D0-EC34-47CF-83C3-B8AA2B38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16F3-F688-4D7F-8840-DEACBF0C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DC2BE-BBAA-4993-A050-713CA1A5C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0C5B6-3204-42A2-AF34-6D082326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11AE2-6770-4F7F-BA56-A8A4A6EF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2DA37-876A-40E4-B4EA-3AE70D0D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63B5-333C-465B-9C81-467332A7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4D392-5C08-4F47-84BF-7BE0A1F10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A2869-A2FF-4614-B6A1-42426EB25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3B529-B055-41D2-A19B-9DE48990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91494-FAA5-43E3-A0C7-8F91DA23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EC72F-24ED-4CBA-AC0C-942FF6BE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2FF1A-4038-4FCA-90DE-847C4556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8547F-F6B3-40EF-8566-3FA7C52B7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6049-2AC0-4CBE-9BC0-E580F9BF8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21BA-AA67-4B16-8641-29233059A0C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E830D-850E-4785-B1CA-366F9FBF3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629B-354F-48F6-8551-19D5F5A2D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DEB7-6FA0-4BE4-9B25-C8F78F59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ev/peps/pep-0008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py.org/doc/numpy/user/numpy-for-matlab-user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166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55508-EEDB-4155-8A16-A22EFDCE2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3275"/>
            <a:ext cx="9144000" cy="2387600"/>
          </a:xfrm>
        </p:spPr>
        <p:txBody>
          <a:bodyPr/>
          <a:lstStyle/>
          <a:p>
            <a:r>
              <a:rPr lang="en-US" dirty="0"/>
              <a:t>Introduction to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56F19-2834-4679-91DB-A170C6915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2950"/>
            <a:ext cx="9144000" cy="1655762"/>
          </a:xfrm>
        </p:spPr>
        <p:txBody>
          <a:bodyPr/>
          <a:lstStyle/>
          <a:p>
            <a:r>
              <a:rPr lang="en-US" dirty="0" err="1" smtClean="0"/>
              <a:t>Why’N’How</a:t>
            </a:r>
            <a:r>
              <a:rPr lang="en-US" dirty="0" smtClean="0"/>
              <a:t> </a:t>
            </a:r>
            <a:r>
              <a:rPr lang="en-US" dirty="0" smtClean="0"/>
              <a:t>3/19/2020</a:t>
            </a:r>
          </a:p>
          <a:p>
            <a:r>
              <a:rPr lang="en-US" dirty="0" smtClean="0"/>
              <a:t>Jay Patel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0" r="13256" b="11098"/>
          <a:stretch/>
        </p:blipFill>
        <p:spPr>
          <a:xfrm>
            <a:off x="6658377" y="720551"/>
            <a:ext cx="5112913" cy="17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is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Why use python?</a:t>
            </a:r>
          </a:p>
          <a:p>
            <a:r>
              <a:rPr lang="en-US" dirty="0" smtClean="0"/>
              <a:t>How to use python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/>
              <a:t>Basic types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Containers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control flow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Scientific Python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7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1341-3D57-4933-B974-149825EB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                               Basic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6011-729E-4102-BE88-7099179B37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Numbers</a:t>
            </a:r>
          </a:p>
          <a:p>
            <a:pPr lvl="1"/>
            <a:r>
              <a:rPr lang="en-US" dirty="0"/>
              <a:t>Integer</a:t>
            </a:r>
          </a:p>
          <a:p>
            <a:pPr lvl="1"/>
            <a:r>
              <a:rPr lang="en-US" dirty="0"/>
              <a:t>Float</a:t>
            </a:r>
          </a:p>
          <a:p>
            <a:pPr lvl="1"/>
            <a:r>
              <a:rPr lang="en-US" dirty="0"/>
              <a:t>Complex</a:t>
            </a:r>
          </a:p>
          <a:p>
            <a:r>
              <a:rPr lang="en-US" dirty="0" smtClean="0"/>
              <a:t>Boolean</a:t>
            </a:r>
            <a:endParaRPr lang="en-US" dirty="0"/>
          </a:p>
          <a:p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1E7B9-7B60-4300-90D7-8A3F7D3BE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1817" cy="48842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Operators (non-exhaustive </a:t>
            </a:r>
            <a:r>
              <a:rPr lang="en-US" dirty="0" smtClean="0"/>
              <a:t>list)</a:t>
            </a:r>
            <a:endParaRPr lang="en-US" dirty="0"/>
          </a:p>
          <a:p>
            <a:pPr lvl="1"/>
            <a:r>
              <a:rPr lang="en-US" dirty="0" smtClean="0"/>
              <a:t>+         #addition</a:t>
            </a:r>
            <a:endParaRPr lang="en-US" dirty="0"/>
          </a:p>
          <a:p>
            <a:pPr lvl="1"/>
            <a:r>
              <a:rPr lang="en-US" dirty="0" smtClean="0"/>
              <a:t>-          #subtraction</a:t>
            </a:r>
            <a:endParaRPr lang="en-US" dirty="0" smtClean="0"/>
          </a:p>
          <a:p>
            <a:pPr lvl="1"/>
            <a:r>
              <a:rPr lang="en-US" dirty="0" smtClean="0"/>
              <a:t>*         #multiplication</a:t>
            </a:r>
            <a:endParaRPr lang="en-US" dirty="0" smtClean="0"/>
          </a:p>
          <a:p>
            <a:pPr lvl="1"/>
            <a:r>
              <a:rPr lang="en-US" dirty="0" smtClean="0"/>
              <a:t>**       # power</a:t>
            </a:r>
          </a:p>
          <a:p>
            <a:pPr lvl="1"/>
            <a:r>
              <a:rPr lang="en-US" dirty="0" smtClean="0"/>
              <a:t>%        # modulus</a:t>
            </a:r>
            <a:endParaRPr lang="en-US" dirty="0"/>
          </a:p>
          <a:p>
            <a:pPr lvl="1"/>
            <a:r>
              <a:rPr lang="en-US" dirty="0"/>
              <a:t>“in</a:t>
            </a:r>
            <a:r>
              <a:rPr lang="en-US" dirty="0" smtClean="0"/>
              <a:t>”    # check if element is in container</a:t>
            </a:r>
            <a:endParaRPr lang="en-US" dirty="0"/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(Custom) operations that take one or more pieces of data as arguments</a:t>
            </a:r>
          </a:p>
          <a:p>
            <a:pPr lvl="1"/>
            <a:r>
              <a:rPr lang="en-US" dirty="0" err="1"/>
              <a:t>len</a:t>
            </a:r>
            <a:r>
              <a:rPr lang="en-US" dirty="0"/>
              <a:t>(‘world’)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Functions called directly off data using the “.” operator</a:t>
            </a:r>
          </a:p>
          <a:p>
            <a:pPr lvl="1"/>
            <a:r>
              <a:rPr lang="en-US" dirty="0"/>
              <a:t>‘Hello </a:t>
            </a:r>
            <a:r>
              <a:rPr lang="en-US" dirty="0" err="1"/>
              <a:t>World”.split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6420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Numerical types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31952" r="80053" b="31821"/>
          <a:stretch/>
        </p:blipFill>
        <p:spPr>
          <a:xfrm>
            <a:off x="3971481" y="2478897"/>
            <a:ext cx="4012368" cy="360947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t="71110" r="80053" b="212"/>
          <a:stretch/>
        </p:blipFill>
        <p:spPr>
          <a:xfrm>
            <a:off x="7983849" y="2369935"/>
            <a:ext cx="4012369" cy="285726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r="80053" b="69496"/>
          <a:stretch/>
        </p:blipFill>
        <p:spPr>
          <a:xfrm>
            <a:off x="66198" y="2369935"/>
            <a:ext cx="4012368" cy="30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Booleans and Strings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2" y="1458868"/>
            <a:ext cx="2295659" cy="4680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531" y="1458868"/>
            <a:ext cx="6278726" cy="50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Assignment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104" b="37141"/>
          <a:stretch/>
        </p:blipFill>
        <p:spPr>
          <a:xfrm>
            <a:off x="2547059" y="1677457"/>
            <a:ext cx="4523443" cy="2506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6740"/>
          <a:stretch/>
        </p:blipFill>
        <p:spPr>
          <a:xfrm>
            <a:off x="7286225" y="1677457"/>
            <a:ext cx="4523443" cy="2045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8" y="1736073"/>
            <a:ext cx="2226618" cy="1941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240" y="4183535"/>
            <a:ext cx="4019017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is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Why use python?</a:t>
            </a:r>
          </a:p>
          <a:p>
            <a:r>
              <a:rPr lang="en-US" dirty="0" smtClean="0"/>
              <a:t>How to use python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types</a:t>
            </a:r>
          </a:p>
          <a:p>
            <a:pPr lvl="1"/>
            <a:r>
              <a:rPr lang="en-US" dirty="0" smtClean="0"/>
              <a:t>Containers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control flow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Scientific Python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7E33-36BF-4B75-9F9F-82849653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Containers (aka Objects)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064F-578C-470A-BE38-0505ACAF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Lists (mutable set of objects)</a:t>
            </a:r>
          </a:p>
          <a:p>
            <a:pPr lvl="1"/>
            <a:r>
              <a:rPr lang="en-US" dirty="0" smtClean="0"/>
              <a:t>var </a:t>
            </a:r>
            <a:r>
              <a:rPr lang="en-US" dirty="0"/>
              <a:t>= ['one', 1, 1.0]</a:t>
            </a:r>
          </a:p>
          <a:p>
            <a:r>
              <a:rPr lang="en-US" dirty="0"/>
              <a:t>Tuples (immutable set of objects)</a:t>
            </a:r>
          </a:p>
          <a:p>
            <a:pPr lvl="1"/>
            <a:r>
              <a:rPr lang="en-US" dirty="0"/>
              <a:t>var = ('one', 1, 1.0)</a:t>
            </a:r>
          </a:p>
          <a:p>
            <a:r>
              <a:rPr lang="en-US" dirty="0"/>
              <a:t>Dictionaries (hashing arbitrary key names to values)</a:t>
            </a:r>
          </a:p>
          <a:p>
            <a:pPr lvl="1"/>
            <a:r>
              <a:rPr lang="en-US" dirty="0"/>
              <a:t>var = {'one': 1, 'two': 2, 1: 'one', 2: 'two’}</a:t>
            </a:r>
          </a:p>
          <a:p>
            <a:r>
              <a:rPr lang="en-US" dirty="0"/>
              <a:t>Etc.</a:t>
            </a:r>
          </a:p>
          <a:p>
            <a:r>
              <a:rPr lang="en-US" dirty="0"/>
              <a:t>Each of the above has its own set of methods</a:t>
            </a:r>
          </a:p>
        </p:txBody>
      </p:sp>
    </p:spTree>
    <p:extLst>
      <p:ext uri="{BB962C8B-B14F-4D97-AF65-F5344CB8AC3E}">
        <p14:creationId xmlns:p14="http://schemas.microsoft.com/office/powerpoint/2010/main" val="159932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7E33-36BF-4B75-9F9F-82849653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one container over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064F-578C-470A-BE38-0505ACAF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Lists</a:t>
            </a:r>
            <a:endParaRPr lang="en-US" dirty="0"/>
          </a:p>
          <a:p>
            <a:pPr lvl="1"/>
            <a:r>
              <a:rPr lang="en-US" dirty="0" smtClean="0"/>
              <a:t>If you need to append/insert/remove data from a collection of (arbitrary typed) data</a:t>
            </a:r>
          </a:p>
          <a:p>
            <a:r>
              <a:rPr lang="en-US" dirty="0" smtClean="0"/>
              <a:t>Tuples</a:t>
            </a:r>
          </a:p>
          <a:p>
            <a:pPr lvl="1"/>
            <a:r>
              <a:rPr lang="en-US" dirty="0" smtClean="0"/>
              <a:t>If you are defining a constant set of values (and then not change it), iterating over a tuple is faster than iterating over a list</a:t>
            </a:r>
          </a:p>
          <a:p>
            <a:r>
              <a:rPr lang="en-US" dirty="0" smtClean="0"/>
              <a:t>Dictionaries</a:t>
            </a:r>
          </a:p>
          <a:p>
            <a:pPr lvl="1"/>
            <a:r>
              <a:rPr lang="en-US" dirty="0" smtClean="0"/>
              <a:t>If you need a </a:t>
            </a:r>
            <a:r>
              <a:rPr lang="en-US" dirty="0" err="1" smtClean="0"/>
              <a:t>key:value</a:t>
            </a:r>
            <a:r>
              <a:rPr lang="en-US" dirty="0" smtClean="0"/>
              <a:t> pairing structure for your dataset (i.e. searching for a persons name (a key) will provide their phone number (a value))</a:t>
            </a:r>
          </a:p>
        </p:txBody>
      </p:sp>
    </p:spTree>
    <p:extLst>
      <p:ext uri="{BB962C8B-B14F-4D97-AF65-F5344CB8AC3E}">
        <p14:creationId xmlns:p14="http://schemas.microsoft.com/office/powerpoint/2010/main" val="122277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through Containers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6196"/>
          <a:stretch/>
        </p:blipFill>
        <p:spPr>
          <a:xfrm>
            <a:off x="6224789" y="2550237"/>
            <a:ext cx="5768662" cy="3673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5435"/>
          <a:stretch/>
        </p:blipFill>
        <p:spPr>
          <a:xfrm>
            <a:off x="220014" y="2138113"/>
            <a:ext cx="5768662" cy="30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0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DC69-CDD3-4EA5-B7E7-B734D836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vs Functions vs Object Oriented Approach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0983" b="79154"/>
          <a:stretch/>
        </p:blipFill>
        <p:spPr>
          <a:xfrm>
            <a:off x="119128" y="2144494"/>
            <a:ext cx="2971714" cy="2169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2882" r="26993" b="48431"/>
          <a:stretch/>
        </p:blipFill>
        <p:spPr>
          <a:xfrm>
            <a:off x="3233439" y="2144494"/>
            <a:ext cx="3676157" cy="2986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93" y="1024766"/>
            <a:ext cx="5064819" cy="5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python?</a:t>
            </a:r>
          </a:p>
          <a:p>
            <a:r>
              <a:rPr lang="en-US" dirty="0" smtClean="0"/>
              <a:t>Why use python?</a:t>
            </a:r>
          </a:p>
          <a:p>
            <a:r>
              <a:rPr lang="en-US" dirty="0" smtClean="0"/>
              <a:t>How to use python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IDE</a:t>
            </a:r>
            <a:endParaRPr lang="en-US" dirty="0" smtClean="0"/>
          </a:p>
          <a:p>
            <a:pPr lvl="1"/>
            <a:r>
              <a:rPr lang="en-US" dirty="0" smtClean="0"/>
              <a:t>Basic types</a:t>
            </a:r>
          </a:p>
          <a:p>
            <a:pPr lvl="1"/>
            <a:r>
              <a:rPr lang="en-US" dirty="0" smtClean="0"/>
              <a:t>Containers</a:t>
            </a:r>
            <a:endParaRPr lang="en-US" dirty="0"/>
          </a:p>
          <a:p>
            <a:pPr lvl="1"/>
            <a:r>
              <a:rPr lang="en-US" dirty="0" smtClean="0"/>
              <a:t>Basic control flow</a:t>
            </a:r>
          </a:p>
          <a:p>
            <a:pPr lvl="1"/>
            <a:r>
              <a:rPr lang="en-US" dirty="0" smtClean="0"/>
              <a:t>Scientific Python</a:t>
            </a:r>
          </a:p>
          <a:p>
            <a:r>
              <a:rPr lang="en-US" dirty="0" smtClean="0"/>
              <a:t>Questions?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021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is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Why use python?</a:t>
            </a:r>
          </a:p>
          <a:p>
            <a:r>
              <a:rPr lang="en-US" dirty="0" smtClean="0"/>
              <a:t>How to use python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types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Containers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/>
              <a:t>Basic control flow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Scientific Python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7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4C3A-72C5-4FFD-A22E-4B02A50D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Control Flow: Conditional Statements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6CFDF-A32A-458D-BC80-AAD03751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if-</a:t>
            </a:r>
            <a:r>
              <a:rPr lang="en-US" dirty="0" err="1" smtClean="0"/>
              <a:t>elif</a:t>
            </a:r>
            <a:r>
              <a:rPr lang="en-US" dirty="0" smtClean="0"/>
              <a:t>-else statements to perform certain actions only if they meet the specified condition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010" y="2687325"/>
            <a:ext cx="3637074" cy="3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Control Flow: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2724"/>
          </a:xfrm>
        </p:spPr>
        <p:txBody>
          <a:bodyPr/>
          <a:lstStyle/>
          <a:p>
            <a:r>
              <a:rPr lang="en-US" dirty="0" smtClean="0"/>
              <a:t>Use to iterate over a container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0" y="2292438"/>
            <a:ext cx="5533225" cy="419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08319"/>
            <a:ext cx="5814112" cy="25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Pythonic</a:t>
            </a:r>
            <a:r>
              <a:rPr lang="en-US" dirty="0" smtClean="0"/>
              <a:t> way to compress loops into a single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Slight speed gain to using list comprehension</a:t>
            </a:r>
            <a:endParaRPr lang="en-US" dirty="0" smtClean="0"/>
          </a:p>
          <a:p>
            <a:r>
              <a:rPr lang="en-US" dirty="0" smtClean="0"/>
              <a:t>Normal loop syntax:</a:t>
            </a:r>
          </a:p>
          <a:p>
            <a:pPr lvl="1"/>
            <a:r>
              <a:rPr lang="en-US" dirty="0" smtClean="0"/>
              <a:t>For item in list:</a:t>
            </a:r>
            <a:br>
              <a:rPr lang="en-US" dirty="0" smtClean="0"/>
            </a:br>
            <a:r>
              <a:rPr lang="en-US" dirty="0" smtClean="0"/>
              <a:t>	if conditional:</a:t>
            </a:r>
            <a:br>
              <a:rPr lang="en-US" dirty="0" smtClean="0"/>
            </a:br>
            <a:r>
              <a:rPr lang="en-US" dirty="0" smtClean="0"/>
              <a:t>	     expression</a:t>
            </a:r>
          </a:p>
          <a:p>
            <a:r>
              <a:rPr lang="en-US" dirty="0" smtClean="0"/>
              <a:t>List comprehension syntax:</a:t>
            </a:r>
          </a:p>
          <a:p>
            <a:pPr lvl="1"/>
            <a:r>
              <a:rPr lang="en-US" dirty="0" smtClean="0"/>
              <a:t>[expression for item in list if conditional]</a:t>
            </a:r>
          </a:p>
        </p:txBody>
      </p:sp>
    </p:spTree>
    <p:extLst>
      <p:ext uri="{BB962C8B-B14F-4D97-AF65-F5344CB8AC3E}">
        <p14:creationId xmlns:p14="http://schemas.microsoft.com/office/powerpoint/2010/main" val="427021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Comprehension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95" y="1317200"/>
            <a:ext cx="7099009" cy="50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0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 to name your variables properly</a:t>
            </a:r>
          </a:p>
          <a:p>
            <a:pPr lvl="1"/>
            <a:r>
              <a:rPr lang="en-US" dirty="0" smtClean="0"/>
              <a:t>Helps others read your code (and helps you read your own code too!)</a:t>
            </a:r>
          </a:p>
          <a:p>
            <a:pPr lvl="1"/>
            <a:r>
              <a:rPr lang="en-US" dirty="0" smtClean="0"/>
              <a:t>Will help mitigate issues with variable overwriting/overloading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698"/>
          <a:stretch/>
        </p:blipFill>
        <p:spPr>
          <a:xfrm>
            <a:off x="231685" y="3031343"/>
            <a:ext cx="6790740" cy="3826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9323" r="64152"/>
          <a:stretch/>
        </p:blipFill>
        <p:spPr>
          <a:xfrm>
            <a:off x="7970954" y="3990369"/>
            <a:ext cx="2434317" cy="18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PEP8 – Style Guide for Python Code</a:t>
            </a:r>
          </a:p>
          <a:p>
            <a:pPr lvl="1"/>
            <a:r>
              <a:rPr lang="en-US" dirty="0">
                <a:hlinkClick r:id="rId2"/>
              </a:rPr>
              <a:t>https://www.python.org/dev/peps/pep-0008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Extremely thorough resource on how to standardize your coding style</a:t>
            </a:r>
          </a:p>
          <a:p>
            <a:r>
              <a:rPr lang="en-US" dirty="0" smtClean="0"/>
              <a:t>Covers:</a:t>
            </a:r>
          </a:p>
          <a:p>
            <a:pPr lvl="1"/>
            <a:r>
              <a:rPr lang="en-US" dirty="0" smtClean="0"/>
              <a:t>Proper indentation, variable naming, commenting, documentation, maximum line lengths, imports,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6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is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Why use python?</a:t>
            </a:r>
          </a:p>
          <a:p>
            <a:r>
              <a:rPr lang="en-US" dirty="0" smtClean="0"/>
              <a:t>How to use python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types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Containers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control flow</a:t>
            </a:r>
          </a:p>
          <a:p>
            <a:pPr lvl="1"/>
            <a:r>
              <a:rPr lang="en-US" dirty="0" smtClean="0"/>
              <a:t>Scientific Python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3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high efficiency, scientific computation and visualization, need to install external packages</a:t>
            </a:r>
          </a:p>
          <a:p>
            <a:pPr lvl="1"/>
            <a:r>
              <a:rPr lang="en-US" dirty="0" err="1" smtClean="0"/>
              <a:t>NumPy</a:t>
            </a:r>
            <a:endParaRPr lang="en-US" dirty="0" smtClean="0"/>
          </a:p>
          <a:p>
            <a:pPr lvl="1"/>
            <a:r>
              <a:rPr lang="en-US" dirty="0" smtClean="0"/>
              <a:t>Pandas</a:t>
            </a:r>
            <a:endParaRPr lang="en-US" dirty="0"/>
          </a:p>
          <a:p>
            <a:pPr lvl="1"/>
            <a:r>
              <a:rPr lang="en-US" dirty="0" err="1" smtClean="0"/>
              <a:t>Matplotlib</a:t>
            </a:r>
            <a:endParaRPr lang="en-US" dirty="0"/>
          </a:p>
          <a:p>
            <a:pPr lvl="1"/>
            <a:r>
              <a:rPr lang="en-US" dirty="0" err="1" smtClean="0"/>
              <a:t>SciPy</a:t>
            </a:r>
            <a:endParaRPr lang="en-US" dirty="0" smtClean="0"/>
          </a:p>
          <a:p>
            <a:r>
              <a:rPr lang="en-US" dirty="0" smtClean="0"/>
              <a:t>These packages (among countless others like </a:t>
            </a:r>
            <a:r>
              <a:rPr lang="en-US" dirty="0" err="1" smtClean="0"/>
              <a:t>sympy</a:t>
            </a:r>
            <a:r>
              <a:rPr lang="en-US" dirty="0" smtClean="0"/>
              <a:t>, </a:t>
            </a:r>
            <a:r>
              <a:rPr lang="en-US" dirty="0" err="1" smtClean="0"/>
              <a:t>scikit</a:t>
            </a:r>
            <a:r>
              <a:rPr lang="en-US" dirty="0" smtClean="0"/>
              <a:t>-image, </a:t>
            </a:r>
            <a:r>
              <a:rPr lang="en-US" dirty="0" err="1" smtClean="0"/>
              <a:t>scikit</a:t>
            </a:r>
            <a:r>
              <a:rPr lang="en-US" dirty="0" smtClean="0"/>
              <a:t>-learn, h5py, </a:t>
            </a:r>
            <a:r>
              <a:rPr lang="en-US" dirty="0" err="1" smtClean="0"/>
              <a:t>nibabel</a:t>
            </a:r>
            <a:r>
              <a:rPr lang="en-US" dirty="0" smtClean="0"/>
              <a:t>, etc.) will enable you to process high dimensional data much more efficiently than possible using base python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86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NumPy</a:t>
            </a:r>
            <a:r>
              <a:rPr lang="en-US" dirty="0" smtClean="0"/>
              <a:t>: N-dimensional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Specifically designed for efficient/fast computation</a:t>
            </a:r>
          </a:p>
          <a:p>
            <a:r>
              <a:rPr lang="en-US" dirty="0" smtClean="0"/>
              <a:t>Should be used in lieu of </a:t>
            </a:r>
            <a:r>
              <a:rPr lang="en-US" dirty="0" smtClean="0"/>
              <a:t>lists/arrays </a:t>
            </a:r>
            <a:r>
              <a:rPr lang="en-US" dirty="0" smtClean="0"/>
              <a:t>if working with entirely numeric </a:t>
            </a:r>
            <a:r>
              <a:rPr lang="en-US" dirty="0" smtClean="0"/>
              <a:t>data</a:t>
            </a:r>
          </a:p>
          <a:p>
            <a:r>
              <a:rPr lang="en-US" dirty="0" err="1" smtClean="0"/>
              <a:t>Matlab</a:t>
            </a:r>
            <a:r>
              <a:rPr lang="en-US" dirty="0"/>
              <a:t> users -&gt;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docs.scipy.org/doc/numpy/user/numpy-for-matlab-users.html</a:t>
            </a:r>
            <a:endParaRPr lang="en-US" dirty="0" smtClean="0"/>
          </a:p>
          <a:p>
            <a:pPr lvl="1"/>
            <a:r>
              <a:rPr lang="en-US" dirty="0" smtClean="0"/>
              <a:t>Extremely comprehensive </a:t>
            </a:r>
            <a:r>
              <a:rPr lang="en-US" dirty="0"/>
              <a:t>resource comparing </a:t>
            </a:r>
            <a:r>
              <a:rPr lang="en-US" dirty="0" err="1"/>
              <a:t>matlab</a:t>
            </a:r>
            <a:r>
              <a:rPr lang="en-US" dirty="0"/>
              <a:t> syntax </a:t>
            </a:r>
            <a:r>
              <a:rPr lang="en-US" dirty="0" smtClean="0"/>
              <a:t>to </a:t>
            </a:r>
            <a:r>
              <a:rPr lang="en-US" dirty="0" err="1" smtClean="0"/>
              <a:t>numpy</a:t>
            </a:r>
            <a:r>
              <a:rPr lang="en-US" dirty="0" smtClean="0"/>
              <a:t>/</a:t>
            </a:r>
            <a:r>
              <a:rPr lang="en-US" dirty="0" err="1" smtClean="0"/>
              <a:t>scipy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04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Why use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How to use python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types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Containers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control flow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Scientific Python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NumPy</a:t>
            </a:r>
            <a:r>
              <a:rPr lang="en-US" dirty="0" smtClean="0"/>
              <a:t>: creating arrays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090"/>
          <a:stretch/>
        </p:blipFill>
        <p:spPr>
          <a:xfrm>
            <a:off x="123689" y="1526681"/>
            <a:ext cx="6584241" cy="1956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194" r="28413"/>
          <a:stretch/>
        </p:blipFill>
        <p:spPr>
          <a:xfrm>
            <a:off x="123689" y="3664574"/>
            <a:ext cx="4713488" cy="216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87" y="1433111"/>
            <a:ext cx="2997357" cy="50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2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NumPy</a:t>
            </a:r>
            <a:r>
              <a:rPr lang="en-US" dirty="0" smtClean="0"/>
              <a:t>: Copies vs.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Views are created by slicing through an array</a:t>
            </a:r>
          </a:p>
          <a:p>
            <a:pPr lvl="1"/>
            <a:r>
              <a:rPr lang="en-US" dirty="0" smtClean="0"/>
              <a:t>This does not create a new array in memory</a:t>
            </a:r>
          </a:p>
          <a:p>
            <a:pPr lvl="1"/>
            <a:r>
              <a:rPr lang="en-US" dirty="0" smtClean="0"/>
              <a:t>Instead, the same memory address is shared by the original array and new sliced view</a:t>
            </a:r>
          </a:p>
          <a:p>
            <a:pPr lvl="1"/>
            <a:r>
              <a:rPr lang="en-US" dirty="0" smtClean="0"/>
              <a:t>Changing data on the view will change the original array!</a:t>
            </a:r>
          </a:p>
          <a:p>
            <a:r>
              <a:rPr lang="en-US" dirty="0" smtClean="0"/>
              <a:t>Use the copy function to copy an array to a completely new location 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8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NumPy</a:t>
            </a:r>
            <a:r>
              <a:rPr lang="en-US" dirty="0" smtClean="0"/>
              <a:t>: Copies vs. Views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3" y="1789559"/>
            <a:ext cx="5467086" cy="4199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9559"/>
            <a:ext cx="5809097" cy="28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3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NumPy</a:t>
            </a:r>
            <a:r>
              <a:rPr lang="en-US" dirty="0" smtClean="0"/>
              <a:t>: reductions across specific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1" y="4449752"/>
            <a:ext cx="10515600" cy="1727211"/>
          </a:xfrm>
        </p:spPr>
        <p:txBody>
          <a:bodyPr/>
          <a:lstStyle/>
          <a:p>
            <a:r>
              <a:rPr lang="en-US" dirty="0" smtClean="0"/>
              <a:t>Same applies for most </a:t>
            </a:r>
            <a:r>
              <a:rPr lang="en-US" dirty="0" err="1" smtClean="0"/>
              <a:t>numpy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err="1" smtClean="0"/>
              <a:t>np.mean</a:t>
            </a:r>
            <a:r>
              <a:rPr lang="en-US" dirty="0" smtClean="0"/>
              <a:t>, </a:t>
            </a:r>
            <a:r>
              <a:rPr lang="en-US" dirty="0" err="1"/>
              <a:t>np.argmax</a:t>
            </a:r>
            <a:r>
              <a:rPr lang="en-US" dirty="0"/>
              <a:t>, </a:t>
            </a:r>
            <a:r>
              <a:rPr lang="en-US" dirty="0" err="1"/>
              <a:t>np.argmin</a:t>
            </a:r>
            <a:r>
              <a:rPr lang="en-US" dirty="0"/>
              <a:t>, </a:t>
            </a:r>
            <a:r>
              <a:rPr lang="en-US" dirty="0" err="1"/>
              <a:t>np.min</a:t>
            </a:r>
            <a:r>
              <a:rPr lang="en-US" dirty="0"/>
              <a:t>, </a:t>
            </a:r>
            <a:r>
              <a:rPr lang="en-US" dirty="0" err="1"/>
              <a:t>np.max</a:t>
            </a:r>
            <a:r>
              <a:rPr lang="en-US" dirty="0"/>
              <a:t>, </a:t>
            </a:r>
            <a:r>
              <a:rPr lang="en-US" dirty="0" err="1"/>
              <a:t>np.cumsum</a:t>
            </a:r>
            <a:r>
              <a:rPr lang="en-US" dirty="0"/>
              <a:t>, </a:t>
            </a:r>
            <a:r>
              <a:rPr lang="en-US" dirty="0" err="1" smtClean="0"/>
              <a:t>np.sort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26" y="2031877"/>
            <a:ext cx="8595049" cy="24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3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useful Scientific Python </a:t>
            </a:r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874"/>
          </a:xfrm>
        </p:spPr>
        <p:txBody>
          <a:bodyPr>
            <a:normAutofit/>
          </a:bodyPr>
          <a:lstStyle/>
          <a:p>
            <a:r>
              <a:rPr lang="en-US" dirty="0" smtClean="0"/>
              <a:t>Pandas</a:t>
            </a:r>
            <a:endParaRPr lang="en-US" dirty="0"/>
          </a:p>
          <a:p>
            <a:pPr lvl="1"/>
            <a:r>
              <a:rPr lang="en-US" dirty="0"/>
              <a:t>Powerful data analysis and manipulation </a:t>
            </a:r>
            <a:r>
              <a:rPr lang="en-US" dirty="0" smtClean="0"/>
              <a:t>tool</a:t>
            </a:r>
            <a:endParaRPr lang="en-US" dirty="0" smtClean="0"/>
          </a:p>
          <a:p>
            <a:r>
              <a:rPr lang="en-US" dirty="0" err="1" smtClean="0"/>
              <a:t>Matplotlib</a:t>
            </a:r>
            <a:endParaRPr lang="en-US" dirty="0" smtClean="0"/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style </a:t>
            </a:r>
            <a:r>
              <a:rPr lang="en-US" dirty="0" smtClean="0"/>
              <a:t>plotting</a:t>
            </a:r>
          </a:p>
          <a:p>
            <a:r>
              <a:rPr lang="en-US" dirty="0" err="1"/>
              <a:t>Scipy</a:t>
            </a:r>
            <a:endParaRPr lang="en-US" dirty="0"/>
          </a:p>
          <a:p>
            <a:pPr lvl="1"/>
            <a:r>
              <a:rPr lang="en-US" dirty="0"/>
              <a:t>Works with </a:t>
            </a:r>
            <a:r>
              <a:rPr lang="en-US" dirty="0" err="1"/>
              <a:t>NumPy</a:t>
            </a:r>
            <a:r>
              <a:rPr lang="en-US" dirty="0"/>
              <a:t> to offer highly efficient matrix processing functions (i.e. signal processing, morphologic operations, statistics, linear algebra, etc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en-US" dirty="0" err="1" smtClean="0"/>
              <a:t>Nibabel</a:t>
            </a:r>
            <a:endParaRPr lang="en-US" dirty="0" smtClean="0"/>
          </a:p>
          <a:p>
            <a:pPr lvl="1"/>
            <a:r>
              <a:rPr lang="en-US" dirty="0" smtClean="0"/>
              <a:t>Efficient loading/saving of </a:t>
            </a:r>
            <a:r>
              <a:rPr lang="en-US" dirty="0" err="1" smtClean="0"/>
              <a:t>NifTI</a:t>
            </a:r>
            <a:r>
              <a:rPr lang="en-US" dirty="0" smtClean="0"/>
              <a:t> format volumes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Pandas </a:t>
            </a:r>
            <a:r>
              <a:rPr lang="en-US" dirty="0" err="1" smtClean="0"/>
              <a:t>DataFrame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924"/>
          <a:stretch/>
        </p:blipFill>
        <p:spPr>
          <a:xfrm>
            <a:off x="249852" y="1690687"/>
            <a:ext cx="5861463" cy="387298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69314"/>
          <a:stretch/>
        </p:blipFill>
        <p:spPr>
          <a:xfrm>
            <a:off x="6111315" y="1690686"/>
            <a:ext cx="5861463" cy="1798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15" y="3489371"/>
            <a:ext cx="4075874" cy="18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5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</a:t>
            </a:r>
            <a:r>
              <a:rPr lang="en-US" dirty="0" err="1" smtClean="0"/>
              <a:t>DataFrame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6591"/>
          <a:stretch/>
        </p:blipFill>
        <p:spPr>
          <a:xfrm>
            <a:off x="252953" y="1877900"/>
            <a:ext cx="5649863" cy="3418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6009"/>
          <a:stretch/>
        </p:blipFill>
        <p:spPr>
          <a:xfrm>
            <a:off x="6096000" y="1877900"/>
            <a:ext cx="5649864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64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74713" cy="4418013"/>
          </a:xfrm>
        </p:spPr>
        <p:txBody>
          <a:bodyPr/>
          <a:lstStyle/>
          <a:p>
            <a:r>
              <a:rPr lang="en-US" dirty="0" err="1" smtClean="0"/>
              <a:t>Matplotlib</a:t>
            </a:r>
            <a:r>
              <a:rPr lang="en-US" dirty="0" smtClean="0"/>
              <a:t> is the standard plotting library and works very similarly to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24" y="365125"/>
            <a:ext cx="5304956" cy="61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73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 in Python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8" y="1348660"/>
            <a:ext cx="11024864" cy="50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2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 in Python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1294119"/>
            <a:ext cx="3511706" cy="5343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98" y="1294119"/>
            <a:ext cx="5399401" cy="53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582B-666B-4C5B-8D56-759E838B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800C-BFE6-494D-9696-6739B7AB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Interpreted (i.e. non-compiled), high-level </a:t>
            </a:r>
            <a:r>
              <a:rPr lang="en-US" dirty="0" smtClean="0"/>
              <a:t>programming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 translates to source code to machine code before executing script</a:t>
            </a:r>
          </a:p>
          <a:p>
            <a:pPr lvl="1"/>
            <a:r>
              <a:rPr lang="en-US" dirty="0" smtClean="0"/>
              <a:t>Interpreter executes source code directly without prior compilation</a:t>
            </a:r>
            <a:endParaRPr lang="en-US" dirty="0"/>
          </a:p>
          <a:p>
            <a:r>
              <a:rPr lang="en-US" dirty="0" smtClean="0"/>
              <a:t>Open-source (free) </a:t>
            </a:r>
            <a:r>
              <a:rPr lang="en-US" dirty="0"/>
              <a:t>and community </a:t>
            </a:r>
            <a:r>
              <a:rPr lang="en-US" dirty="0" smtClean="0"/>
              <a:t>driven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59" y="3658584"/>
            <a:ext cx="5492481" cy="30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6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 in </a:t>
            </a:r>
            <a:r>
              <a:rPr lang="en-US" dirty="0" smtClean="0"/>
              <a:t>Python: Pandas </a:t>
            </a:r>
            <a:r>
              <a:rPr lang="en-US" dirty="0" err="1" smtClean="0"/>
              <a:t>DataFrame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099"/>
          <a:stretch/>
        </p:blipFill>
        <p:spPr>
          <a:xfrm>
            <a:off x="838200" y="1690688"/>
            <a:ext cx="10710924" cy="30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1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 in </a:t>
            </a:r>
            <a:r>
              <a:rPr lang="en-US" dirty="0" smtClean="0"/>
              <a:t>Python: Pandas </a:t>
            </a:r>
            <a:r>
              <a:rPr lang="en-US" dirty="0" err="1" smtClean="0"/>
              <a:t>DataFrame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72" y="1324444"/>
            <a:ext cx="5898055" cy="49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 in </a:t>
            </a:r>
            <a:r>
              <a:rPr lang="en-US" dirty="0" smtClean="0"/>
              <a:t>Python: Pandas </a:t>
            </a:r>
            <a:r>
              <a:rPr lang="en-US" dirty="0" err="1" smtClean="0"/>
              <a:t>DataFrame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42" y="2157802"/>
            <a:ext cx="5263637" cy="4425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162" y="2193208"/>
            <a:ext cx="5263638" cy="4354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8174" y="1801674"/>
            <a:ext cx="3065172" cy="36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overlapping histogram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0430" y="1801674"/>
            <a:ext cx="360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Stacked histogram for easier viewing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4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NifTI</a:t>
            </a:r>
            <a:r>
              <a:rPr lang="en-US" dirty="0" smtClean="0"/>
              <a:t> volume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NifTI</a:t>
            </a:r>
            <a:r>
              <a:rPr lang="en-US" dirty="0" smtClean="0"/>
              <a:t> is a very common medical imaging format</a:t>
            </a:r>
          </a:p>
          <a:p>
            <a:pPr lvl="1"/>
            <a:r>
              <a:rPr lang="en-US" dirty="0" err="1" smtClean="0"/>
              <a:t>NifTI</a:t>
            </a:r>
            <a:r>
              <a:rPr lang="en-US" dirty="0" smtClean="0"/>
              <a:t> strips away all patient information usually in </a:t>
            </a:r>
            <a:r>
              <a:rPr lang="en-US" dirty="0" err="1" smtClean="0"/>
              <a:t>dicom</a:t>
            </a:r>
            <a:r>
              <a:rPr lang="en-US" dirty="0" smtClean="0"/>
              <a:t> header making it an excellent format for data processing</a:t>
            </a:r>
          </a:p>
          <a:p>
            <a:r>
              <a:rPr lang="en-US" dirty="0" err="1" smtClean="0"/>
              <a:t>NiBabel</a:t>
            </a:r>
            <a:r>
              <a:rPr lang="en-US" dirty="0" smtClean="0"/>
              <a:t> package to load/save as </a:t>
            </a:r>
            <a:r>
              <a:rPr lang="en-US" dirty="0" err="1" smtClean="0"/>
              <a:t>nifti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3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NifTI</a:t>
            </a:r>
            <a:r>
              <a:rPr lang="en-US" dirty="0"/>
              <a:t> volume processing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075"/>
            <a:ext cx="7341972" cy="169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459" y="3065170"/>
            <a:ext cx="3177053" cy="3792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341" y="0"/>
            <a:ext cx="458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2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NifTI</a:t>
            </a:r>
            <a:r>
              <a:rPr lang="en-US" dirty="0"/>
              <a:t> volume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59147"/>
            <a:ext cx="3238500" cy="360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34" y="3067720"/>
            <a:ext cx="3177053" cy="3792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534" y="1302714"/>
            <a:ext cx="6909070" cy="17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81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0606"/>
          </a:xfrm>
        </p:spPr>
        <p:txBody>
          <a:bodyPr/>
          <a:lstStyle/>
          <a:p>
            <a:r>
              <a:rPr lang="en-US" dirty="0" smtClean="0"/>
              <a:t>If processing of patients can be done independently of each other, want to parallelize operation across CPUs to maximize efficiency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2981168"/>
            <a:ext cx="11698713" cy="32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46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3D </a:t>
            </a:r>
            <a:r>
              <a:rPr lang="en-US" dirty="0" err="1" smtClean="0"/>
              <a:t>NumPy</a:t>
            </a:r>
            <a:r>
              <a:rPr lang="en-US" dirty="0" smtClean="0"/>
              <a:t> arrays in Python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1454"/>
            <a:ext cx="5014175" cy="532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84" y="1484626"/>
            <a:ext cx="5423665" cy="49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1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machine learning with </a:t>
            </a:r>
            <a:r>
              <a:rPr lang="en-US" dirty="0" err="1" smtClean="0"/>
              <a:t>scikit</a:t>
            </a:r>
            <a:r>
              <a:rPr lang="en-US" dirty="0" smtClean="0"/>
              <a:t>-learn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Sklearn</a:t>
            </a:r>
            <a:r>
              <a:rPr lang="en-US" dirty="0"/>
              <a:t> </a:t>
            </a:r>
            <a:r>
              <a:rPr lang="en-US" dirty="0" smtClean="0"/>
              <a:t>contains machine learning implementations</a:t>
            </a:r>
            <a:endParaRPr lang="en-US" dirty="0"/>
          </a:p>
          <a:p>
            <a:pPr lvl="1"/>
            <a:r>
              <a:rPr lang="en-US" dirty="0" smtClean="0"/>
              <a:t>Regressions (linear, logistic)</a:t>
            </a:r>
          </a:p>
          <a:p>
            <a:pPr lvl="1"/>
            <a:r>
              <a:rPr lang="en-US" dirty="0" smtClean="0"/>
              <a:t>Classification (Random Forest, SVM)</a:t>
            </a:r>
          </a:p>
          <a:p>
            <a:pPr lvl="1"/>
            <a:r>
              <a:rPr lang="en-US" dirty="0" smtClean="0"/>
              <a:t>Dimensionality reduction (PCA)</a:t>
            </a:r>
          </a:p>
          <a:p>
            <a:pPr lvl="1"/>
            <a:r>
              <a:rPr lang="en-US" dirty="0" smtClean="0"/>
              <a:t>Clustering (k-means)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8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512" cy="6748530"/>
          </a:xfrm>
        </p:spPr>
      </p:pic>
    </p:spTree>
    <p:extLst>
      <p:ext uri="{BB962C8B-B14F-4D97-AF65-F5344CB8AC3E}">
        <p14:creationId xmlns:p14="http://schemas.microsoft.com/office/powerpoint/2010/main" val="140252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is python?</a:t>
            </a:r>
          </a:p>
          <a:p>
            <a:r>
              <a:rPr lang="en-US" dirty="0" smtClean="0"/>
              <a:t>Why use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How to use python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types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Containers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control flow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Scientific Python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76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to predict Diabetes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80" y="1503596"/>
            <a:ext cx="10916440" cy="43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3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to predict Diabetes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600" b="76249"/>
          <a:stretch/>
        </p:blipFill>
        <p:spPr>
          <a:xfrm>
            <a:off x="0" y="2004151"/>
            <a:ext cx="5331229" cy="2683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476"/>
          <a:stretch/>
        </p:blipFill>
        <p:spPr>
          <a:xfrm>
            <a:off x="5507396" y="1414272"/>
            <a:ext cx="6276975" cy="49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is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Why use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How to use python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types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Containers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control flow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Scientific Python</a:t>
            </a:r>
          </a:p>
          <a:p>
            <a:r>
              <a:rPr lang="en-US" dirty="0" smtClean="0"/>
              <a:t>Questions?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3133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EA74-E0F5-4BC3-B0CA-3CDF55EA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use Python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3CA0-CA25-4432-9434-F9E9945CD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Designed to be intuitive and easy to program in (without sacrificing power)</a:t>
            </a:r>
          </a:p>
          <a:p>
            <a:pPr lvl="1"/>
            <a:r>
              <a:rPr lang="en-US" dirty="0"/>
              <a:t>Open source, with a large community of packages and resources</a:t>
            </a:r>
          </a:p>
          <a:p>
            <a:pPr lvl="1"/>
            <a:r>
              <a:rPr lang="en-US" dirty="0"/>
              <a:t>One of the most commonly used programming languages in the world</a:t>
            </a:r>
          </a:p>
          <a:p>
            <a:pPr lvl="1"/>
            <a:r>
              <a:rPr lang="en-US" dirty="0"/>
              <a:t>“Tried and True” language that has been in development for </a:t>
            </a:r>
            <a:r>
              <a:rPr lang="en-US" dirty="0" smtClean="0"/>
              <a:t>decades</a:t>
            </a:r>
          </a:p>
          <a:p>
            <a:pPr lvl="1"/>
            <a:r>
              <a:rPr lang="en-US" dirty="0" smtClean="0"/>
              <a:t>High quality visualizations</a:t>
            </a:r>
          </a:p>
          <a:p>
            <a:pPr lvl="1"/>
            <a:r>
              <a:rPr lang="en-US" dirty="0" smtClean="0"/>
              <a:t>Runs on most operating systems and platforms</a:t>
            </a:r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Slower than “pure” (i.e. compiled) languages like C++</a:t>
            </a:r>
          </a:p>
          <a:p>
            <a:pPr lvl="1"/>
            <a:r>
              <a:rPr lang="en-US" dirty="0" smtClean="0"/>
              <a:t>Smaller/specialized </a:t>
            </a:r>
            <a:r>
              <a:rPr lang="en-US" dirty="0"/>
              <a:t>packages might not be well tested / maintained</a:t>
            </a:r>
          </a:p>
        </p:txBody>
      </p:sp>
    </p:spTree>
    <p:extLst>
      <p:ext uri="{BB962C8B-B14F-4D97-AF65-F5344CB8AC3E}">
        <p14:creationId xmlns:p14="http://schemas.microsoft.com/office/powerpoint/2010/main" val="43753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36F0-DA8C-4B6C-B1D4-D80C6AC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21A-2FFD-449F-8021-D53F5C2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is python?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Why use python?</a:t>
            </a:r>
          </a:p>
          <a:p>
            <a:r>
              <a:rPr lang="en-US" dirty="0" smtClean="0"/>
              <a:t>How to use python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IDE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types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Containers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Basic control flow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Scientific Python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D2FB-14AA-4A5D-8160-05725D36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F94E-D8AA-4D15-83B8-CC4A7149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python 3 distribution for your system</a:t>
            </a:r>
          </a:p>
          <a:p>
            <a:pPr lvl="1"/>
            <a:r>
              <a:rPr lang="en-US" dirty="0"/>
              <a:t>Note: Python 2.7 is no longer maintained and you should do your best to transition all old code to python 3!</a:t>
            </a:r>
          </a:p>
          <a:p>
            <a:r>
              <a:rPr lang="en-US" dirty="0"/>
              <a:t>Install useful dependencies</a:t>
            </a:r>
          </a:p>
          <a:p>
            <a:pPr lvl="1"/>
            <a:r>
              <a:rPr lang="en-US" dirty="0"/>
              <a:t>pip install </a:t>
            </a:r>
            <a:r>
              <a:rPr lang="en-US" dirty="0" err="1"/>
              <a:t>numpy</a:t>
            </a:r>
            <a:r>
              <a:rPr lang="en-US" dirty="0"/>
              <a:t>, matplotlib, </a:t>
            </a:r>
            <a:r>
              <a:rPr lang="en-US" dirty="0" err="1"/>
              <a:t>scipy</a:t>
            </a:r>
            <a:r>
              <a:rPr lang="en-US" dirty="0"/>
              <a:t>, </a:t>
            </a:r>
            <a:r>
              <a:rPr lang="en-US" dirty="0" err="1"/>
              <a:t>nibabel</a:t>
            </a:r>
            <a:r>
              <a:rPr lang="en-US" dirty="0"/>
              <a:t>, pandas, </a:t>
            </a:r>
            <a:r>
              <a:rPr lang="en-US" dirty="0" err="1"/>
              <a:t>sklearn</a:t>
            </a:r>
            <a:r>
              <a:rPr lang="en-US" dirty="0"/>
              <a:t>, …</a:t>
            </a:r>
          </a:p>
          <a:p>
            <a:r>
              <a:rPr lang="en-US" dirty="0"/>
              <a:t>Download an IDE of your choice</a:t>
            </a:r>
          </a:p>
          <a:p>
            <a:pPr lvl="1"/>
            <a:r>
              <a:rPr lang="en-US" dirty="0"/>
              <a:t>Visual Studio Code</a:t>
            </a:r>
          </a:p>
          <a:p>
            <a:pPr lvl="1"/>
            <a:r>
              <a:rPr lang="en-US" dirty="0"/>
              <a:t>https://stackoverflow.com/questions/81584/what-ide-to-use-for-python</a:t>
            </a:r>
          </a:p>
          <a:p>
            <a:r>
              <a:rPr lang="en-US" dirty="0"/>
              <a:t>Or run interactively in a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5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0DB6-CC2C-44D2-A29B-C8F0E07A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104E29-DF5F-461B-A92D-68663E0B4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064" y="131416"/>
            <a:ext cx="9292860" cy="65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</TotalTime>
  <Words>1290</Words>
  <Application>Microsoft Office PowerPoint</Application>
  <PresentationFormat>Widescreen</PresentationFormat>
  <Paragraphs>248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Introduction to Python</vt:lpstr>
      <vt:lpstr>Outline</vt:lpstr>
      <vt:lpstr>Outline</vt:lpstr>
      <vt:lpstr>What is Python?</vt:lpstr>
      <vt:lpstr>Outline</vt:lpstr>
      <vt:lpstr>Why use Python?</vt:lpstr>
      <vt:lpstr>Outline</vt:lpstr>
      <vt:lpstr>How to use Python</vt:lpstr>
      <vt:lpstr>IDE</vt:lpstr>
      <vt:lpstr>Outline</vt:lpstr>
      <vt:lpstr>Types                                Basic Operations</vt:lpstr>
      <vt:lpstr>Examples: Numerical types</vt:lpstr>
      <vt:lpstr>Examples: Booleans and Strings</vt:lpstr>
      <vt:lpstr>Variable Assignment</vt:lpstr>
      <vt:lpstr>Outline</vt:lpstr>
      <vt:lpstr>Data Containers (aka Objects)</vt:lpstr>
      <vt:lpstr>When to use one container over another</vt:lpstr>
      <vt:lpstr>Indexing through Containers</vt:lpstr>
      <vt:lpstr>Scripting vs Functions vs Object Oriented Approach</vt:lpstr>
      <vt:lpstr>Outline</vt:lpstr>
      <vt:lpstr>Basic Control Flow: Conditional Statements</vt:lpstr>
      <vt:lpstr>Basic Control Flow: Loops</vt:lpstr>
      <vt:lpstr>List Comprehension</vt:lpstr>
      <vt:lpstr>List Comprehension</vt:lpstr>
      <vt:lpstr>Variable Naming Conventions</vt:lpstr>
      <vt:lpstr>Style Conventions</vt:lpstr>
      <vt:lpstr>Outline</vt:lpstr>
      <vt:lpstr>Scientific Python</vt:lpstr>
      <vt:lpstr>NumPy: N-dimensional arrays</vt:lpstr>
      <vt:lpstr>NumPy: creating arrays</vt:lpstr>
      <vt:lpstr>NumPy: Copies vs. Views</vt:lpstr>
      <vt:lpstr>NumPy: Copies vs. Views</vt:lpstr>
      <vt:lpstr>NumPy: reductions across specific dimensions</vt:lpstr>
      <vt:lpstr>Other useful Scientific Python packages</vt:lpstr>
      <vt:lpstr>Making Pandas DataFrame</vt:lpstr>
      <vt:lpstr>Filtering DataFrame</vt:lpstr>
      <vt:lpstr>Visualizations in Python</vt:lpstr>
      <vt:lpstr>Visualizations in Python</vt:lpstr>
      <vt:lpstr>Visualizations in Python</vt:lpstr>
      <vt:lpstr>Visualizations in Python: Pandas DataFrame</vt:lpstr>
      <vt:lpstr>Visualizations in Python: Pandas DataFrame</vt:lpstr>
      <vt:lpstr>Visualizations in Python: Pandas DataFrame</vt:lpstr>
      <vt:lpstr>NifTI volume processing</vt:lpstr>
      <vt:lpstr>NifTI volume processing</vt:lpstr>
      <vt:lpstr>NifTI volume processing</vt:lpstr>
      <vt:lpstr>Parallelizing Operations</vt:lpstr>
      <vt:lpstr>Viewing 3D NumPy arrays in Python</vt:lpstr>
      <vt:lpstr>Simple machine learning with scikit-learn</vt:lpstr>
      <vt:lpstr>PowerPoint Presentation</vt:lpstr>
      <vt:lpstr>Linear Regression to predict Diabetes</vt:lpstr>
      <vt:lpstr>Linear Regression to predict Diabetes</vt:lpstr>
      <vt:lpstr>Outline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</dc:title>
  <dc:creator>Jay Patel</dc:creator>
  <cp:lastModifiedBy>Jay Patel</cp:lastModifiedBy>
  <cp:revision>53</cp:revision>
  <dcterms:created xsi:type="dcterms:W3CDTF">2020-02-21T19:39:39Z</dcterms:created>
  <dcterms:modified xsi:type="dcterms:W3CDTF">2020-03-19T20:40:04Z</dcterms:modified>
</cp:coreProperties>
</file>