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354" r:id="rId3"/>
    <p:sldId id="421" r:id="rId4"/>
    <p:sldId id="313" r:id="rId5"/>
    <p:sldId id="355" r:id="rId6"/>
    <p:sldId id="436" r:id="rId7"/>
    <p:sldId id="528" r:id="rId8"/>
    <p:sldId id="449" r:id="rId9"/>
    <p:sldId id="450" r:id="rId10"/>
    <p:sldId id="451" r:id="rId11"/>
    <p:sldId id="452" r:id="rId12"/>
    <p:sldId id="455" r:id="rId13"/>
    <p:sldId id="459" r:id="rId14"/>
    <p:sldId id="460" r:id="rId15"/>
    <p:sldId id="467" r:id="rId16"/>
    <p:sldId id="468" r:id="rId17"/>
    <p:sldId id="471" r:id="rId18"/>
    <p:sldId id="472" r:id="rId19"/>
    <p:sldId id="473" r:id="rId20"/>
    <p:sldId id="474" r:id="rId21"/>
    <p:sldId id="475" r:id="rId22"/>
    <p:sldId id="476" r:id="rId23"/>
    <p:sldId id="477" r:id="rId24"/>
    <p:sldId id="479" r:id="rId25"/>
    <p:sldId id="493" r:id="rId26"/>
    <p:sldId id="478" r:id="rId27"/>
    <p:sldId id="491" r:id="rId28"/>
    <p:sldId id="480" r:id="rId29"/>
    <p:sldId id="481" r:id="rId30"/>
    <p:sldId id="482" r:id="rId31"/>
    <p:sldId id="544" r:id="rId32"/>
    <p:sldId id="662" r:id="rId33"/>
    <p:sldId id="667" r:id="rId34"/>
    <p:sldId id="668" r:id="rId35"/>
    <p:sldId id="545" r:id="rId36"/>
    <p:sldId id="669" r:id="rId37"/>
    <p:sldId id="448" r:id="rId38"/>
    <p:sldId id="507" r:id="rId39"/>
    <p:sldId id="508" r:id="rId40"/>
    <p:sldId id="486" r:id="rId41"/>
    <p:sldId id="487" r:id="rId42"/>
    <p:sldId id="489" r:id="rId43"/>
    <p:sldId id="420" r:id="rId44"/>
    <p:sldId id="419" r:id="rId45"/>
    <p:sldId id="418" r:id="rId46"/>
    <p:sldId id="422" r:id="rId47"/>
    <p:sldId id="483" r:id="rId48"/>
    <p:sldId id="785" r:id="rId49"/>
    <p:sldId id="503" r:id="rId50"/>
    <p:sldId id="427" r:id="rId51"/>
    <p:sldId id="428" r:id="rId52"/>
    <p:sldId id="429" r:id="rId53"/>
    <p:sldId id="430" r:id="rId54"/>
    <p:sldId id="431" r:id="rId55"/>
    <p:sldId id="484" r:id="rId56"/>
    <p:sldId id="509" r:id="rId57"/>
    <p:sldId id="423" r:id="rId58"/>
    <p:sldId id="789" r:id="rId59"/>
    <p:sldId id="432" r:id="rId60"/>
    <p:sldId id="784" r:id="rId61"/>
    <p:sldId id="433" r:id="rId62"/>
    <p:sldId id="426" r:id="rId63"/>
    <p:sldId id="515" r:id="rId64"/>
    <p:sldId id="516" r:id="rId65"/>
    <p:sldId id="517" r:id="rId66"/>
    <p:sldId id="488" r:id="rId67"/>
    <p:sldId id="441" r:id="rId68"/>
    <p:sldId id="510" r:id="rId69"/>
    <p:sldId id="522" r:id="rId70"/>
    <p:sldId id="523" r:id="rId71"/>
    <p:sldId id="524" r:id="rId72"/>
    <p:sldId id="512" r:id="rId73"/>
    <p:sldId id="513" r:id="rId74"/>
    <p:sldId id="514" r:id="rId75"/>
    <p:sldId id="417" r:id="rId76"/>
    <p:sldId id="787" r:id="rId77"/>
    <p:sldId id="506" r:id="rId78"/>
    <p:sldId id="505" r:id="rId79"/>
    <p:sldId id="520" r:id="rId80"/>
    <p:sldId id="519" r:id="rId81"/>
    <p:sldId id="531" r:id="rId82"/>
    <p:sldId id="786" r:id="rId83"/>
    <p:sldId id="527" r:id="rId84"/>
    <p:sldId id="357" r:id="rId85"/>
    <p:sldId id="358" r:id="rId86"/>
    <p:sldId id="525" r:id="rId87"/>
    <p:sldId id="529" r:id="rId88"/>
    <p:sldId id="526" r:id="rId89"/>
    <p:sldId id="790" r:id="rId90"/>
    <p:sldId id="356" r:id="rId91"/>
    <p:sldId id="792" r:id="rId92"/>
    <p:sldId id="444" r:id="rId93"/>
    <p:sldId id="445" r:id="rId94"/>
    <p:sldId id="791" r:id="rId95"/>
    <p:sldId id="788" r:id="rId96"/>
    <p:sldId id="462" r:id="rId97"/>
    <p:sldId id="470" r:id="rId98"/>
    <p:sldId id="447" r:id="rId99"/>
    <p:sldId id="521" r:id="rId100"/>
    <p:sldId id="511" r:id="rId101"/>
    <p:sldId id="518" r:id="rId102"/>
    <p:sldId id="504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7"/>
    <p:restoredTop sz="94674"/>
  </p:normalViewPr>
  <p:slideViewPr>
    <p:cSldViewPr snapToGrid="0" snapToObjects="1">
      <p:cViewPr varScale="1">
        <p:scale>
          <a:sx n="120" d="100"/>
          <a:sy n="120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4EB98-53C2-C640-8457-B4274C35C0F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BEBCE-A4ED-CF40-8DDA-609344196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2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5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E34E-D3BA-40FF-9493-14B8C9D1D55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02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fld id="{BD7C5915-9C66-6142-BDB1-51CA56805ED3}" type="slidenum">
              <a:rPr lang="en-US" altLang="en-US" sz="1200">
                <a:latin typeface="Arial" charset="0"/>
              </a:rPr>
              <a:pPr/>
              <a:t>41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51204" name="Date Placeholder 1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Arial" charset="0"/>
              </a:rPr>
              <a:t>2/23/17</a:t>
            </a:r>
          </a:p>
        </p:txBody>
      </p:sp>
      <p:sp>
        <p:nvSpPr>
          <p:cNvPr id="51205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Arial" charset="0"/>
              </a:rPr>
              <a:t>Anastasia Yendiki</a:t>
            </a:r>
          </a:p>
        </p:txBody>
      </p:sp>
    </p:spTree>
    <p:extLst>
      <p:ext uri="{BB962C8B-B14F-4D97-AF65-F5344CB8AC3E}">
        <p14:creationId xmlns:p14="http://schemas.microsoft.com/office/powerpoint/2010/main" val="1834035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26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6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8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60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62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0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13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44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9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70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5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0ED-D4AC-4086-9A30-91FC51303E7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9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4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5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1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3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7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3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AF7F-0231-1F41-A373-2311B558C55A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51F91-FC86-F04A-90D7-B9297F51E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2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emf"/><Relationship Id="rId5" Type="http://schemas.openxmlformats.org/officeDocument/2006/relationships/image" Target="../media/image14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93TCvWad8E?feature=oembed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Z9Ne-I5XF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mjMTn7pJSU?feature=oembed" TargetMode="External"/><Relationship Id="rId5" Type="http://schemas.openxmlformats.org/officeDocument/2006/relationships/image" Target="../media/image94.png"/><Relationship Id="rId4" Type="http://schemas.openxmlformats.org/officeDocument/2006/relationships/hyperlink" Target="https://www.youtube.com/watch?v=OmjMTn7pJS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tiff"/><Relationship Id="rId5" Type="http://schemas.openxmlformats.org/officeDocument/2006/relationships/image" Target="../media/image102.tiff"/><Relationship Id="rId4" Type="http://schemas.openxmlformats.org/officeDocument/2006/relationships/image" Target="../media/image10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Z9Ne-I5XFs?feature=oembed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10" Type="http://schemas.openxmlformats.org/officeDocument/2006/relationships/image" Target="../media/image173.pn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5.png"/><Relationship Id="rId7" Type="http://schemas.openxmlformats.org/officeDocument/2006/relationships/image" Target="../media/image18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9.png"/><Relationship Id="rId4" Type="http://schemas.openxmlformats.org/officeDocument/2006/relationships/image" Target="../media/image186.png"/><Relationship Id="rId9" Type="http://schemas.openxmlformats.org/officeDocument/2006/relationships/image" Target="../media/image1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if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riquestions.com/chemical-shift-artifac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20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ulu.com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lu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22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628" y="225069"/>
            <a:ext cx="11271684" cy="16557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Artifacts, ghosts, and phantoms: 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 archaeological tour of MR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4758922"/>
            <a:ext cx="9144000" cy="1655762"/>
          </a:xfrm>
        </p:spPr>
        <p:txBody>
          <a:bodyPr/>
          <a:lstStyle/>
          <a:p>
            <a:r>
              <a:rPr lang="en-US" i="1" dirty="0"/>
              <a:t>Jason Stockmann</a:t>
            </a:r>
          </a:p>
          <a:p>
            <a:r>
              <a:rPr lang="en-US" i="1" dirty="0"/>
              <a:t>Why N How</a:t>
            </a:r>
          </a:p>
          <a:p>
            <a:r>
              <a:rPr lang="en-US" i="1" dirty="0"/>
              <a:t>Oct. 31,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BC178C-6914-004E-8E14-DEE79BCF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65" y="2409386"/>
            <a:ext cx="7063187" cy="3968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522" y="3149533"/>
            <a:ext cx="1839070" cy="24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2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3" name="Rectangle 279"/>
          <p:cNvSpPr>
            <a:spLocks noChangeArrowheads="1"/>
          </p:cNvSpPr>
          <p:nvPr/>
        </p:nvSpPr>
        <p:spPr bwMode="auto">
          <a:xfrm>
            <a:off x="4207114" y="228600"/>
            <a:ext cx="3865097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200" dirty="0">
                <a:solidFill>
                  <a:srgbClr val="333333"/>
                </a:solidFill>
              </a:rPr>
              <a:t>Planning your image…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51130" y="1418876"/>
            <a:ext cx="2795026" cy="3384549"/>
            <a:chOff x="2438400" y="1603376"/>
            <a:chExt cx="2795026" cy="3384549"/>
          </a:xfrm>
        </p:grpSpPr>
        <p:grpSp>
          <p:nvGrpSpPr>
            <p:cNvPr id="2" name="Group 1"/>
            <p:cNvGrpSpPr/>
            <p:nvPr/>
          </p:nvGrpSpPr>
          <p:grpSpPr>
            <a:xfrm>
              <a:off x="2514600" y="2305050"/>
              <a:ext cx="2718826" cy="2682875"/>
              <a:chOff x="381000" y="2362200"/>
              <a:chExt cx="2718826" cy="2682875"/>
            </a:xfrm>
          </p:grpSpPr>
          <p:sp>
            <p:nvSpPr>
              <p:cNvPr id="266241" name="Line 2"/>
              <p:cNvSpPr>
                <a:spLocks noChangeShapeType="1"/>
              </p:cNvSpPr>
              <p:nvPr/>
            </p:nvSpPr>
            <p:spPr bwMode="auto">
              <a:xfrm>
                <a:off x="1447800" y="2743200"/>
                <a:ext cx="7938" cy="23018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242" name="Line 3"/>
              <p:cNvSpPr>
                <a:spLocks noChangeShapeType="1"/>
              </p:cNvSpPr>
              <p:nvPr/>
            </p:nvSpPr>
            <p:spPr bwMode="auto">
              <a:xfrm flipH="1">
                <a:off x="381000" y="3962400"/>
                <a:ext cx="25146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243" name="Rectangle 5"/>
              <p:cNvSpPr>
                <a:spLocks noChangeArrowheads="1"/>
              </p:cNvSpPr>
              <p:nvPr/>
            </p:nvSpPr>
            <p:spPr bwMode="auto">
              <a:xfrm>
                <a:off x="1295400" y="2362200"/>
                <a:ext cx="365486" cy="339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b="1">
                    <a:solidFill>
                      <a:srgbClr val="00264C"/>
                    </a:solidFill>
                  </a:rPr>
                  <a:t>k</a:t>
                </a:r>
                <a:r>
                  <a:rPr lang="en-US" b="1" baseline="-25000">
                    <a:solidFill>
                      <a:srgbClr val="00264C"/>
                    </a:solidFill>
                  </a:rPr>
                  <a:t>y</a:t>
                </a:r>
              </a:p>
            </p:txBody>
          </p:sp>
          <p:grpSp>
            <p:nvGrpSpPr>
              <p:cNvPr id="266244" name="Group 6"/>
              <p:cNvGrpSpPr>
                <a:grpSpLocks noChangeAspect="1"/>
              </p:cNvGrpSpPr>
              <p:nvPr/>
            </p:nvGrpSpPr>
            <p:grpSpPr bwMode="auto">
              <a:xfrm>
                <a:off x="533400" y="3067050"/>
                <a:ext cx="941388" cy="919163"/>
                <a:chOff x="480" y="1356"/>
                <a:chExt cx="2669" cy="2315"/>
              </a:xfrm>
            </p:grpSpPr>
            <p:sp>
              <p:nvSpPr>
                <p:cNvPr id="267043" name="Line 7"/>
                <p:cNvSpPr>
                  <a:spLocks noChangeShapeType="1"/>
                </p:cNvSpPr>
                <p:nvPr/>
              </p:nvSpPr>
              <p:spPr bwMode="auto">
                <a:xfrm>
                  <a:off x="1756" y="219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44" name="Line 8"/>
                <p:cNvSpPr>
                  <a:spLocks noChangeShapeType="1"/>
                </p:cNvSpPr>
                <p:nvPr/>
              </p:nvSpPr>
              <p:spPr bwMode="auto">
                <a:xfrm>
                  <a:off x="1756" y="235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45" name="Line 9"/>
                <p:cNvSpPr>
                  <a:spLocks noChangeShapeType="1"/>
                </p:cNvSpPr>
                <p:nvPr/>
              </p:nvSpPr>
              <p:spPr bwMode="auto">
                <a:xfrm>
                  <a:off x="1756" y="203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267046" name="Group 10"/>
                <p:cNvGrpSpPr>
                  <a:grpSpLocks/>
                </p:cNvGrpSpPr>
                <p:nvPr/>
              </p:nvGrpSpPr>
              <p:grpSpPr bwMode="auto">
                <a:xfrm>
                  <a:off x="1752" y="1988"/>
                  <a:ext cx="653" cy="99"/>
                  <a:chOff x="1752" y="1988"/>
                  <a:chExt cx="653" cy="99"/>
                </a:xfrm>
              </p:grpSpPr>
              <p:sp>
                <p:nvSpPr>
                  <p:cNvPr id="490530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3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3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33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47" name="Group 15"/>
                <p:cNvGrpSpPr>
                  <a:grpSpLocks/>
                </p:cNvGrpSpPr>
                <p:nvPr/>
              </p:nvGrpSpPr>
              <p:grpSpPr bwMode="auto">
                <a:xfrm>
                  <a:off x="2480" y="1988"/>
                  <a:ext cx="653" cy="99"/>
                  <a:chOff x="2480" y="1988"/>
                  <a:chExt cx="653" cy="99"/>
                </a:xfrm>
              </p:grpSpPr>
              <p:sp>
                <p:nvSpPr>
                  <p:cNvPr id="490526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7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8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9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48" name="Group 20"/>
                <p:cNvGrpSpPr>
                  <a:grpSpLocks/>
                </p:cNvGrpSpPr>
                <p:nvPr/>
              </p:nvGrpSpPr>
              <p:grpSpPr bwMode="auto">
                <a:xfrm>
                  <a:off x="1752" y="2148"/>
                  <a:ext cx="653" cy="99"/>
                  <a:chOff x="1752" y="2148"/>
                  <a:chExt cx="653" cy="99"/>
                </a:xfrm>
              </p:grpSpPr>
              <p:sp>
                <p:nvSpPr>
                  <p:cNvPr id="49052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4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215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5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214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49" name="Group 25"/>
                <p:cNvGrpSpPr>
                  <a:grpSpLocks/>
                </p:cNvGrpSpPr>
                <p:nvPr/>
              </p:nvGrpSpPr>
              <p:grpSpPr bwMode="auto">
                <a:xfrm>
                  <a:off x="2480" y="2156"/>
                  <a:ext cx="653" cy="99"/>
                  <a:chOff x="2480" y="2156"/>
                  <a:chExt cx="653" cy="99"/>
                </a:xfrm>
              </p:grpSpPr>
              <p:sp>
                <p:nvSpPr>
                  <p:cNvPr id="490518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0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21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21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21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0" name="Group 30"/>
                <p:cNvGrpSpPr>
                  <a:grpSpLocks/>
                </p:cNvGrpSpPr>
                <p:nvPr/>
              </p:nvGrpSpPr>
              <p:grpSpPr bwMode="auto">
                <a:xfrm>
                  <a:off x="1760" y="2308"/>
                  <a:ext cx="653" cy="99"/>
                  <a:chOff x="1760" y="2308"/>
                  <a:chExt cx="653" cy="99"/>
                </a:xfrm>
              </p:grpSpPr>
              <p:sp>
                <p:nvSpPr>
                  <p:cNvPr id="49051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1" name="Group 35"/>
                <p:cNvGrpSpPr>
                  <a:grpSpLocks/>
                </p:cNvGrpSpPr>
                <p:nvPr/>
              </p:nvGrpSpPr>
              <p:grpSpPr bwMode="auto">
                <a:xfrm>
                  <a:off x="2488" y="2308"/>
                  <a:ext cx="653" cy="99"/>
                  <a:chOff x="2488" y="2308"/>
                  <a:chExt cx="653" cy="99"/>
                </a:xfrm>
              </p:grpSpPr>
              <p:sp>
                <p:nvSpPr>
                  <p:cNvPr id="49051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2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13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2" name="Group 40"/>
                <p:cNvGrpSpPr>
                  <a:grpSpLocks/>
                </p:cNvGrpSpPr>
                <p:nvPr/>
              </p:nvGrpSpPr>
              <p:grpSpPr bwMode="auto">
                <a:xfrm>
                  <a:off x="1760" y="2460"/>
                  <a:ext cx="653" cy="99"/>
                  <a:chOff x="1760" y="2460"/>
                  <a:chExt cx="653" cy="99"/>
                </a:xfrm>
              </p:grpSpPr>
              <p:sp>
                <p:nvSpPr>
                  <p:cNvPr id="490506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7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8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9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3" name="Group 45"/>
                <p:cNvGrpSpPr>
                  <a:grpSpLocks/>
                </p:cNvGrpSpPr>
                <p:nvPr/>
              </p:nvGrpSpPr>
              <p:grpSpPr bwMode="auto">
                <a:xfrm>
                  <a:off x="2488" y="2460"/>
                  <a:ext cx="653" cy="99"/>
                  <a:chOff x="2488" y="2460"/>
                  <a:chExt cx="653" cy="99"/>
                </a:xfrm>
              </p:grpSpPr>
              <p:sp>
                <p:nvSpPr>
                  <p:cNvPr id="49050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4" name="Group 50"/>
                <p:cNvGrpSpPr>
                  <a:grpSpLocks/>
                </p:cNvGrpSpPr>
                <p:nvPr/>
              </p:nvGrpSpPr>
              <p:grpSpPr bwMode="auto">
                <a:xfrm>
                  <a:off x="1760" y="2620"/>
                  <a:ext cx="653" cy="99"/>
                  <a:chOff x="1760" y="2620"/>
                  <a:chExt cx="653" cy="99"/>
                </a:xfrm>
              </p:grpSpPr>
              <p:sp>
                <p:nvSpPr>
                  <p:cNvPr id="490498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499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0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501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5" name="Group 55"/>
                <p:cNvGrpSpPr>
                  <a:grpSpLocks/>
                </p:cNvGrpSpPr>
                <p:nvPr/>
              </p:nvGrpSpPr>
              <p:grpSpPr bwMode="auto">
                <a:xfrm>
                  <a:off x="2488" y="2620"/>
                  <a:ext cx="653" cy="99"/>
                  <a:chOff x="2488" y="2620"/>
                  <a:chExt cx="653" cy="99"/>
                </a:xfrm>
              </p:grpSpPr>
              <p:sp>
                <p:nvSpPr>
                  <p:cNvPr id="26726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6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496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490497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6" name="Group 60"/>
                <p:cNvGrpSpPr>
                  <a:grpSpLocks/>
                </p:cNvGrpSpPr>
                <p:nvPr/>
              </p:nvGrpSpPr>
              <p:grpSpPr bwMode="auto">
                <a:xfrm>
                  <a:off x="1760" y="2788"/>
                  <a:ext cx="653" cy="99"/>
                  <a:chOff x="1760" y="2788"/>
                  <a:chExt cx="653" cy="99"/>
                </a:xfrm>
              </p:grpSpPr>
              <p:sp>
                <p:nvSpPr>
                  <p:cNvPr id="267258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9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60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61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7" name="Group 65"/>
                <p:cNvGrpSpPr>
                  <a:grpSpLocks/>
                </p:cNvGrpSpPr>
                <p:nvPr/>
              </p:nvGrpSpPr>
              <p:grpSpPr bwMode="auto">
                <a:xfrm>
                  <a:off x="2488" y="2788"/>
                  <a:ext cx="653" cy="99"/>
                  <a:chOff x="2488" y="2788"/>
                  <a:chExt cx="653" cy="99"/>
                </a:xfrm>
              </p:grpSpPr>
              <p:sp>
                <p:nvSpPr>
                  <p:cNvPr id="267254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8" name="Group 70"/>
                <p:cNvGrpSpPr>
                  <a:grpSpLocks/>
                </p:cNvGrpSpPr>
                <p:nvPr/>
              </p:nvGrpSpPr>
              <p:grpSpPr bwMode="auto">
                <a:xfrm>
                  <a:off x="1752" y="1356"/>
                  <a:ext cx="653" cy="99"/>
                  <a:chOff x="1752" y="1356"/>
                  <a:chExt cx="653" cy="99"/>
                </a:xfrm>
              </p:grpSpPr>
              <p:sp>
                <p:nvSpPr>
                  <p:cNvPr id="267250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1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2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53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59" name="Group 75"/>
                <p:cNvGrpSpPr>
                  <a:grpSpLocks/>
                </p:cNvGrpSpPr>
                <p:nvPr/>
              </p:nvGrpSpPr>
              <p:grpSpPr bwMode="auto">
                <a:xfrm>
                  <a:off x="2480" y="1356"/>
                  <a:ext cx="653" cy="99"/>
                  <a:chOff x="2480" y="1356"/>
                  <a:chExt cx="653" cy="99"/>
                </a:xfrm>
              </p:grpSpPr>
              <p:sp>
                <p:nvSpPr>
                  <p:cNvPr id="267246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7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8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9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0" name="Group 80"/>
                <p:cNvGrpSpPr>
                  <a:grpSpLocks/>
                </p:cNvGrpSpPr>
                <p:nvPr/>
              </p:nvGrpSpPr>
              <p:grpSpPr bwMode="auto">
                <a:xfrm>
                  <a:off x="1752" y="1508"/>
                  <a:ext cx="653" cy="99"/>
                  <a:chOff x="1752" y="1508"/>
                  <a:chExt cx="653" cy="99"/>
                </a:xfrm>
              </p:grpSpPr>
              <p:sp>
                <p:nvSpPr>
                  <p:cNvPr id="267242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4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5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1" name="Group 85"/>
                <p:cNvGrpSpPr>
                  <a:grpSpLocks/>
                </p:cNvGrpSpPr>
                <p:nvPr/>
              </p:nvGrpSpPr>
              <p:grpSpPr bwMode="auto">
                <a:xfrm>
                  <a:off x="2480" y="1508"/>
                  <a:ext cx="653" cy="99"/>
                  <a:chOff x="2480" y="1508"/>
                  <a:chExt cx="653" cy="99"/>
                </a:xfrm>
              </p:grpSpPr>
              <p:sp>
                <p:nvSpPr>
                  <p:cNvPr id="267238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4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2" name="Group 90"/>
                <p:cNvGrpSpPr>
                  <a:grpSpLocks/>
                </p:cNvGrpSpPr>
                <p:nvPr/>
              </p:nvGrpSpPr>
              <p:grpSpPr bwMode="auto">
                <a:xfrm>
                  <a:off x="1752" y="1668"/>
                  <a:ext cx="653" cy="99"/>
                  <a:chOff x="1752" y="1668"/>
                  <a:chExt cx="653" cy="99"/>
                </a:xfrm>
              </p:grpSpPr>
              <p:sp>
                <p:nvSpPr>
                  <p:cNvPr id="267234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5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6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7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3" name="Group 95"/>
                <p:cNvGrpSpPr>
                  <a:grpSpLocks/>
                </p:cNvGrpSpPr>
                <p:nvPr/>
              </p:nvGrpSpPr>
              <p:grpSpPr bwMode="auto">
                <a:xfrm>
                  <a:off x="2480" y="1668"/>
                  <a:ext cx="653" cy="99"/>
                  <a:chOff x="2480" y="1668"/>
                  <a:chExt cx="653" cy="99"/>
                </a:xfrm>
              </p:grpSpPr>
              <p:sp>
                <p:nvSpPr>
                  <p:cNvPr id="26723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2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33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4" name="Group 100"/>
                <p:cNvGrpSpPr>
                  <a:grpSpLocks/>
                </p:cNvGrpSpPr>
                <p:nvPr/>
              </p:nvGrpSpPr>
              <p:grpSpPr bwMode="auto">
                <a:xfrm>
                  <a:off x="1752" y="1836"/>
                  <a:ext cx="653" cy="99"/>
                  <a:chOff x="1752" y="1836"/>
                  <a:chExt cx="653" cy="99"/>
                </a:xfrm>
              </p:grpSpPr>
              <p:sp>
                <p:nvSpPr>
                  <p:cNvPr id="267226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7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9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5" name="Group 105"/>
                <p:cNvGrpSpPr>
                  <a:grpSpLocks/>
                </p:cNvGrpSpPr>
                <p:nvPr/>
              </p:nvGrpSpPr>
              <p:grpSpPr bwMode="auto">
                <a:xfrm>
                  <a:off x="2480" y="1836"/>
                  <a:ext cx="653" cy="99"/>
                  <a:chOff x="2480" y="1836"/>
                  <a:chExt cx="653" cy="99"/>
                </a:xfrm>
              </p:grpSpPr>
              <p:sp>
                <p:nvSpPr>
                  <p:cNvPr id="26722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6" name="Group 110"/>
                <p:cNvGrpSpPr>
                  <a:grpSpLocks/>
                </p:cNvGrpSpPr>
                <p:nvPr/>
              </p:nvGrpSpPr>
              <p:grpSpPr bwMode="auto">
                <a:xfrm>
                  <a:off x="1760" y="2940"/>
                  <a:ext cx="653" cy="99"/>
                  <a:chOff x="1760" y="2940"/>
                  <a:chExt cx="653" cy="99"/>
                </a:xfrm>
              </p:grpSpPr>
              <p:sp>
                <p:nvSpPr>
                  <p:cNvPr id="267218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9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2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7" name="Group 115"/>
                <p:cNvGrpSpPr>
                  <a:grpSpLocks/>
                </p:cNvGrpSpPr>
                <p:nvPr/>
              </p:nvGrpSpPr>
              <p:grpSpPr bwMode="auto">
                <a:xfrm>
                  <a:off x="2488" y="2940"/>
                  <a:ext cx="653" cy="99"/>
                  <a:chOff x="2488" y="2940"/>
                  <a:chExt cx="653" cy="99"/>
                </a:xfrm>
              </p:grpSpPr>
              <p:sp>
                <p:nvSpPr>
                  <p:cNvPr id="26721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6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7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8" name="Group 120"/>
                <p:cNvGrpSpPr>
                  <a:grpSpLocks/>
                </p:cNvGrpSpPr>
                <p:nvPr/>
              </p:nvGrpSpPr>
              <p:grpSpPr bwMode="auto">
                <a:xfrm>
                  <a:off x="1760" y="3108"/>
                  <a:ext cx="653" cy="99"/>
                  <a:chOff x="1760" y="3108"/>
                  <a:chExt cx="653" cy="99"/>
                </a:xfrm>
              </p:grpSpPr>
              <p:sp>
                <p:nvSpPr>
                  <p:cNvPr id="267210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1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2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1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69" name="Group 125"/>
                <p:cNvGrpSpPr>
                  <a:grpSpLocks/>
                </p:cNvGrpSpPr>
                <p:nvPr/>
              </p:nvGrpSpPr>
              <p:grpSpPr bwMode="auto">
                <a:xfrm>
                  <a:off x="2488" y="3108"/>
                  <a:ext cx="653" cy="99"/>
                  <a:chOff x="2488" y="3108"/>
                  <a:chExt cx="653" cy="99"/>
                </a:xfrm>
              </p:grpSpPr>
              <p:sp>
                <p:nvSpPr>
                  <p:cNvPr id="26720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8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9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0" name="Group 130"/>
                <p:cNvGrpSpPr>
                  <a:grpSpLocks/>
                </p:cNvGrpSpPr>
                <p:nvPr/>
              </p:nvGrpSpPr>
              <p:grpSpPr bwMode="auto">
                <a:xfrm>
                  <a:off x="1760" y="3260"/>
                  <a:ext cx="653" cy="99"/>
                  <a:chOff x="1760" y="3260"/>
                  <a:chExt cx="653" cy="99"/>
                </a:xfrm>
              </p:grpSpPr>
              <p:sp>
                <p:nvSpPr>
                  <p:cNvPr id="267202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3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4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5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1" name="Group 135"/>
                <p:cNvGrpSpPr>
                  <a:grpSpLocks/>
                </p:cNvGrpSpPr>
                <p:nvPr/>
              </p:nvGrpSpPr>
              <p:grpSpPr bwMode="auto">
                <a:xfrm>
                  <a:off x="2496" y="3260"/>
                  <a:ext cx="653" cy="99"/>
                  <a:chOff x="2496" y="3260"/>
                  <a:chExt cx="653" cy="99"/>
                </a:xfrm>
              </p:grpSpPr>
              <p:sp>
                <p:nvSpPr>
                  <p:cNvPr id="26719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9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0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201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2" name="Group 140"/>
                <p:cNvGrpSpPr>
                  <a:grpSpLocks/>
                </p:cNvGrpSpPr>
                <p:nvPr/>
              </p:nvGrpSpPr>
              <p:grpSpPr bwMode="auto">
                <a:xfrm>
                  <a:off x="1760" y="3412"/>
                  <a:ext cx="653" cy="99"/>
                  <a:chOff x="1760" y="3412"/>
                  <a:chExt cx="653" cy="99"/>
                </a:xfrm>
              </p:grpSpPr>
              <p:sp>
                <p:nvSpPr>
                  <p:cNvPr id="267194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5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6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7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3" name="Group 145"/>
                <p:cNvGrpSpPr>
                  <a:grpSpLocks/>
                </p:cNvGrpSpPr>
                <p:nvPr/>
              </p:nvGrpSpPr>
              <p:grpSpPr bwMode="auto">
                <a:xfrm>
                  <a:off x="2496" y="3412"/>
                  <a:ext cx="653" cy="99"/>
                  <a:chOff x="2496" y="3412"/>
                  <a:chExt cx="653" cy="99"/>
                </a:xfrm>
              </p:grpSpPr>
              <p:sp>
                <p:nvSpPr>
                  <p:cNvPr id="26719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1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2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93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4" name="Group 150"/>
                <p:cNvGrpSpPr>
                  <a:grpSpLocks/>
                </p:cNvGrpSpPr>
                <p:nvPr/>
              </p:nvGrpSpPr>
              <p:grpSpPr bwMode="auto">
                <a:xfrm>
                  <a:off x="1760" y="3572"/>
                  <a:ext cx="653" cy="99"/>
                  <a:chOff x="1760" y="3572"/>
                  <a:chExt cx="653" cy="99"/>
                </a:xfrm>
              </p:grpSpPr>
              <p:sp>
                <p:nvSpPr>
                  <p:cNvPr id="267186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7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8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9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5" name="Group 155"/>
                <p:cNvGrpSpPr>
                  <a:grpSpLocks/>
                </p:cNvGrpSpPr>
                <p:nvPr/>
              </p:nvGrpSpPr>
              <p:grpSpPr bwMode="auto">
                <a:xfrm>
                  <a:off x="2488" y="3572"/>
                  <a:ext cx="653" cy="99"/>
                  <a:chOff x="2488" y="3572"/>
                  <a:chExt cx="653" cy="99"/>
                </a:xfrm>
              </p:grpSpPr>
              <p:sp>
                <p:nvSpPr>
                  <p:cNvPr id="267182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3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4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5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7076" name="Group 160"/>
                <p:cNvGrpSpPr>
                  <a:grpSpLocks/>
                </p:cNvGrpSpPr>
                <p:nvPr/>
              </p:nvGrpSpPr>
              <p:grpSpPr bwMode="auto">
                <a:xfrm>
                  <a:off x="480" y="1660"/>
                  <a:ext cx="1205" cy="899"/>
                  <a:chOff x="480" y="1660"/>
                  <a:chExt cx="1205" cy="899"/>
                </a:xfrm>
              </p:grpSpPr>
              <p:sp>
                <p:nvSpPr>
                  <p:cNvPr id="267140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1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2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3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4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5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6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7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8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49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0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1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2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3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4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5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6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7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8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59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0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1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2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3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4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5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6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7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8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69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0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1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2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3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4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5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6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7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8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79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0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81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267077" name="Oval 203"/>
                <p:cNvSpPr>
                  <a:spLocks noChangeArrowheads="1"/>
                </p:cNvSpPr>
                <p:nvPr/>
              </p:nvSpPr>
              <p:spPr bwMode="auto">
                <a:xfrm>
                  <a:off x="488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78" name="Oval 204"/>
                <p:cNvSpPr>
                  <a:spLocks noChangeArrowheads="1"/>
                </p:cNvSpPr>
                <p:nvPr/>
              </p:nvSpPr>
              <p:spPr bwMode="auto">
                <a:xfrm>
                  <a:off x="677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79" name="Oval 205"/>
                <p:cNvSpPr>
                  <a:spLocks noChangeArrowheads="1"/>
                </p:cNvSpPr>
                <p:nvPr/>
              </p:nvSpPr>
              <p:spPr bwMode="auto">
                <a:xfrm>
                  <a:off x="861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0" name="Oval 206"/>
                <p:cNvSpPr>
                  <a:spLocks noChangeArrowheads="1"/>
                </p:cNvSpPr>
                <p:nvPr/>
              </p:nvSpPr>
              <p:spPr bwMode="auto">
                <a:xfrm>
                  <a:off x="1032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1" name="Oval 207"/>
                <p:cNvSpPr>
                  <a:spLocks noChangeArrowheads="1"/>
                </p:cNvSpPr>
                <p:nvPr/>
              </p:nvSpPr>
              <p:spPr bwMode="auto">
                <a:xfrm>
                  <a:off x="1216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2" name="Oval 208"/>
                <p:cNvSpPr>
                  <a:spLocks noChangeArrowheads="1"/>
                </p:cNvSpPr>
                <p:nvPr/>
              </p:nvSpPr>
              <p:spPr bwMode="auto">
                <a:xfrm>
                  <a:off x="1405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3" name="Oval 209"/>
                <p:cNvSpPr>
                  <a:spLocks noChangeArrowheads="1"/>
                </p:cNvSpPr>
                <p:nvPr/>
              </p:nvSpPr>
              <p:spPr bwMode="auto">
                <a:xfrm>
                  <a:off x="1589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4" name="Oval 210"/>
                <p:cNvSpPr>
                  <a:spLocks noChangeArrowheads="1"/>
                </p:cNvSpPr>
                <p:nvPr/>
              </p:nvSpPr>
              <p:spPr bwMode="auto">
                <a:xfrm>
                  <a:off x="488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5" name="Oval 211"/>
                <p:cNvSpPr>
                  <a:spLocks noChangeArrowheads="1"/>
                </p:cNvSpPr>
                <p:nvPr/>
              </p:nvSpPr>
              <p:spPr bwMode="auto">
                <a:xfrm>
                  <a:off x="677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6" name="Oval 212"/>
                <p:cNvSpPr>
                  <a:spLocks noChangeArrowheads="1"/>
                </p:cNvSpPr>
                <p:nvPr/>
              </p:nvSpPr>
              <p:spPr bwMode="auto">
                <a:xfrm>
                  <a:off x="861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7" name="Oval 213"/>
                <p:cNvSpPr>
                  <a:spLocks noChangeArrowheads="1"/>
                </p:cNvSpPr>
                <p:nvPr/>
              </p:nvSpPr>
              <p:spPr bwMode="auto">
                <a:xfrm>
                  <a:off x="1032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8" name="Oval 214"/>
                <p:cNvSpPr>
                  <a:spLocks noChangeArrowheads="1"/>
                </p:cNvSpPr>
                <p:nvPr/>
              </p:nvSpPr>
              <p:spPr bwMode="auto">
                <a:xfrm>
                  <a:off x="1216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89" name="Oval 215"/>
                <p:cNvSpPr>
                  <a:spLocks noChangeArrowheads="1"/>
                </p:cNvSpPr>
                <p:nvPr/>
              </p:nvSpPr>
              <p:spPr bwMode="auto">
                <a:xfrm>
                  <a:off x="1405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0" name="Oval 216"/>
                <p:cNvSpPr>
                  <a:spLocks noChangeArrowheads="1"/>
                </p:cNvSpPr>
                <p:nvPr/>
              </p:nvSpPr>
              <p:spPr bwMode="auto">
                <a:xfrm>
                  <a:off x="1589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1" name="Oval 217"/>
                <p:cNvSpPr>
                  <a:spLocks noChangeArrowheads="1"/>
                </p:cNvSpPr>
                <p:nvPr/>
              </p:nvSpPr>
              <p:spPr bwMode="auto">
                <a:xfrm>
                  <a:off x="496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2" name="Oval 218"/>
                <p:cNvSpPr>
                  <a:spLocks noChangeArrowheads="1"/>
                </p:cNvSpPr>
                <p:nvPr/>
              </p:nvSpPr>
              <p:spPr bwMode="auto">
                <a:xfrm>
                  <a:off x="685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3" name="Oval 219"/>
                <p:cNvSpPr>
                  <a:spLocks noChangeArrowheads="1"/>
                </p:cNvSpPr>
                <p:nvPr/>
              </p:nvSpPr>
              <p:spPr bwMode="auto">
                <a:xfrm>
                  <a:off x="869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4" name="Oval 220"/>
                <p:cNvSpPr>
                  <a:spLocks noChangeArrowheads="1"/>
                </p:cNvSpPr>
                <p:nvPr/>
              </p:nvSpPr>
              <p:spPr bwMode="auto">
                <a:xfrm>
                  <a:off x="1040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5" name="Oval 221"/>
                <p:cNvSpPr>
                  <a:spLocks noChangeArrowheads="1"/>
                </p:cNvSpPr>
                <p:nvPr/>
              </p:nvSpPr>
              <p:spPr bwMode="auto">
                <a:xfrm>
                  <a:off x="1224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6" name="Oval 222"/>
                <p:cNvSpPr>
                  <a:spLocks noChangeArrowheads="1"/>
                </p:cNvSpPr>
                <p:nvPr/>
              </p:nvSpPr>
              <p:spPr bwMode="auto">
                <a:xfrm>
                  <a:off x="1413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7" name="Oval 223"/>
                <p:cNvSpPr>
                  <a:spLocks noChangeArrowheads="1"/>
                </p:cNvSpPr>
                <p:nvPr/>
              </p:nvSpPr>
              <p:spPr bwMode="auto">
                <a:xfrm>
                  <a:off x="1597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8" name="Oval 224"/>
                <p:cNvSpPr>
                  <a:spLocks noChangeArrowheads="1"/>
                </p:cNvSpPr>
                <p:nvPr/>
              </p:nvSpPr>
              <p:spPr bwMode="auto">
                <a:xfrm>
                  <a:off x="496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099" name="Oval 225"/>
                <p:cNvSpPr>
                  <a:spLocks noChangeArrowheads="1"/>
                </p:cNvSpPr>
                <p:nvPr/>
              </p:nvSpPr>
              <p:spPr bwMode="auto">
                <a:xfrm>
                  <a:off x="685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0" name="Oval 226"/>
                <p:cNvSpPr>
                  <a:spLocks noChangeArrowheads="1"/>
                </p:cNvSpPr>
                <p:nvPr/>
              </p:nvSpPr>
              <p:spPr bwMode="auto">
                <a:xfrm>
                  <a:off x="869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1" name="Oval 227"/>
                <p:cNvSpPr>
                  <a:spLocks noChangeArrowheads="1"/>
                </p:cNvSpPr>
                <p:nvPr/>
              </p:nvSpPr>
              <p:spPr bwMode="auto">
                <a:xfrm>
                  <a:off x="1040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2" name="Oval 228"/>
                <p:cNvSpPr>
                  <a:spLocks noChangeArrowheads="1"/>
                </p:cNvSpPr>
                <p:nvPr/>
              </p:nvSpPr>
              <p:spPr bwMode="auto">
                <a:xfrm>
                  <a:off x="1224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3" name="Oval 229"/>
                <p:cNvSpPr>
                  <a:spLocks noChangeArrowheads="1"/>
                </p:cNvSpPr>
                <p:nvPr/>
              </p:nvSpPr>
              <p:spPr bwMode="auto">
                <a:xfrm>
                  <a:off x="1413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4" name="Oval 230"/>
                <p:cNvSpPr>
                  <a:spLocks noChangeArrowheads="1"/>
                </p:cNvSpPr>
                <p:nvPr/>
              </p:nvSpPr>
              <p:spPr bwMode="auto">
                <a:xfrm>
                  <a:off x="1597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5" name="Oval 231"/>
                <p:cNvSpPr>
                  <a:spLocks noChangeArrowheads="1"/>
                </p:cNvSpPr>
                <p:nvPr/>
              </p:nvSpPr>
              <p:spPr bwMode="auto">
                <a:xfrm>
                  <a:off x="496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6" name="Oval 232"/>
                <p:cNvSpPr>
                  <a:spLocks noChangeArrowheads="1"/>
                </p:cNvSpPr>
                <p:nvPr/>
              </p:nvSpPr>
              <p:spPr bwMode="auto">
                <a:xfrm>
                  <a:off x="685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7" name="Oval 233"/>
                <p:cNvSpPr>
                  <a:spLocks noChangeArrowheads="1"/>
                </p:cNvSpPr>
                <p:nvPr/>
              </p:nvSpPr>
              <p:spPr bwMode="auto">
                <a:xfrm>
                  <a:off x="869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8" name="Oval 234"/>
                <p:cNvSpPr>
                  <a:spLocks noChangeArrowheads="1"/>
                </p:cNvSpPr>
                <p:nvPr/>
              </p:nvSpPr>
              <p:spPr bwMode="auto">
                <a:xfrm>
                  <a:off x="1040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09" name="Oval 235"/>
                <p:cNvSpPr>
                  <a:spLocks noChangeArrowheads="1"/>
                </p:cNvSpPr>
                <p:nvPr/>
              </p:nvSpPr>
              <p:spPr bwMode="auto">
                <a:xfrm>
                  <a:off x="1224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0" name="Oval 236"/>
                <p:cNvSpPr>
                  <a:spLocks noChangeArrowheads="1"/>
                </p:cNvSpPr>
                <p:nvPr/>
              </p:nvSpPr>
              <p:spPr bwMode="auto">
                <a:xfrm>
                  <a:off x="1413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1" name="Oval 237"/>
                <p:cNvSpPr>
                  <a:spLocks noChangeArrowheads="1"/>
                </p:cNvSpPr>
                <p:nvPr/>
              </p:nvSpPr>
              <p:spPr bwMode="auto">
                <a:xfrm>
                  <a:off x="1597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2" name="Oval 238"/>
                <p:cNvSpPr>
                  <a:spLocks noChangeArrowheads="1"/>
                </p:cNvSpPr>
                <p:nvPr/>
              </p:nvSpPr>
              <p:spPr bwMode="auto">
                <a:xfrm>
                  <a:off x="496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3" name="Oval 239"/>
                <p:cNvSpPr>
                  <a:spLocks noChangeArrowheads="1"/>
                </p:cNvSpPr>
                <p:nvPr/>
              </p:nvSpPr>
              <p:spPr bwMode="auto">
                <a:xfrm>
                  <a:off x="685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4" name="Oval 240"/>
                <p:cNvSpPr>
                  <a:spLocks noChangeArrowheads="1"/>
                </p:cNvSpPr>
                <p:nvPr/>
              </p:nvSpPr>
              <p:spPr bwMode="auto">
                <a:xfrm>
                  <a:off x="869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5" name="Oval 241"/>
                <p:cNvSpPr>
                  <a:spLocks noChangeArrowheads="1"/>
                </p:cNvSpPr>
                <p:nvPr/>
              </p:nvSpPr>
              <p:spPr bwMode="auto">
                <a:xfrm>
                  <a:off x="1040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6" name="Oval 242"/>
                <p:cNvSpPr>
                  <a:spLocks noChangeArrowheads="1"/>
                </p:cNvSpPr>
                <p:nvPr/>
              </p:nvSpPr>
              <p:spPr bwMode="auto">
                <a:xfrm>
                  <a:off x="1224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7" name="Oval 243"/>
                <p:cNvSpPr>
                  <a:spLocks noChangeArrowheads="1"/>
                </p:cNvSpPr>
                <p:nvPr/>
              </p:nvSpPr>
              <p:spPr bwMode="auto">
                <a:xfrm>
                  <a:off x="1413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8" name="Oval 244"/>
                <p:cNvSpPr>
                  <a:spLocks noChangeArrowheads="1"/>
                </p:cNvSpPr>
                <p:nvPr/>
              </p:nvSpPr>
              <p:spPr bwMode="auto">
                <a:xfrm>
                  <a:off x="1597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19" name="Oval 245"/>
                <p:cNvSpPr>
                  <a:spLocks noChangeArrowheads="1"/>
                </p:cNvSpPr>
                <p:nvPr/>
              </p:nvSpPr>
              <p:spPr bwMode="auto">
                <a:xfrm>
                  <a:off x="496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0" name="Oval 246"/>
                <p:cNvSpPr>
                  <a:spLocks noChangeArrowheads="1"/>
                </p:cNvSpPr>
                <p:nvPr/>
              </p:nvSpPr>
              <p:spPr bwMode="auto">
                <a:xfrm>
                  <a:off x="685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1" name="Oval 247"/>
                <p:cNvSpPr>
                  <a:spLocks noChangeArrowheads="1"/>
                </p:cNvSpPr>
                <p:nvPr/>
              </p:nvSpPr>
              <p:spPr bwMode="auto">
                <a:xfrm>
                  <a:off x="869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2" name="Oval 248"/>
                <p:cNvSpPr>
                  <a:spLocks noChangeArrowheads="1"/>
                </p:cNvSpPr>
                <p:nvPr/>
              </p:nvSpPr>
              <p:spPr bwMode="auto">
                <a:xfrm>
                  <a:off x="1040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3" name="Oval 249"/>
                <p:cNvSpPr>
                  <a:spLocks noChangeArrowheads="1"/>
                </p:cNvSpPr>
                <p:nvPr/>
              </p:nvSpPr>
              <p:spPr bwMode="auto">
                <a:xfrm>
                  <a:off x="1224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4" name="Oval 250"/>
                <p:cNvSpPr>
                  <a:spLocks noChangeArrowheads="1"/>
                </p:cNvSpPr>
                <p:nvPr/>
              </p:nvSpPr>
              <p:spPr bwMode="auto">
                <a:xfrm>
                  <a:off x="1413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5" name="Oval 251"/>
                <p:cNvSpPr>
                  <a:spLocks noChangeArrowheads="1"/>
                </p:cNvSpPr>
                <p:nvPr/>
              </p:nvSpPr>
              <p:spPr bwMode="auto">
                <a:xfrm>
                  <a:off x="1597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6" name="Oval 252"/>
                <p:cNvSpPr>
                  <a:spLocks noChangeArrowheads="1"/>
                </p:cNvSpPr>
                <p:nvPr/>
              </p:nvSpPr>
              <p:spPr bwMode="auto">
                <a:xfrm>
                  <a:off x="480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7" name="Oval 253"/>
                <p:cNvSpPr>
                  <a:spLocks noChangeArrowheads="1"/>
                </p:cNvSpPr>
                <p:nvPr/>
              </p:nvSpPr>
              <p:spPr bwMode="auto">
                <a:xfrm>
                  <a:off x="669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8" name="Oval 254"/>
                <p:cNvSpPr>
                  <a:spLocks noChangeArrowheads="1"/>
                </p:cNvSpPr>
                <p:nvPr/>
              </p:nvSpPr>
              <p:spPr bwMode="auto">
                <a:xfrm>
                  <a:off x="853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29" name="Oval 255"/>
                <p:cNvSpPr>
                  <a:spLocks noChangeArrowheads="1"/>
                </p:cNvSpPr>
                <p:nvPr/>
              </p:nvSpPr>
              <p:spPr bwMode="auto">
                <a:xfrm>
                  <a:off x="1024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0" name="Oval 256"/>
                <p:cNvSpPr>
                  <a:spLocks noChangeArrowheads="1"/>
                </p:cNvSpPr>
                <p:nvPr/>
              </p:nvSpPr>
              <p:spPr bwMode="auto">
                <a:xfrm>
                  <a:off x="1208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1" name="Oval 257"/>
                <p:cNvSpPr>
                  <a:spLocks noChangeArrowheads="1"/>
                </p:cNvSpPr>
                <p:nvPr/>
              </p:nvSpPr>
              <p:spPr bwMode="auto">
                <a:xfrm>
                  <a:off x="1397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2" name="Oval 258"/>
                <p:cNvSpPr>
                  <a:spLocks noChangeArrowheads="1"/>
                </p:cNvSpPr>
                <p:nvPr/>
              </p:nvSpPr>
              <p:spPr bwMode="auto">
                <a:xfrm>
                  <a:off x="1581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3" name="Oval 259"/>
                <p:cNvSpPr>
                  <a:spLocks noChangeArrowheads="1"/>
                </p:cNvSpPr>
                <p:nvPr/>
              </p:nvSpPr>
              <p:spPr bwMode="auto">
                <a:xfrm>
                  <a:off x="488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4" name="Oval 260"/>
                <p:cNvSpPr>
                  <a:spLocks noChangeArrowheads="1"/>
                </p:cNvSpPr>
                <p:nvPr/>
              </p:nvSpPr>
              <p:spPr bwMode="auto">
                <a:xfrm>
                  <a:off x="677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5" name="Oval 261"/>
                <p:cNvSpPr>
                  <a:spLocks noChangeArrowheads="1"/>
                </p:cNvSpPr>
                <p:nvPr/>
              </p:nvSpPr>
              <p:spPr bwMode="auto">
                <a:xfrm>
                  <a:off x="861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6" name="Oval 262"/>
                <p:cNvSpPr>
                  <a:spLocks noChangeArrowheads="1"/>
                </p:cNvSpPr>
                <p:nvPr/>
              </p:nvSpPr>
              <p:spPr bwMode="auto">
                <a:xfrm>
                  <a:off x="1032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7" name="Oval 263"/>
                <p:cNvSpPr>
                  <a:spLocks noChangeArrowheads="1"/>
                </p:cNvSpPr>
                <p:nvPr/>
              </p:nvSpPr>
              <p:spPr bwMode="auto">
                <a:xfrm>
                  <a:off x="1216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8" name="Oval 264"/>
                <p:cNvSpPr>
                  <a:spLocks noChangeArrowheads="1"/>
                </p:cNvSpPr>
                <p:nvPr/>
              </p:nvSpPr>
              <p:spPr bwMode="auto">
                <a:xfrm>
                  <a:off x="1405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7139" name="Oval 265"/>
                <p:cNvSpPr>
                  <a:spLocks noChangeArrowheads="1"/>
                </p:cNvSpPr>
                <p:nvPr/>
              </p:nvSpPr>
              <p:spPr bwMode="auto">
                <a:xfrm>
                  <a:off x="1589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266248" name="Rectangle 271"/>
              <p:cNvSpPr>
                <a:spLocks noChangeArrowheads="1"/>
              </p:cNvSpPr>
              <p:nvPr/>
            </p:nvSpPr>
            <p:spPr bwMode="auto">
              <a:xfrm>
                <a:off x="1676400" y="2713038"/>
                <a:ext cx="327014" cy="255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200" dirty="0" err="1">
                    <a:solidFill>
                      <a:srgbClr val="00264C"/>
                    </a:solidFill>
                  </a:rPr>
                  <a:t>N</a:t>
                </a:r>
                <a:r>
                  <a:rPr lang="en-US" sz="1200" baseline="-25000" dirty="0" err="1">
                    <a:solidFill>
                      <a:srgbClr val="00264C"/>
                    </a:solidFill>
                  </a:rPr>
                  <a:t>x</a:t>
                </a:r>
                <a:endParaRPr lang="en-US" sz="1200" baseline="-25000" dirty="0">
                  <a:solidFill>
                    <a:srgbClr val="00264C"/>
                  </a:solidFill>
                </a:endParaRPr>
              </a:p>
            </p:txBody>
          </p:sp>
          <p:sp>
            <p:nvSpPr>
              <p:cNvPr id="266250" name="Line 273"/>
              <p:cNvSpPr>
                <a:spLocks noChangeShapeType="1"/>
              </p:cNvSpPr>
              <p:nvPr/>
            </p:nvSpPr>
            <p:spPr bwMode="auto">
              <a:xfrm>
                <a:off x="533400" y="2971800"/>
                <a:ext cx="1905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255" name="Rectangle 5"/>
              <p:cNvSpPr>
                <a:spLocks noChangeArrowheads="1"/>
              </p:cNvSpPr>
              <p:nvPr/>
            </p:nvSpPr>
            <p:spPr bwMode="auto">
              <a:xfrm>
                <a:off x="2735943" y="3993230"/>
                <a:ext cx="363883" cy="339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b="1" dirty="0" err="1">
                    <a:solidFill>
                      <a:srgbClr val="00264C"/>
                    </a:solidFill>
                  </a:rPr>
                  <a:t>k</a:t>
                </a:r>
                <a:r>
                  <a:rPr lang="en-US" b="1" baseline="-25000" dirty="0" err="1">
                    <a:solidFill>
                      <a:srgbClr val="00264C"/>
                    </a:solidFill>
                  </a:rPr>
                  <a:t>x</a:t>
                </a:r>
                <a:endParaRPr lang="en-US" b="1" baseline="-25000" dirty="0">
                  <a:solidFill>
                    <a:srgbClr val="00264C"/>
                  </a:solidFill>
                </a:endParaRPr>
              </a:p>
            </p:txBody>
          </p:sp>
          <p:grpSp>
            <p:nvGrpSpPr>
              <p:cNvPr id="266256" name="Group 6"/>
              <p:cNvGrpSpPr>
                <a:grpSpLocks noChangeAspect="1"/>
              </p:cNvGrpSpPr>
              <p:nvPr/>
            </p:nvGrpSpPr>
            <p:grpSpPr bwMode="auto">
              <a:xfrm>
                <a:off x="1497013" y="3067050"/>
                <a:ext cx="941387" cy="919163"/>
                <a:chOff x="480" y="1356"/>
                <a:chExt cx="2669" cy="2315"/>
              </a:xfrm>
            </p:grpSpPr>
            <p:sp>
              <p:nvSpPr>
                <p:cNvPr id="266779" name="Line 7"/>
                <p:cNvSpPr>
                  <a:spLocks noChangeShapeType="1"/>
                </p:cNvSpPr>
                <p:nvPr/>
              </p:nvSpPr>
              <p:spPr bwMode="auto">
                <a:xfrm>
                  <a:off x="1756" y="219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780" name="Line 8"/>
                <p:cNvSpPr>
                  <a:spLocks noChangeShapeType="1"/>
                </p:cNvSpPr>
                <p:nvPr/>
              </p:nvSpPr>
              <p:spPr bwMode="auto">
                <a:xfrm>
                  <a:off x="1756" y="235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781" name="Line 9"/>
                <p:cNvSpPr>
                  <a:spLocks noChangeShapeType="1"/>
                </p:cNvSpPr>
                <p:nvPr/>
              </p:nvSpPr>
              <p:spPr bwMode="auto">
                <a:xfrm>
                  <a:off x="1756" y="203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266782" name="Group 10"/>
                <p:cNvGrpSpPr>
                  <a:grpSpLocks/>
                </p:cNvGrpSpPr>
                <p:nvPr/>
              </p:nvGrpSpPr>
              <p:grpSpPr bwMode="auto">
                <a:xfrm>
                  <a:off x="1752" y="1988"/>
                  <a:ext cx="653" cy="99"/>
                  <a:chOff x="1752" y="1988"/>
                  <a:chExt cx="653" cy="99"/>
                </a:xfrm>
              </p:grpSpPr>
              <p:sp>
                <p:nvSpPr>
                  <p:cNvPr id="267034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35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36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37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3" name="Group 15"/>
                <p:cNvGrpSpPr>
                  <a:grpSpLocks/>
                </p:cNvGrpSpPr>
                <p:nvPr/>
              </p:nvGrpSpPr>
              <p:grpSpPr bwMode="auto">
                <a:xfrm>
                  <a:off x="2480" y="1988"/>
                  <a:ext cx="653" cy="99"/>
                  <a:chOff x="2480" y="1988"/>
                  <a:chExt cx="653" cy="99"/>
                </a:xfrm>
              </p:grpSpPr>
              <p:sp>
                <p:nvSpPr>
                  <p:cNvPr id="26703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3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3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3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4" name="Group 20"/>
                <p:cNvGrpSpPr>
                  <a:grpSpLocks/>
                </p:cNvGrpSpPr>
                <p:nvPr/>
              </p:nvGrpSpPr>
              <p:grpSpPr bwMode="auto">
                <a:xfrm>
                  <a:off x="1752" y="2148"/>
                  <a:ext cx="653" cy="99"/>
                  <a:chOff x="1752" y="2148"/>
                  <a:chExt cx="653" cy="99"/>
                </a:xfrm>
              </p:grpSpPr>
              <p:sp>
                <p:nvSpPr>
                  <p:cNvPr id="267026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7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8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215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9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214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5" name="Group 25"/>
                <p:cNvGrpSpPr>
                  <a:grpSpLocks/>
                </p:cNvGrpSpPr>
                <p:nvPr/>
              </p:nvGrpSpPr>
              <p:grpSpPr bwMode="auto">
                <a:xfrm>
                  <a:off x="2480" y="2156"/>
                  <a:ext cx="653" cy="99"/>
                  <a:chOff x="2480" y="2156"/>
                  <a:chExt cx="653" cy="99"/>
                </a:xfrm>
              </p:grpSpPr>
              <p:sp>
                <p:nvSpPr>
                  <p:cNvPr id="26702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21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21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6" name="Group 30"/>
                <p:cNvGrpSpPr>
                  <a:grpSpLocks/>
                </p:cNvGrpSpPr>
                <p:nvPr/>
              </p:nvGrpSpPr>
              <p:grpSpPr bwMode="auto">
                <a:xfrm>
                  <a:off x="1760" y="2308"/>
                  <a:ext cx="653" cy="99"/>
                  <a:chOff x="1760" y="2308"/>
                  <a:chExt cx="653" cy="99"/>
                </a:xfrm>
              </p:grpSpPr>
              <p:sp>
                <p:nvSpPr>
                  <p:cNvPr id="267018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9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0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21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7" name="Group 35"/>
                <p:cNvGrpSpPr>
                  <a:grpSpLocks/>
                </p:cNvGrpSpPr>
                <p:nvPr/>
              </p:nvGrpSpPr>
              <p:grpSpPr bwMode="auto">
                <a:xfrm>
                  <a:off x="2488" y="2308"/>
                  <a:ext cx="653" cy="99"/>
                  <a:chOff x="2488" y="2308"/>
                  <a:chExt cx="653" cy="99"/>
                </a:xfrm>
              </p:grpSpPr>
              <p:sp>
                <p:nvSpPr>
                  <p:cNvPr id="267014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5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8" name="Group 40"/>
                <p:cNvGrpSpPr>
                  <a:grpSpLocks/>
                </p:cNvGrpSpPr>
                <p:nvPr/>
              </p:nvGrpSpPr>
              <p:grpSpPr bwMode="auto">
                <a:xfrm>
                  <a:off x="1760" y="2460"/>
                  <a:ext cx="653" cy="99"/>
                  <a:chOff x="1760" y="2460"/>
                  <a:chExt cx="653" cy="99"/>
                </a:xfrm>
              </p:grpSpPr>
              <p:sp>
                <p:nvSpPr>
                  <p:cNvPr id="267010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1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2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1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89" name="Group 45"/>
                <p:cNvGrpSpPr>
                  <a:grpSpLocks/>
                </p:cNvGrpSpPr>
                <p:nvPr/>
              </p:nvGrpSpPr>
              <p:grpSpPr bwMode="auto">
                <a:xfrm>
                  <a:off x="2488" y="2460"/>
                  <a:ext cx="653" cy="99"/>
                  <a:chOff x="2488" y="2460"/>
                  <a:chExt cx="653" cy="99"/>
                </a:xfrm>
              </p:grpSpPr>
              <p:sp>
                <p:nvSpPr>
                  <p:cNvPr id="267006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7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9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0" name="Group 50"/>
                <p:cNvGrpSpPr>
                  <a:grpSpLocks/>
                </p:cNvGrpSpPr>
                <p:nvPr/>
              </p:nvGrpSpPr>
              <p:grpSpPr bwMode="auto">
                <a:xfrm>
                  <a:off x="1760" y="2620"/>
                  <a:ext cx="653" cy="99"/>
                  <a:chOff x="1760" y="2620"/>
                  <a:chExt cx="653" cy="99"/>
                </a:xfrm>
              </p:grpSpPr>
              <p:sp>
                <p:nvSpPr>
                  <p:cNvPr id="26700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5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1" name="Group 55"/>
                <p:cNvGrpSpPr>
                  <a:grpSpLocks/>
                </p:cNvGrpSpPr>
                <p:nvPr/>
              </p:nvGrpSpPr>
              <p:grpSpPr bwMode="auto">
                <a:xfrm>
                  <a:off x="2488" y="2620"/>
                  <a:ext cx="653" cy="99"/>
                  <a:chOff x="2488" y="2620"/>
                  <a:chExt cx="653" cy="99"/>
                </a:xfrm>
              </p:grpSpPr>
              <p:sp>
                <p:nvSpPr>
                  <p:cNvPr id="266998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0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01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2" name="Group 60"/>
                <p:cNvGrpSpPr>
                  <a:grpSpLocks/>
                </p:cNvGrpSpPr>
                <p:nvPr/>
              </p:nvGrpSpPr>
              <p:grpSpPr bwMode="auto">
                <a:xfrm>
                  <a:off x="1760" y="2788"/>
                  <a:ext cx="653" cy="99"/>
                  <a:chOff x="1760" y="2788"/>
                  <a:chExt cx="653" cy="99"/>
                </a:xfrm>
              </p:grpSpPr>
              <p:sp>
                <p:nvSpPr>
                  <p:cNvPr id="266994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5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6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7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3" name="Group 65"/>
                <p:cNvGrpSpPr>
                  <a:grpSpLocks/>
                </p:cNvGrpSpPr>
                <p:nvPr/>
              </p:nvGrpSpPr>
              <p:grpSpPr bwMode="auto">
                <a:xfrm>
                  <a:off x="2488" y="2788"/>
                  <a:ext cx="653" cy="99"/>
                  <a:chOff x="2488" y="2788"/>
                  <a:chExt cx="653" cy="99"/>
                </a:xfrm>
              </p:grpSpPr>
              <p:sp>
                <p:nvSpPr>
                  <p:cNvPr id="26699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93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4" name="Group 70"/>
                <p:cNvGrpSpPr>
                  <a:grpSpLocks/>
                </p:cNvGrpSpPr>
                <p:nvPr/>
              </p:nvGrpSpPr>
              <p:grpSpPr bwMode="auto">
                <a:xfrm>
                  <a:off x="1752" y="1356"/>
                  <a:ext cx="653" cy="99"/>
                  <a:chOff x="1752" y="1356"/>
                  <a:chExt cx="653" cy="99"/>
                </a:xfrm>
              </p:grpSpPr>
              <p:sp>
                <p:nvSpPr>
                  <p:cNvPr id="266986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7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8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9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5" name="Group 75"/>
                <p:cNvGrpSpPr>
                  <a:grpSpLocks/>
                </p:cNvGrpSpPr>
                <p:nvPr/>
              </p:nvGrpSpPr>
              <p:grpSpPr bwMode="auto">
                <a:xfrm>
                  <a:off x="2480" y="1356"/>
                  <a:ext cx="653" cy="99"/>
                  <a:chOff x="2480" y="1356"/>
                  <a:chExt cx="653" cy="99"/>
                </a:xfrm>
              </p:grpSpPr>
              <p:sp>
                <p:nvSpPr>
                  <p:cNvPr id="266982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6" name="Group 80"/>
                <p:cNvGrpSpPr>
                  <a:grpSpLocks/>
                </p:cNvGrpSpPr>
                <p:nvPr/>
              </p:nvGrpSpPr>
              <p:grpSpPr bwMode="auto">
                <a:xfrm>
                  <a:off x="1752" y="1508"/>
                  <a:ext cx="653" cy="99"/>
                  <a:chOff x="1752" y="1508"/>
                  <a:chExt cx="653" cy="99"/>
                </a:xfrm>
              </p:grpSpPr>
              <p:sp>
                <p:nvSpPr>
                  <p:cNvPr id="266978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0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81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7" name="Group 85"/>
                <p:cNvGrpSpPr>
                  <a:grpSpLocks/>
                </p:cNvGrpSpPr>
                <p:nvPr/>
              </p:nvGrpSpPr>
              <p:grpSpPr bwMode="auto">
                <a:xfrm>
                  <a:off x="2480" y="1508"/>
                  <a:ext cx="653" cy="99"/>
                  <a:chOff x="2480" y="1508"/>
                  <a:chExt cx="653" cy="99"/>
                </a:xfrm>
              </p:grpSpPr>
              <p:sp>
                <p:nvSpPr>
                  <p:cNvPr id="266974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6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7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8" name="Group 90"/>
                <p:cNvGrpSpPr>
                  <a:grpSpLocks/>
                </p:cNvGrpSpPr>
                <p:nvPr/>
              </p:nvGrpSpPr>
              <p:grpSpPr bwMode="auto">
                <a:xfrm>
                  <a:off x="1752" y="1668"/>
                  <a:ext cx="653" cy="99"/>
                  <a:chOff x="1752" y="1668"/>
                  <a:chExt cx="653" cy="99"/>
                </a:xfrm>
              </p:grpSpPr>
              <p:sp>
                <p:nvSpPr>
                  <p:cNvPr id="266970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1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2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73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799" name="Group 95"/>
                <p:cNvGrpSpPr>
                  <a:grpSpLocks/>
                </p:cNvGrpSpPr>
                <p:nvPr/>
              </p:nvGrpSpPr>
              <p:grpSpPr bwMode="auto">
                <a:xfrm>
                  <a:off x="2480" y="1668"/>
                  <a:ext cx="653" cy="99"/>
                  <a:chOff x="2480" y="1668"/>
                  <a:chExt cx="653" cy="99"/>
                </a:xfrm>
              </p:grpSpPr>
              <p:sp>
                <p:nvSpPr>
                  <p:cNvPr id="266966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7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9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0" name="Group 100"/>
                <p:cNvGrpSpPr>
                  <a:grpSpLocks/>
                </p:cNvGrpSpPr>
                <p:nvPr/>
              </p:nvGrpSpPr>
              <p:grpSpPr bwMode="auto">
                <a:xfrm>
                  <a:off x="1752" y="1836"/>
                  <a:ext cx="653" cy="99"/>
                  <a:chOff x="1752" y="1836"/>
                  <a:chExt cx="653" cy="99"/>
                </a:xfrm>
              </p:grpSpPr>
              <p:sp>
                <p:nvSpPr>
                  <p:cNvPr id="266962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3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5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1" name="Group 105"/>
                <p:cNvGrpSpPr>
                  <a:grpSpLocks/>
                </p:cNvGrpSpPr>
                <p:nvPr/>
              </p:nvGrpSpPr>
              <p:grpSpPr bwMode="auto">
                <a:xfrm>
                  <a:off x="2480" y="1836"/>
                  <a:ext cx="653" cy="99"/>
                  <a:chOff x="2480" y="1836"/>
                  <a:chExt cx="653" cy="99"/>
                </a:xfrm>
              </p:grpSpPr>
              <p:sp>
                <p:nvSpPr>
                  <p:cNvPr id="26695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9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0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61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2" name="Group 110"/>
                <p:cNvGrpSpPr>
                  <a:grpSpLocks/>
                </p:cNvGrpSpPr>
                <p:nvPr/>
              </p:nvGrpSpPr>
              <p:grpSpPr bwMode="auto">
                <a:xfrm>
                  <a:off x="1760" y="2940"/>
                  <a:ext cx="653" cy="99"/>
                  <a:chOff x="1760" y="2940"/>
                  <a:chExt cx="653" cy="99"/>
                </a:xfrm>
              </p:grpSpPr>
              <p:sp>
                <p:nvSpPr>
                  <p:cNvPr id="266954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5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6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7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3" name="Group 115"/>
                <p:cNvGrpSpPr>
                  <a:grpSpLocks/>
                </p:cNvGrpSpPr>
                <p:nvPr/>
              </p:nvGrpSpPr>
              <p:grpSpPr bwMode="auto">
                <a:xfrm>
                  <a:off x="2488" y="2940"/>
                  <a:ext cx="653" cy="99"/>
                  <a:chOff x="2488" y="2940"/>
                  <a:chExt cx="653" cy="99"/>
                </a:xfrm>
              </p:grpSpPr>
              <p:sp>
                <p:nvSpPr>
                  <p:cNvPr id="266950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1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2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53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4" name="Group 120"/>
                <p:cNvGrpSpPr>
                  <a:grpSpLocks/>
                </p:cNvGrpSpPr>
                <p:nvPr/>
              </p:nvGrpSpPr>
              <p:grpSpPr bwMode="auto">
                <a:xfrm>
                  <a:off x="1760" y="3108"/>
                  <a:ext cx="653" cy="99"/>
                  <a:chOff x="1760" y="3108"/>
                  <a:chExt cx="653" cy="99"/>
                </a:xfrm>
              </p:grpSpPr>
              <p:sp>
                <p:nvSpPr>
                  <p:cNvPr id="26694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7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8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5" name="Group 125"/>
                <p:cNvGrpSpPr>
                  <a:grpSpLocks/>
                </p:cNvGrpSpPr>
                <p:nvPr/>
              </p:nvGrpSpPr>
              <p:grpSpPr bwMode="auto">
                <a:xfrm>
                  <a:off x="2488" y="3108"/>
                  <a:ext cx="653" cy="99"/>
                  <a:chOff x="2488" y="3108"/>
                  <a:chExt cx="653" cy="99"/>
                </a:xfrm>
              </p:grpSpPr>
              <p:sp>
                <p:nvSpPr>
                  <p:cNvPr id="266942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3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4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5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6" name="Group 130"/>
                <p:cNvGrpSpPr>
                  <a:grpSpLocks/>
                </p:cNvGrpSpPr>
                <p:nvPr/>
              </p:nvGrpSpPr>
              <p:grpSpPr bwMode="auto">
                <a:xfrm>
                  <a:off x="1760" y="3260"/>
                  <a:ext cx="653" cy="99"/>
                  <a:chOff x="1760" y="3260"/>
                  <a:chExt cx="653" cy="99"/>
                </a:xfrm>
              </p:grpSpPr>
              <p:sp>
                <p:nvSpPr>
                  <p:cNvPr id="266938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9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0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41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7" name="Group 135"/>
                <p:cNvGrpSpPr>
                  <a:grpSpLocks/>
                </p:cNvGrpSpPr>
                <p:nvPr/>
              </p:nvGrpSpPr>
              <p:grpSpPr bwMode="auto">
                <a:xfrm>
                  <a:off x="2496" y="3260"/>
                  <a:ext cx="653" cy="99"/>
                  <a:chOff x="2496" y="3260"/>
                  <a:chExt cx="653" cy="99"/>
                </a:xfrm>
              </p:grpSpPr>
              <p:sp>
                <p:nvSpPr>
                  <p:cNvPr id="266934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5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6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7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8" name="Group 140"/>
                <p:cNvGrpSpPr>
                  <a:grpSpLocks/>
                </p:cNvGrpSpPr>
                <p:nvPr/>
              </p:nvGrpSpPr>
              <p:grpSpPr bwMode="auto">
                <a:xfrm>
                  <a:off x="1760" y="3412"/>
                  <a:ext cx="653" cy="99"/>
                  <a:chOff x="1760" y="3412"/>
                  <a:chExt cx="653" cy="99"/>
                </a:xfrm>
              </p:grpSpPr>
              <p:sp>
                <p:nvSpPr>
                  <p:cNvPr id="266930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1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2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33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09" name="Group 145"/>
                <p:cNvGrpSpPr>
                  <a:grpSpLocks/>
                </p:cNvGrpSpPr>
                <p:nvPr/>
              </p:nvGrpSpPr>
              <p:grpSpPr bwMode="auto">
                <a:xfrm>
                  <a:off x="2496" y="3412"/>
                  <a:ext cx="653" cy="99"/>
                  <a:chOff x="2496" y="3412"/>
                  <a:chExt cx="653" cy="99"/>
                </a:xfrm>
              </p:grpSpPr>
              <p:sp>
                <p:nvSpPr>
                  <p:cNvPr id="266926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7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10" name="Group 150"/>
                <p:cNvGrpSpPr>
                  <a:grpSpLocks/>
                </p:cNvGrpSpPr>
                <p:nvPr/>
              </p:nvGrpSpPr>
              <p:grpSpPr bwMode="auto">
                <a:xfrm>
                  <a:off x="1760" y="3572"/>
                  <a:ext cx="653" cy="99"/>
                  <a:chOff x="1760" y="3572"/>
                  <a:chExt cx="653" cy="99"/>
                </a:xfrm>
              </p:grpSpPr>
              <p:sp>
                <p:nvSpPr>
                  <p:cNvPr id="266922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3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4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5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11" name="Group 155"/>
                <p:cNvGrpSpPr>
                  <a:grpSpLocks/>
                </p:cNvGrpSpPr>
                <p:nvPr/>
              </p:nvGrpSpPr>
              <p:grpSpPr bwMode="auto">
                <a:xfrm>
                  <a:off x="2488" y="3572"/>
                  <a:ext cx="653" cy="99"/>
                  <a:chOff x="2488" y="3572"/>
                  <a:chExt cx="653" cy="99"/>
                </a:xfrm>
              </p:grpSpPr>
              <p:sp>
                <p:nvSpPr>
                  <p:cNvPr id="266918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9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21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812" name="Group 160"/>
                <p:cNvGrpSpPr>
                  <a:grpSpLocks/>
                </p:cNvGrpSpPr>
                <p:nvPr/>
              </p:nvGrpSpPr>
              <p:grpSpPr bwMode="auto">
                <a:xfrm>
                  <a:off x="480" y="1660"/>
                  <a:ext cx="1205" cy="899"/>
                  <a:chOff x="480" y="1660"/>
                  <a:chExt cx="1205" cy="899"/>
                </a:xfrm>
              </p:grpSpPr>
              <p:sp>
                <p:nvSpPr>
                  <p:cNvPr id="266876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7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8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9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0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1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2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3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4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5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6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7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8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89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0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1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2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3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4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5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6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7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8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99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0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1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2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3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4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5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6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7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8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09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0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2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3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4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5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6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917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266813" name="Oval 203"/>
                <p:cNvSpPr>
                  <a:spLocks noChangeArrowheads="1"/>
                </p:cNvSpPr>
                <p:nvPr/>
              </p:nvSpPr>
              <p:spPr bwMode="auto">
                <a:xfrm>
                  <a:off x="488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14" name="Oval 204"/>
                <p:cNvSpPr>
                  <a:spLocks noChangeArrowheads="1"/>
                </p:cNvSpPr>
                <p:nvPr/>
              </p:nvSpPr>
              <p:spPr bwMode="auto">
                <a:xfrm>
                  <a:off x="677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15" name="Oval 205"/>
                <p:cNvSpPr>
                  <a:spLocks noChangeArrowheads="1"/>
                </p:cNvSpPr>
                <p:nvPr/>
              </p:nvSpPr>
              <p:spPr bwMode="auto">
                <a:xfrm>
                  <a:off x="861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16" name="Oval 206"/>
                <p:cNvSpPr>
                  <a:spLocks noChangeArrowheads="1"/>
                </p:cNvSpPr>
                <p:nvPr/>
              </p:nvSpPr>
              <p:spPr bwMode="auto">
                <a:xfrm>
                  <a:off x="1032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17" name="Oval 207"/>
                <p:cNvSpPr>
                  <a:spLocks noChangeArrowheads="1"/>
                </p:cNvSpPr>
                <p:nvPr/>
              </p:nvSpPr>
              <p:spPr bwMode="auto">
                <a:xfrm>
                  <a:off x="1216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18" name="Oval 208"/>
                <p:cNvSpPr>
                  <a:spLocks noChangeArrowheads="1"/>
                </p:cNvSpPr>
                <p:nvPr/>
              </p:nvSpPr>
              <p:spPr bwMode="auto">
                <a:xfrm>
                  <a:off x="1405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19" name="Oval 209"/>
                <p:cNvSpPr>
                  <a:spLocks noChangeArrowheads="1"/>
                </p:cNvSpPr>
                <p:nvPr/>
              </p:nvSpPr>
              <p:spPr bwMode="auto">
                <a:xfrm>
                  <a:off x="1589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0" name="Oval 210"/>
                <p:cNvSpPr>
                  <a:spLocks noChangeArrowheads="1"/>
                </p:cNvSpPr>
                <p:nvPr/>
              </p:nvSpPr>
              <p:spPr bwMode="auto">
                <a:xfrm>
                  <a:off x="488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1" name="Oval 211"/>
                <p:cNvSpPr>
                  <a:spLocks noChangeArrowheads="1"/>
                </p:cNvSpPr>
                <p:nvPr/>
              </p:nvSpPr>
              <p:spPr bwMode="auto">
                <a:xfrm>
                  <a:off x="677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2" name="Oval 212"/>
                <p:cNvSpPr>
                  <a:spLocks noChangeArrowheads="1"/>
                </p:cNvSpPr>
                <p:nvPr/>
              </p:nvSpPr>
              <p:spPr bwMode="auto">
                <a:xfrm>
                  <a:off x="861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3" name="Oval 213"/>
                <p:cNvSpPr>
                  <a:spLocks noChangeArrowheads="1"/>
                </p:cNvSpPr>
                <p:nvPr/>
              </p:nvSpPr>
              <p:spPr bwMode="auto">
                <a:xfrm>
                  <a:off x="1032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4" name="Oval 214"/>
                <p:cNvSpPr>
                  <a:spLocks noChangeArrowheads="1"/>
                </p:cNvSpPr>
                <p:nvPr/>
              </p:nvSpPr>
              <p:spPr bwMode="auto">
                <a:xfrm>
                  <a:off x="1216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5" name="Oval 215"/>
                <p:cNvSpPr>
                  <a:spLocks noChangeArrowheads="1"/>
                </p:cNvSpPr>
                <p:nvPr/>
              </p:nvSpPr>
              <p:spPr bwMode="auto">
                <a:xfrm>
                  <a:off x="1405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6" name="Oval 216"/>
                <p:cNvSpPr>
                  <a:spLocks noChangeArrowheads="1"/>
                </p:cNvSpPr>
                <p:nvPr/>
              </p:nvSpPr>
              <p:spPr bwMode="auto">
                <a:xfrm>
                  <a:off x="1589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7" name="Oval 217"/>
                <p:cNvSpPr>
                  <a:spLocks noChangeArrowheads="1"/>
                </p:cNvSpPr>
                <p:nvPr/>
              </p:nvSpPr>
              <p:spPr bwMode="auto">
                <a:xfrm>
                  <a:off x="496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8" name="Oval 218"/>
                <p:cNvSpPr>
                  <a:spLocks noChangeArrowheads="1"/>
                </p:cNvSpPr>
                <p:nvPr/>
              </p:nvSpPr>
              <p:spPr bwMode="auto">
                <a:xfrm>
                  <a:off x="685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29" name="Oval 219"/>
                <p:cNvSpPr>
                  <a:spLocks noChangeArrowheads="1"/>
                </p:cNvSpPr>
                <p:nvPr/>
              </p:nvSpPr>
              <p:spPr bwMode="auto">
                <a:xfrm>
                  <a:off x="869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0" name="Oval 220"/>
                <p:cNvSpPr>
                  <a:spLocks noChangeArrowheads="1"/>
                </p:cNvSpPr>
                <p:nvPr/>
              </p:nvSpPr>
              <p:spPr bwMode="auto">
                <a:xfrm>
                  <a:off x="1040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1" name="Oval 221"/>
                <p:cNvSpPr>
                  <a:spLocks noChangeArrowheads="1"/>
                </p:cNvSpPr>
                <p:nvPr/>
              </p:nvSpPr>
              <p:spPr bwMode="auto">
                <a:xfrm>
                  <a:off x="1224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2" name="Oval 222"/>
                <p:cNvSpPr>
                  <a:spLocks noChangeArrowheads="1"/>
                </p:cNvSpPr>
                <p:nvPr/>
              </p:nvSpPr>
              <p:spPr bwMode="auto">
                <a:xfrm>
                  <a:off x="1413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3" name="Oval 223"/>
                <p:cNvSpPr>
                  <a:spLocks noChangeArrowheads="1"/>
                </p:cNvSpPr>
                <p:nvPr/>
              </p:nvSpPr>
              <p:spPr bwMode="auto">
                <a:xfrm>
                  <a:off x="1597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4" name="Oval 224"/>
                <p:cNvSpPr>
                  <a:spLocks noChangeArrowheads="1"/>
                </p:cNvSpPr>
                <p:nvPr/>
              </p:nvSpPr>
              <p:spPr bwMode="auto">
                <a:xfrm>
                  <a:off x="496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5" name="Oval 225"/>
                <p:cNvSpPr>
                  <a:spLocks noChangeArrowheads="1"/>
                </p:cNvSpPr>
                <p:nvPr/>
              </p:nvSpPr>
              <p:spPr bwMode="auto">
                <a:xfrm>
                  <a:off x="685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6" name="Oval 226"/>
                <p:cNvSpPr>
                  <a:spLocks noChangeArrowheads="1"/>
                </p:cNvSpPr>
                <p:nvPr/>
              </p:nvSpPr>
              <p:spPr bwMode="auto">
                <a:xfrm>
                  <a:off x="869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7" name="Oval 227"/>
                <p:cNvSpPr>
                  <a:spLocks noChangeArrowheads="1"/>
                </p:cNvSpPr>
                <p:nvPr/>
              </p:nvSpPr>
              <p:spPr bwMode="auto">
                <a:xfrm>
                  <a:off x="1040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8" name="Oval 228"/>
                <p:cNvSpPr>
                  <a:spLocks noChangeArrowheads="1"/>
                </p:cNvSpPr>
                <p:nvPr/>
              </p:nvSpPr>
              <p:spPr bwMode="auto">
                <a:xfrm>
                  <a:off x="1224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39" name="Oval 229"/>
                <p:cNvSpPr>
                  <a:spLocks noChangeArrowheads="1"/>
                </p:cNvSpPr>
                <p:nvPr/>
              </p:nvSpPr>
              <p:spPr bwMode="auto">
                <a:xfrm>
                  <a:off x="1413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0" name="Oval 230"/>
                <p:cNvSpPr>
                  <a:spLocks noChangeArrowheads="1"/>
                </p:cNvSpPr>
                <p:nvPr/>
              </p:nvSpPr>
              <p:spPr bwMode="auto">
                <a:xfrm>
                  <a:off x="1597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1" name="Oval 231"/>
                <p:cNvSpPr>
                  <a:spLocks noChangeArrowheads="1"/>
                </p:cNvSpPr>
                <p:nvPr/>
              </p:nvSpPr>
              <p:spPr bwMode="auto">
                <a:xfrm>
                  <a:off x="496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2" name="Oval 232"/>
                <p:cNvSpPr>
                  <a:spLocks noChangeArrowheads="1"/>
                </p:cNvSpPr>
                <p:nvPr/>
              </p:nvSpPr>
              <p:spPr bwMode="auto">
                <a:xfrm>
                  <a:off x="685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3" name="Oval 233"/>
                <p:cNvSpPr>
                  <a:spLocks noChangeArrowheads="1"/>
                </p:cNvSpPr>
                <p:nvPr/>
              </p:nvSpPr>
              <p:spPr bwMode="auto">
                <a:xfrm>
                  <a:off x="869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4" name="Oval 234"/>
                <p:cNvSpPr>
                  <a:spLocks noChangeArrowheads="1"/>
                </p:cNvSpPr>
                <p:nvPr/>
              </p:nvSpPr>
              <p:spPr bwMode="auto">
                <a:xfrm>
                  <a:off x="1040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5" name="Oval 235"/>
                <p:cNvSpPr>
                  <a:spLocks noChangeArrowheads="1"/>
                </p:cNvSpPr>
                <p:nvPr/>
              </p:nvSpPr>
              <p:spPr bwMode="auto">
                <a:xfrm>
                  <a:off x="1224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6" name="Oval 236"/>
                <p:cNvSpPr>
                  <a:spLocks noChangeArrowheads="1"/>
                </p:cNvSpPr>
                <p:nvPr/>
              </p:nvSpPr>
              <p:spPr bwMode="auto">
                <a:xfrm>
                  <a:off x="1413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7" name="Oval 237"/>
                <p:cNvSpPr>
                  <a:spLocks noChangeArrowheads="1"/>
                </p:cNvSpPr>
                <p:nvPr/>
              </p:nvSpPr>
              <p:spPr bwMode="auto">
                <a:xfrm>
                  <a:off x="1597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8" name="Oval 238"/>
                <p:cNvSpPr>
                  <a:spLocks noChangeArrowheads="1"/>
                </p:cNvSpPr>
                <p:nvPr/>
              </p:nvSpPr>
              <p:spPr bwMode="auto">
                <a:xfrm>
                  <a:off x="496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49" name="Oval 239"/>
                <p:cNvSpPr>
                  <a:spLocks noChangeArrowheads="1"/>
                </p:cNvSpPr>
                <p:nvPr/>
              </p:nvSpPr>
              <p:spPr bwMode="auto">
                <a:xfrm>
                  <a:off x="685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0" name="Oval 240"/>
                <p:cNvSpPr>
                  <a:spLocks noChangeArrowheads="1"/>
                </p:cNvSpPr>
                <p:nvPr/>
              </p:nvSpPr>
              <p:spPr bwMode="auto">
                <a:xfrm>
                  <a:off x="869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1" name="Oval 241"/>
                <p:cNvSpPr>
                  <a:spLocks noChangeArrowheads="1"/>
                </p:cNvSpPr>
                <p:nvPr/>
              </p:nvSpPr>
              <p:spPr bwMode="auto">
                <a:xfrm>
                  <a:off x="1040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2" name="Oval 242"/>
                <p:cNvSpPr>
                  <a:spLocks noChangeArrowheads="1"/>
                </p:cNvSpPr>
                <p:nvPr/>
              </p:nvSpPr>
              <p:spPr bwMode="auto">
                <a:xfrm>
                  <a:off x="1224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3" name="Oval 243"/>
                <p:cNvSpPr>
                  <a:spLocks noChangeArrowheads="1"/>
                </p:cNvSpPr>
                <p:nvPr/>
              </p:nvSpPr>
              <p:spPr bwMode="auto">
                <a:xfrm>
                  <a:off x="1413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4" name="Oval 244"/>
                <p:cNvSpPr>
                  <a:spLocks noChangeArrowheads="1"/>
                </p:cNvSpPr>
                <p:nvPr/>
              </p:nvSpPr>
              <p:spPr bwMode="auto">
                <a:xfrm>
                  <a:off x="1597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5" name="Oval 245"/>
                <p:cNvSpPr>
                  <a:spLocks noChangeArrowheads="1"/>
                </p:cNvSpPr>
                <p:nvPr/>
              </p:nvSpPr>
              <p:spPr bwMode="auto">
                <a:xfrm>
                  <a:off x="496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6" name="Oval 246"/>
                <p:cNvSpPr>
                  <a:spLocks noChangeArrowheads="1"/>
                </p:cNvSpPr>
                <p:nvPr/>
              </p:nvSpPr>
              <p:spPr bwMode="auto">
                <a:xfrm>
                  <a:off x="685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7" name="Oval 247"/>
                <p:cNvSpPr>
                  <a:spLocks noChangeArrowheads="1"/>
                </p:cNvSpPr>
                <p:nvPr/>
              </p:nvSpPr>
              <p:spPr bwMode="auto">
                <a:xfrm>
                  <a:off x="869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8" name="Oval 248"/>
                <p:cNvSpPr>
                  <a:spLocks noChangeArrowheads="1"/>
                </p:cNvSpPr>
                <p:nvPr/>
              </p:nvSpPr>
              <p:spPr bwMode="auto">
                <a:xfrm>
                  <a:off x="1040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59" name="Oval 249"/>
                <p:cNvSpPr>
                  <a:spLocks noChangeArrowheads="1"/>
                </p:cNvSpPr>
                <p:nvPr/>
              </p:nvSpPr>
              <p:spPr bwMode="auto">
                <a:xfrm>
                  <a:off x="1224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0" name="Oval 250"/>
                <p:cNvSpPr>
                  <a:spLocks noChangeArrowheads="1"/>
                </p:cNvSpPr>
                <p:nvPr/>
              </p:nvSpPr>
              <p:spPr bwMode="auto">
                <a:xfrm>
                  <a:off x="1413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1" name="Oval 251"/>
                <p:cNvSpPr>
                  <a:spLocks noChangeArrowheads="1"/>
                </p:cNvSpPr>
                <p:nvPr/>
              </p:nvSpPr>
              <p:spPr bwMode="auto">
                <a:xfrm>
                  <a:off x="1597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2" name="Oval 252"/>
                <p:cNvSpPr>
                  <a:spLocks noChangeArrowheads="1"/>
                </p:cNvSpPr>
                <p:nvPr/>
              </p:nvSpPr>
              <p:spPr bwMode="auto">
                <a:xfrm>
                  <a:off x="480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3" name="Oval 253"/>
                <p:cNvSpPr>
                  <a:spLocks noChangeArrowheads="1"/>
                </p:cNvSpPr>
                <p:nvPr/>
              </p:nvSpPr>
              <p:spPr bwMode="auto">
                <a:xfrm>
                  <a:off x="669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4" name="Oval 254"/>
                <p:cNvSpPr>
                  <a:spLocks noChangeArrowheads="1"/>
                </p:cNvSpPr>
                <p:nvPr/>
              </p:nvSpPr>
              <p:spPr bwMode="auto">
                <a:xfrm>
                  <a:off x="853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5" name="Oval 255"/>
                <p:cNvSpPr>
                  <a:spLocks noChangeArrowheads="1"/>
                </p:cNvSpPr>
                <p:nvPr/>
              </p:nvSpPr>
              <p:spPr bwMode="auto">
                <a:xfrm>
                  <a:off x="1024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6" name="Oval 256"/>
                <p:cNvSpPr>
                  <a:spLocks noChangeArrowheads="1"/>
                </p:cNvSpPr>
                <p:nvPr/>
              </p:nvSpPr>
              <p:spPr bwMode="auto">
                <a:xfrm>
                  <a:off x="1208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7" name="Oval 257"/>
                <p:cNvSpPr>
                  <a:spLocks noChangeArrowheads="1"/>
                </p:cNvSpPr>
                <p:nvPr/>
              </p:nvSpPr>
              <p:spPr bwMode="auto">
                <a:xfrm>
                  <a:off x="1397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8" name="Oval 258"/>
                <p:cNvSpPr>
                  <a:spLocks noChangeArrowheads="1"/>
                </p:cNvSpPr>
                <p:nvPr/>
              </p:nvSpPr>
              <p:spPr bwMode="auto">
                <a:xfrm>
                  <a:off x="1581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69" name="Oval 259"/>
                <p:cNvSpPr>
                  <a:spLocks noChangeArrowheads="1"/>
                </p:cNvSpPr>
                <p:nvPr/>
              </p:nvSpPr>
              <p:spPr bwMode="auto">
                <a:xfrm>
                  <a:off x="488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70" name="Oval 260"/>
                <p:cNvSpPr>
                  <a:spLocks noChangeArrowheads="1"/>
                </p:cNvSpPr>
                <p:nvPr/>
              </p:nvSpPr>
              <p:spPr bwMode="auto">
                <a:xfrm>
                  <a:off x="677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71" name="Oval 261"/>
                <p:cNvSpPr>
                  <a:spLocks noChangeArrowheads="1"/>
                </p:cNvSpPr>
                <p:nvPr/>
              </p:nvSpPr>
              <p:spPr bwMode="auto">
                <a:xfrm>
                  <a:off x="861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72" name="Oval 262"/>
                <p:cNvSpPr>
                  <a:spLocks noChangeArrowheads="1"/>
                </p:cNvSpPr>
                <p:nvPr/>
              </p:nvSpPr>
              <p:spPr bwMode="auto">
                <a:xfrm>
                  <a:off x="1032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73" name="Oval 263"/>
                <p:cNvSpPr>
                  <a:spLocks noChangeArrowheads="1"/>
                </p:cNvSpPr>
                <p:nvPr/>
              </p:nvSpPr>
              <p:spPr bwMode="auto">
                <a:xfrm>
                  <a:off x="1216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74" name="Oval 264"/>
                <p:cNvSpPr>
                  <a:spLocks noChangeArrowheads="1"/>
                </p:cNvSpPr>
                <p:nvPr/>
              </p:nvSpPr>
              <p:spPr bwMode="auto">
                <a:xfrm>
                  <a:off x="1405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875" name="Oval 265"/>
                <p:cNvSpPr>
                  <a:spLocks noChangeArrowheads="1"/>
                </p:cNvSpPr>
                <p:nvPr/>
              </p:nvSpPr>
              <p:spPr bwMode="auto">
                <a:xfrm>
                  <a:off x="1589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grpSp>
            <p:nvGrpSpPr>
              <p:cNvPr id="266257" name="Group 6"/>
              <p:cNvGrpSpPr>
                <a:grpSpLocks noChangeAspect="1"/>
              </p:cNvGrpSpPr>
              <p:nvPr/>
            </p:nvGrpSpPr>
            <p:grpSpPr bwMode="auto">
              <a:xfrm>
                <a:off x="533400" y="4002088"/>
                <a:ext cx="941388" cy="919162"/>
                <a:chOff x="480" y="1356"/>
                <a:chExt cx="2669" cy="2315"/>
              </a:xfrm>
            </p:grpSpPr>
            <p:sp>
              <p:nvSpPr>
                <p:cNvPr id="266520" name="Line 7"/>
                <p:cNvSpPr>
                  <a:spLocks noChangeShapeType="1"/>
                </p:cNvSpPr>
                <p:nvPr/>
              </p:nvSpPr>
              <p:spPr bwMode="auto">
                <a:xfrm>
                  <a:off x="1756" y="219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21" name="Line 8"/>
                <p:cNvSpPr>
                  <a:spLocks noChangeShapeType="1"/>
                </p:cNvSpPr>
                <p:nvPr/>
              </p:nvSpPr>
              <p:spPr bwMode="auto">
                <a:xfrm>
                  <a:off x="1756" y="235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22" name="Line 9"/>
                <p:cNvSpPr>
                  <a:spLocks noChangeShapeType="1"/>
                </p:cNvSpPr>
                <p:nvPr/>
              </p:nvSpPr>
              <p:spPr bwMode="auto">
                <a:xfrm>
                  <a:off x="1756" y="203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266523" name="Group 10"/>
                <p:cNvGrpSpPr>
                  <a:grpSpLocks/>
                </p:cNvGrpSpPr>
                <p:nvPr/>
              </p:nvGrpSpPr>
              <p:grpSpPr bwMode="auto">
                <a:xfrm>
                  <a:off x="1752" y="1988"/>
                  <a:ext cx="653" cy="99"/>
                  <a:chOff x="1752" y="1988"/>
                  <a:chExt cx="653" cy="99"/>
                </a:xfrm>
              </p:grpSpPr>
              <p:sp>
                <p:nvSpPr>
                  <p:cNvPr id="26677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7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24" name="Group 15"/>
                <p:cNvGrpSpPr>
                  <a:grpSpLocks/>
                </p:cNvGrpSpPr>
                <p:nvPr/>
              </p:nvGrpSpPr>
              <p:grpSpPr bwMode="auto">
                <a:xfrm>
                  <a:off x="2480" y="1988"/>
                  <a:ext cx="653" cy="99"/>
                  <a:chOff x="2480" y="1988"/>
                  <a:chExt cx="653" cy="99"/>
                </a:xfrm>
              </p:grpSpPr>
              <p:sp>
                <p:nvSpPr>
                  <p:cNvPr id="266771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2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3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4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25" name="Group 20"/>
                <p:cNvGrpSpPr>
                  <a:grpSpLocks/>
                </p:cNvGrpSpPr>
                <p:nvPr/>
              </p:nvGrpSpPr>
              <p:grpSpPr bwMode="auto">
                <a:xfrm>
                  <a:off x="1752" y="2148"/>
                  <a:ext cx="653" cy="99"/>
                  <a:chOff x="1752" y="2148"/>
                  <a:chExt cx="653" cy="99"/>
                </a:xfrm>
              </p:grpSpPr>
              <p:sp>
                <p:nvSpPr>
                  <p:cNvPr id="26676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215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214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26" name="Group 25"/>
                <p:cNvGrpSpPr>
                  <a:grpSpLocks/>
                </p:cNvGrpSpPr>
                <p:nvPr/>
              </p:nvGrpSpPr>
              <p:grpSpPr bwMode="auto">
                <a:xfrm>
                  <a:off x="2480" y="2156"/>
                  <a:ext cx="653" cy="99"/>
                  <a:chOff x="2480" y="2156"/>
                  <a:chExt cx="653" cy="99"/>
                </a:xfrm>
              </p:grpSpPr>
              <p:sp>
                <p:nvSpPr>
                  <p:cNvPr id="26676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4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21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6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21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27" name="Group 30"/>
                <p:cNvGrpSpPr>
                  <a:grpSpLocks/>
                </p:cNvGrpSpPr>
                <p:nvPr/>
              </p:nvGrpSpPr>
              <p:grpSpPr bwMode="auto">
                <a:xfrm>
                  <a:off x="1760" y="2308"/>
                  <a:ext cx="653" cy="99"/>
                  <a:chOff x="1760" y="2308"/>
                  <a:chExt cx="653" cy="99"/>
                </a:xfrm>
              </p:grpSpPr>
              <p:sp>
                <p:nvSpPr>
                  <p:cNvPr id="266759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0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1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62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28" name="Group 35"/>
                <p:cNvGrpSpPr>
                  <a:grpSpLocks/>
                </p:cNvGrpSpPr>
                <p:nvPr/>
              </p:nvGrpSpPr>
              <p:grpSpPr bwMode="auto">
                <a:xfrm>
                  <a:off x="2488" y="2308"/>
                  <a:ext cx="653" cy="99"/>
                  <a:chOff x="2488" y="2308"/>
                  <a:chExt cx="653" cy="99"/>
                </a:xfrm>
              </p:grpSpPr>
              <p:sp>
                <p:nvSpPr>
                  <p:cNvPr id="266755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6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7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8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29" name="Group 40"/>
                <p:cNvGrpSpPr>
                  <a:grpSpLocks/>
                </p:cNvGrpSpPr>
                <p:nvPr/>
              </p:nvGrpSpPr>
              <p:grpSpPr bwMode="auto">
                <a:xfrm>
                  <a:off x="1760" y="2460"/>
                  <a:ext cx="653" cy="99"/>
                  <a:chOff x="1760" y="2460"/>
                  <a:chExt cx="653" cy="99"/>
                </a:xfrm>
              </p:grpSpPr>
              <p:sp>
                <p:nvSpPr>
                  <p:cNvPr id="266751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2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3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4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0" name="Group 45"/>
                <p:cNvGrpSpPr>
                  <a:grpSpLocks/>
                </p:cNvGrpSpPr>
                <p:nvPr/>
              </p:nvGrpSpPr>
              <p:grpSpPr bwMode="auto">
                <a:xfrm>
                  <a:off x="2488" y="2460"/>
                  <a:ext cx="653" cy="99"/>
                  <a:chOff x="2488" y="2460"/>
                  <a:chExt cx="653" cy="99"/>
                </a:xfrm>
              </p:grpSpPr>
              <p:sp>
                <p:nvSpPr>
                  <p:cNvPr id="266747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8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9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50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1" name="Group 50"/>
                <p:cNvGrpSpPr>
                  <a:grpSpLocks/>
                </p:cNvGrpSpPr>
                <p:nvPr/>
              </p:nvGrpSpPr>
              <p:grpSpPr bwMode="auto">
                <a:xfrm>
                  <a:off x="1760" y="2620"/>
                  <a:ext cx="653" cy="99"/>
                  <a:chOff x="1760" y="2620"/>
                  <a:chExt cx="653" cy="99"/>
                </a:xfrm>
              </p:grpSpPr>
              <p:sp>
                <p:nvSpPr>
                  <p:cNvPr id="26674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2" name="Group 55"/>
                <p:cNvGrpSpPr>
                  <a:grpSpLocks/>
                </p:cNvGrpSpPr>
                <p:nvPr/>
              </p:nvGrpSpPr>
              <p:grpSpPr bwMode="auto">
                <a:xfrm>
                  <a:off x="2488" y="2620"/>
                  <a:ext cx="653" cy="99"/>
                  <a:chOff x="2488" y="2620"/>
                  <a:chExt cx="653" cy="99"/>
                </a:xfrm>
              </p:grpSpPr>
              <p:sp>
                <p:nvSpPr>
                  <p:cNvPr id="266739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0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1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42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3" name="Group 60"/>
                <p:cNvGrpSpPr>
                  <a:grpSpLocks/>
                </p:cNvGrpSpPr>
                <p:nvPr/>
              </p:nvGrpSpPr>
              <p:grpSpPr bwMode="auto">
                <a:xfrm>
                  <a:off x="1760" y="2788"/>
                  <a:ext cx="653" cy="99"/>
                  <a:chOff x="1760" y="2788"/>
                  <a:chExt cx="653" cy="99"/>
                </a:xfrm>
              </p:grpSpPr>
              <p:sp>
                <p:nvSpPr>
                  <p:cNvPr id="26673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6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7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4" name="Group 65"/>
                <p:cNvGrpSpPr>
                  <a:grpSpLocks/>
                </p:cNvGrpSpPr>
                <p:nvPr/>
              </p:nvGrpSpPr>
              <p:grpSpPr bwMode="auto">
                <a:xfrm>
                  <a:off x="2488" y="2788"/>
                  <a:ext cx="653" cy="99"/>
                  <a:chOff x="2488" y="2788"/>
                  <a:chExt cx="653" cy="99"/>
                </a:xfrm>
              </p:grpSpPr>
              <p:sp>
                <p:nvSpPr>
                  <p:cNvPr id="266731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2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3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4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5" name="Group 70"/>
                <p:cNvGrpSpPr>
                  <a:grpSpLocks/>
                </p:cNvGrpSpPr>
                <p:nvPr/>
              </p:nvGrpSpPr>
              <p:grpSpPr bwMode="auto">
                <a:xfrm>
                  <a:off x="1752" y="1356"/>
                  <a:ext cx="653" cy="99"/>
                  <a:chOff x="1752" y="1356"/>
                  <a:chExt cx="653" cy="99"/>
                </a:xfrm>
              </p:grpSpPr>
              <p:sp>
                <p:nvSpPr>
                  <p:cNvPr id="266727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9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30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6" name="Group 75"/>
                <p:cNvGrpSpPr>
                  <a:grpSpLocks/>
                </p:cNvGrpSpPr>
                <p:nvPr/>
              </p:nvGrpSpPr>
              <p:grpSpPr bwMode="auto">
                <a:xfrm>
                  <a:off x="2480" y="1356"/>
                  <a:ext cx="653" cy="99"/>
                  <a:chOff x="2480" y="1356"/>
                  <a:chExt cx="653" cy="99"/>
                </a:xfrm>
              </p:grpSpPr>
              <p:sp>
                <p:nvSpPr>
                  <p:cNvPr id="266723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4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5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6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7" name="Group 80"/>
                <p:cNvGrpSpPr>
                  <a:grpSpLocks/>
                </p:cNvGrpSpPr>
                <p:nvPr/>
              </p:nvGrpSpPr>
              <p:grpSpPr bwMode="auto">
                <a:xfrm>
                  <a:off x="1752" y="1508"/>
                  <a:ext cx="653" cy="99"/>
                  <a:chOff x="1752" y="1508"/>
                  <a:chExt cx="653" cy="99"/>
                </a:xfrm>
              </p:grpSpPr>
              <p:sp>
                <p:nvSpPr>
                  <p:cNvPr id="26671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22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8" name="Group 85"/>
                <p:cNvGrpSpPr>
                  <a:grpSpLocks/>
                </p:cNvGrpSpPr>
                <p:nvPr/>
              </p:nvGrpSpPr>
              <p:grpSpPr bwMode="auto">
                <a:xfrm>
                  <a:off x="2480" y="1508"/>
                  <a:ext cx="653" cy="99"/>
                  <a:chOff x="2480" y="1508"/>
                  <a:chExt cx="653" cy="99"/>
                </a:xfrm>
              </p:grpSpPr>
              <p:sp>
                <p:nvSpPr>
                  <p:cNvPr id="266715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8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39" name="Group 90"/>
                <p:cNvGrpSpPr>
                  <a:grpSpLocks/>
                </p:cNvGrpSpPr>
                <p:nvPr/>
              </p:nvGrpSpPr>
              <p:grpSpPr bwMode="auto">
                <a:xfrm>
                  <a:off x="1752" y="1668"/>
                  <a:ext cx="653" cy="99"/>
                  <a:chOff x="1752" y="1668"/>
                  <a:chExt cx="653" cy="99"/>
                </a:xfrm>
              </p:grpSpPr>
              <p:sp>
                <p:nvSpPr>
                  <p:cNvPr id="266711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2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3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4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0" name="Group 95"/>
                <p:cNvGrpSpPr>
                  <a:grpSpLocks/>
                </p:cNvGrpSpPr>
                <p:nvPr/>
              </p:nvGrpSpPr>
              <p:grpSpPr bwMode="auto">
                <a:xfrm>
                  <a:off x="2480" y="1668"/>
                  <a:ext cx="653" cy="99"/>
                  <a:chOff x="2480" y="1668"/>
                  <a:chExt cx="653" cy="99"/>
                </a:xfrm>
              </p:grpSpPr>
              <p:sp>
                <p:nvSpPr>
                  <p:cNvPr id="266707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8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9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10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1" name="Group 100"/>
                <p:cNvGrpSpPr>
                  <a:grpSpLocks/>
                </p:cNvGrpSpPr>
                <p:nvPr/>
              </p:nvGrpSpPr>
              <p:grpSpPr bwMode="auto">
                <a:xfrm>
                  <a:off x="1752" y="1836"/>
                  <a:ext cx="653" cy="99"/>
                  <a:chOff x="1752" y="1836"/>
                  <a:chExt cx="653" cy="99"/>
                </a:xfrm>
              </p:grpSpPr>
              <p:sp>
                <p:nvSpPr>
                  <p:cNvPr id="26670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4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6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2" name="Group 105"/>
                <p:cNvGrpSpPr>
                  <a:grpSpLocks/>
                </p:cNvGrpSpPr>
                <p:nvPr/>
              </p:nvGrpSpPr>
              <p:grpSpPr bwMode="auto">
                <a:xfrm>
                  <a:off x="2480" y="1836"/>
                  <a:ext cx="653" cy="99"/>
                  <a:chOff x="2480" y="1836"/>
                  <a:chExt cx="653" cy="99"/>
                </a:xfrm>
              </p:grpSpPr>
              <p:sp>
                <p:nvSpPr>
                  <p:cNvPr id="26669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0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1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02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3" name="Group 110"/>
                <p:cNvGrpSpPr>
                  <a:grpSpLocks/>
                </p:cNvGrpSpPr>
                <p:nvPr/>
              </p:nvGrpSpPr>
              <p:grpSpPr bwMode="auto">
                <a:xfrm>
                  <a:off x="1760" y="2940"/>
                  <a:ext cx="653" cy="99"/>
                  <a:chOff x="1760" y="2940"/>
                  <a:chExt cx="653" cy="99"/>
                </a:xfrm>
              </p:grpSpPr>
              <p:sp>
                <p:nvSpPr>
                  <p:cNvPr id="266695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6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8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4" name="Group 115"/>
                <p:cNvGrpSpPr>
                  <a:grpSpLocks/>
                </p:cNvGrpSpPr>
                <p:nvPr/>
              </p:nvGrpSpPr>
              <p:grpSpPr bwMode="auto">
                <a:xfrm>
                  <a:off x="2488" y="2940"/>
                  <a:ext cx="653" cy="99"/>
                  <a:chOff x="2488" y="2940"/>
                  <a:chExt cx="653" cy="99"/>
                </a:xfrm>
              </p:grpSpPr>
              <p:sp>
                <p:nvSpPr>
                  <p:cNvPr id="26669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2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3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4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5" name="Group 120"/>
                <p:cNvGrpSpPr>
                  <a:grpSpLocks/>
                </p:cNvGrpSpPr>
                <p:nvPr/>
              </p:nvGrpSpPr>
              <p:grpSpPr bwMode="auto">
                <a:xfrm>
                  <a:off x="1760" y="3108"/>
                  <a:ext cx="653" cy="99"/>
                  <a:chOff x="1760" y="3108"/>
                  <a:chExt cx="653" cy="99"/>
                </a:xfrm>
              </p:grpSpPr>
              <p:sp>
                <p:nvSpPr>
                  <p:cNvPr id="26668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9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6" name="Group 125"/>
                <p:cNvGrpSpPr>
                  <a:grpSpLocks/>
                </p:cNvGrpSpPr>
                <p:nvPr/>
              </p:nvGrpSpPr>
              <p:grpSpPr bwMode="auto">
                <a:xfrm>
                  <a:off x="2488" y="3108"/>
                  <a:ext cx="653" cy="99"/>
                  <a:chOff x="2488" y="3108"/>
                  <a:chExt cx="653" cy="99"/>
                </a:xfrm>
              </p:grpSpPr>
              <p:sp>
                <p:nvSpPr>
                  <p:cNvPr id="266683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4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5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6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7" name="Group 130"/>
                <p:cNvGrpSpPr>
                  <a:grpSpLocks/>
                </p:cNvGrpSpPr>
                <p:nvPr/>
              </p:nvGrpSpPr>
              <p:grpSpPr bwMode="auto">
                <a:xfrm>
                  <a:off x="1760" y="3260"/>
                  <a:ext cx="653" cy="99"/>
                  <a:chOff x="1760" y="3260"/>
                  <a:chExt cx="653" cy="99"/>
                </a:xfrm>
              </p:grpSpPr>
              <p:sp>
                <p:nvSpPr>
                  <p:cNvPr id="266679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0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1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82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8" name="Group 135"/>
                <p:cNvGrpSpPr>
                  <a:grpSpLocks/>
                </p:cNvGrpSpPr>
                <p:nvPr/>
              </p:nvGrpSpPr>
              <p:grpSpPr bwMode="auto">
                <a:xfrm>
                  <a:off x="2496" y="3260"/>
                  <a:ext cx="653" cy="99"/>
                  <a:chOff x="2496" y="3260"/>
                  <a:chExt cx="653" cy="99"/>
                </a:xfrm>
              </p:grpSpPr>
              <p:sp>
                <p:nvSpPr>
                  <p:cNvPr id="266675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6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7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8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49" name="Group 140"/>
                <p:cNvGrpSpPr>
                  <a:grpSpLocks/>
                </p:cNvGrpSpPr>
                <p:nvPr/>
              </p:nvGrpSpPr>
              <p:grpSpPr bwMode="auto">
                <a:xfrm>
                  <a:off x="1760" y="3412"/>
                  <a:ext cx="653" cy="99"/>
                  <a:chOff x="1760" y="3412"/>
                  <a:chExt cx="653" cy="99"/>
                </a:xfrm>
              </p:grpSpPr>
              <p:sp>
                <p:nvSpPr>
                  <p:cNvPr id="266671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2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3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4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50" name="Group 145"/>
                <p:cNvGrpSpPr>
                  <a:grpSpLocks/>
                </p:cNvGrpSpPr>
                <p:nvPr/>
              </p:nvGrpSpPr>
              <p:grpSpPr bwMode="auto">
                <a:xfrm>
                  <a:off x="2496" y="3412"/>
                  <a:ext cx="653" cy="99"/>
                  <a:chOff x="2496" y="3412"/>
                  <a:chExt cx="653" cy="99"/>
                </a:xfrm>
              </p:grpSpPr>
              <p:sp>
                <p:nvSpPr>
                  <p:cNvPr id="266667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8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9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7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51" name="Group 150"/>
                <p:cNvGrpSpPr>
                  <a:grpSpLocks/>
                </p:cNvGrpSpPr>
                <p:nvPr/>
              </p:nvGrpSpPr>
              <p:grpSpPr bwMode="auto">
                <a:xfrm>
                  <a:off x="1760" y="3572"/>
                  <a:ext cx="653" cy="99"/>
                  <a:chOff x="1760" y="3572"/>
                  <a:chExt cx="653" cy="99"/>
                </a:xfrm>
              </p:grpSpPr>
              <p:sp>
                <p:nvSpPr>
                  <p:cNvPr id="266663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6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52" name="Group 155"/>
                <p:cNvGrpSpPr>
                  <a:grpSpLocks/>
                </p:cNvGrpSpPr>
                <p:nvPr/>
              </p:nvGrpSpPr>
              <p:grpSpPr bwMode="auto">
                <a:xfrm>
                  <a:off x="2488" y="3572"/>
                  <a:ext cx="653" cy="99"/>
                  <a:chOff x="2488" y="3572"/>
                  <a:chExt cx="653" cy="99"/>
                </a:xfrm>
              </p:grpSpPr>
              <p:sp>
                <p:nvSpPr>
                  <p:cNvPr id="266659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0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1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62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553" name="Group 160"/>
                <p:cNvGrpSpPr>
                  <a:grpSpLocks/>
                </p:cNvGrpSpPr>
                <p:nvPr/>
              </p:nvGrpSpPr>
              <p:grpSpPr bwMode="auto">
                <a:xfrm>
                  <a:off x="480" y="1660"/>
                  <a:ext cx="1205" cy="899"/>
                  <a:chOff x="480" y="1660"/>
                  <a:chExt cx="1205" cy="899"/>
                </a:xfrm>
              </p:grpSpPr>
              <p:sp>
                <p:nvSpPr>
                  <p:cNvPr id="266617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8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9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0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1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2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3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4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5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6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7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8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29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0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1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2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5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6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7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8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39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0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1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2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3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4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5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6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7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8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49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0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1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2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3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5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6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7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58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266554" name="Oval 203"/>
                <p:cNvSpPr>
                  <a:spLocks noChangeArrowheads="1"/>
                </p:cNvSpPr>
                <p:nvPr/>
              </p:nvSpPr>
              <p:spPr bwMode="auto">
                <a:xfrm>
                  <a:off x="488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55" name="Oval 204"/>
                <p:cNvSpPr>
                  <a:spLocks noChangeArrowheads="1"/>
                </p:cNvSpPr>
                <p:nvPr/>
              </p:nvSpPr>
              <p:spPr bwMode="auto">
                <a:xfrm>
                  <a:off x="677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56" name="Oval 205"/>
                <p:cNvSpPr>
                  <a:spLocks noChangeArrowheads="1"/>
                </p:cNvSpPr>
                <p:nvPr/>
              </p:nvSpPr>
              <p:spPr bwMode="auto">
                <a:xfrm>
                  <a:off x="861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57" name="Oval 206"/>
                <p:cNvSpPr>
                  <a:spLocks noChangeArrowheads="1"/>
                </p:cNvSpPr>
                <p:nvPr/>
              </p:nvSpPr>
              <p:spPr bwMode="auto">
                <a:xfrm>
                  <a:off x="1032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58" name="Oval 207"/>
                <p:cNvSpPr>
                  <a:spLocks noChangeArrowheads="1"/>
                </p:cNvSpPr>
                <p:nvPr/>
              </p:nvSpPr>
              <p:spPr bwMode="auto">
                <a:xfrm>
                  <a:off x="1216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59" name="Oval 208"/>
                <p:cNvSpPr>
                  <a:spLocks noChangeArrowheads="1"/>
                </p:cNvSpPr>
                <p:nvPr/>
              </p:nvSpPr>
              <p:spPr bwMode="auto">
                <a:xfrm>
                  <a:off x="1405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0" name="Oval 209"/>
                <p:cNvSpPr>
                  <a:spLocks noChangeArrowheads="1"/>
                </p:cNvSpPr>
                <p:nvPr/>
              </p:nvSpPr>
              <p:spPr bwMode="auto">
                <a:xfrm>
                  <a:off x="1589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1" name="Oval 210"/>
                <p:cNvSpPr>
                  <a:spLocks noChangeArrowheads="1"/>
                </p:cNvSpPr>
                <p:nvPr/>
              </p:nvSpPr>
              <p:spPr bwMode="auto">
                <a:xfrm>
                  <a:off x="488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2" name="Oval 211"/>
                <p:cNvSpPr>
                  <a:spLocks noChangeArrowheads="1"/>
                </p:cNvSpPr>
                <p:nvPr/>
              </p:nvSpPr>
              <p:spPr bwMode="auto">
                <a:xfrm>
                  <a:off x="677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3" name="Oval 212"/>
                <p:cNvSpPr>
                  <a:spLocks noChangeArrowheads="1"/>
                </p:cNvSpPr>
                <p:nvPr/>
              </p:nvSpPr>
              <p:spPr bwMode="auto">
                <a:xfrm>
                  <a:off x="861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4" name="Oval 213"/>
                <p:cNvSpPr>
                  <a:spLocks noChangeArrowheads="1"/>
                </p:cNvSpPr>
                <p:nvPr/>
              </p:nvSpPr>
              <p:spPr bwMode="auto">
                <a:xfrm>
                  <a:off x="1032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5" name="Oval 214"/>
                <p:cNvSpPr>
                  <a:spLocks noChangeArrowheads="1"/>
                </p:cNvSpPr>
                <p:nvPr/>
              </p:nvSpPr>
              <p:spPr bwMode="auto">
                <a:xfrm>
                  <a:off x="1216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6" name="Oval 215"/>
                <p:cNvSpPr>
                  <a:spLocks noChangeArrowheads="1"/>
                </p:cNvSpPr>
                <p:nvPr/>
              </p:nvSpPr>
              <p:spPr bwMode="auto">
                <a:xfrm>
                  <a:off x="1405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7" name="Oval 216"/>
                <p:cNvSpPr>
                  <a:spLocks noChangeArrowheads="1"/>
                </p:cNvSpPr>
                <p:nvPr/>
              </p:nvSpPr>
              <p:spPr bwMode="auto">
                <a:xfrm>
                  <a:off x="1589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8" name="Oval 217"/>
                <p:cNvSpPr>
                  <a:spLocks noChangeArrowheads="1"/>
                </p:cNvSpPr>
                <p:nvPr/>
              </p:nvSpPr>
              <p:spPr bwMode="auto">
                <a:xfrm>
                  <a:off x="496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69" name="Oval 218"/>
                <p:cNvSpPr>
                  <a:spLocks noChangeArrowheads="1"/>
                </p:cNvSpPr>
                <p:nvPr/>
              </p:nvSpPr>
              <p:spPr bwMode="auto">
                <a:xfrm>
                  <a:off x="685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0" name="Oval 219"/>
                <p:cNvSpPr>
                  <a:spLocks noChangeArrowheads="1"/>
                </p:cNvSpPr>
                <p:nvPr/>
              </p:nvSpPr>
              <p:spPr bwMode="auto">
                <a:xfrm>
                  <a:off x="869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1" name="Oval 220"/>
                <p:cNvSpPr>
                  <a:spLocks noChangeArrowheads="1"/>
                </p:cNvSpPr>
                <p:nvPr/>
              </p:nvSpPr>
              <p:spPr bwMode="auto">
                <a:xfrm>
                  <a:off x="1040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2" name="Oval 221"/>
                <p:cNvSpPr>
                  <a:spLocks noChangeArrowheads="1"/>
                </p:cNvSpPr>
                <p:nvPr/>
              </p:nvSpPr>
              <p:spPr bwMode="auto">
                <a:xfrm>
                  <a:off x="1224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3" name="Oval 222"/>
                <p:cNvSpPr>
                  <a:spLocks noChangeArrowheads="1"/>
                </p:cNvSpPr>
                <p:nvPr/>
              </p:nvSpPr>
              <p:spPr bwMode="auto">
                <a:xfrm>
                  <a:off x="1413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4" name="Oval 223"/>
                <p:cNvSpPr>
                  <a:spLocks noChangeArrowheads="1"/>
                </p:cNvSpPr>
                <p:nvPr/>
              </p:nvSpPr>
              <p:spPr bwMode="auto">
                <a:xfrm>
                  <a:off x="1597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5" name="Oval 224"/>
                <p:cNvSpPr>
                  <a:spLocks noChangeArrowheads="1"/>
                </p:cNvSpPr>
                <p:nvPr/>
              </p:nvSpPr>
              <p:spPr bwMode="auto">
                <a:xfrm>
                  <a:off x="496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6" name="Oval 225"/>
                <p:cNvSpPr>
                  <a:spLocks noChangeArrowheads="1"/>
                </p:cNvSpPr>
                <p:nvPr/>
              </p:nvSpPr>
              <p:spPr bwMode="auto">
                <a:xfrm>
                  <a:off x="685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7" name="Oval 226"/>
                <p:cNvSpPr>
                  <a:spLocks noChangeArrowheads="1"/>
                </p:cNvSpPr>
                <p:nvPr/>
              </p:nvSpPr>
              <p:spPr bwMode="auto">
                <a:xfrm>
                  <a:off x="869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8" name="Oval 227"/>
                <p:cNvSpPr>
                  <a:spLocks noChangeArrowheads="1"/>
                </p:cNvSpPr>
                <p:nvPr/>
              </p:nvSpPr>
              <p:spPr bwMode="auto">
                <a:xfrm>
                  <a:off x="1040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79" name="Oval 228"/>
                <p:cNvSpPr>
                  <a:spLocks noChangeArrowheads="1"/>
                </p:cNvSpPr>
                <p:nvPr/>
              </p:nvSpPr>
              <p:spPr bwMode="auto">
                <a:xfrm>
                  <a:off x="1224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0" name="Oval 229"/>
                <p:cNvSpPr>
                  <a:spLocks noChangeArrowheads="1"/>
                </p:cNvSpPr>
                <p:nvPr/>
              </p:nvSpPr>
              <p:spPr bwMode="auto">
                <a:xfrm>
                  <a:off x="1413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1" name="Oval 230"/>
                <p:cNvSpPr>
                  <a:spLocks noChangeArrowheads="1"/>
                </p:cNvSpPr>
                <p:nvPr/>
              </p:nvSpPr>
              <p:spPr bwMode="auto">
                <a:xfrm>
                  <a:off x="1597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2" name="Oval 231"/>
                <p:cNvSpPr>
                  <a:spLocks noChangeArrowheads="1"/>
                </p:cNvSpPr>
                <p:nvPr/>
              </p:nvSpPr>
              <p:spPr bwMode="auto">
                <a:xfrm>
                  <a:off x="496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3" name="Oval 232"/>
                <p:cNvSpPr>
                  <a:spLocks noChangeArrowheads="1"/>
                </p:cNvSpPr>
                <p:nvPr/>
              </p:nvSpPr>
              <p:spPr bwMode="auto">
                <a:xfrm>
                  <a:off x="685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4" name="Oval 233"/>
                <p:cNvSpPr>
                  <a:spLocks noChangeArrowheads="1"/>
                </p:cNvSpPr>
                <p:nvPr/>
              </p:nvSpPr>
              <p:spPr bwMode="auto">
                <a:xfrm>
                  <a:off x="869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5" name="Oval 234"/>
                <p:cNvSpPr>
                  <a:spLocks noChangeArrowheads="1"/>
                </p:cNvSpPr>
                <p:nvPr/>
              </p:nvSpPr>
              <p:spPr bwMode="auto">
                <a:xfrm>
                  <a:off x="1040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6" name="Oval 235"/>
                <p:cNvSpPr>
                  <a:spLocks noChangeArrowheads="1"/>
                </p:cNvSpPr>
                <p:nvPr/>
              </p:nvSpPr>
              <p:spPr bwMode="auto">
                <a:xfrm>
                  <a:off x="1224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7" name="Oval 236"/>
                <p:cNvSpPr>
                  <a:spLocks noChangeArrowheads="1"/>
                </p:cNvSpPr>
                <p:nvPr/>
              </p:nvSpPr>
              <p:spPr bwMode="auto">
                <a:xfrm>
                  <a:off x="1413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8" name="Oval 237"/>
                <p:cNvSpPr>
                  <a:spLocks noChangeArrowheads="1"/>
                </p:cNvSpPr>
                <p:nvPr/>
              </p:nvSpPr>
              <p:spPr bwMode="auto">
                <a:xfrm>
                  <a:off x="1597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89" name="Oval 238"/>
                <p:cNvSpPr>
                  <a:spLocks noChangeArrowheads="1"/>
                </p:cNvSpPr>
                <p:nvPr/>
              </p:nvSpPr>
              <p:spPr bwMode="auto">
                <a:xfrm>
                  <a:off x="496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0" name="Oval 239"/>
                <p:cNvSpPr>
                  <a:spLocks noChangeArrowheads="1"/>
                </p:cNvSpPr>
                <p:nvPr/>
              </p:nvSpPr>
              <p:spPr bwMode="auto">
                <a:xfrm>
                  <a:off x="685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1" name="Oval 240"/>
                <p:cNvSpPr>
                  <a:spLocks noChangeArrowheads="1"/>
                </p:cNvSpPr>
                <p:nvPr/>
              </p:nvSpPr>
              <p:spPr bwMode="auto">
                <a:xfrm>
                  <a:off x="869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2" name="Oval 241"/>
                <p:cNvSpPr>
                  <a:spLocks noChangeArrowheads="1"/>
                </p:cNvSpPr>
                <p:nvPr/>
              </p:nvSpPr>
              <p:spPr bwMode="auto">
                <a:xfrm>
                  <a:off x="1040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3" name="Oval 242"/>
                <p:cNvSpPr>
                  <a:spLocks noChangeArrowheads="1"/>
                </p:cNvSpPr>
                <p:nvPr/>
              </p:nvSpPr>
              <p:spPr bwMode="auto">
                <a:xfrm>
                  <a:off x="1224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4" name="Oval 243"/>
                <p:cNvSpPr>
                  <a:spLocks noChangeArrowheads="1"/>
                </p:cNvSpPr>
                <p:nvPr/>
              </p:nvSpPr>
              <p:spPr bwMode="auto">
                <a:xfrm>
                  <a:off x="1413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5" name="Oval 244"/>
                <p:cNvSpPr>
                  <a:spLocks noChangeArrowheads="1"/>
                </p:cNvSpPr>
                <p:nvPr/>
              </p:nvSpPr>
              <p:spPr bwMode="auto">
                <a:xfrm>
                  <a:off x="1597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6" name="Oval 245"/>
                <p:cNvSpPr>
                  <a:spLocks noChangeArrowheads="1"/>
                </p:cNvSpPr>
                <p:nvPr/>
              </p:nvSpPr>
              <p:spPr bwMode="auto">
                <a:xfrm>
                  <a:off x="496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7" name="Oval 246"/>
                <p:cNvSpPr>
                  <a:spLocks noChangeArrowheads="1"/>
                </p:cNvSpPr>
                <p:nvPr/>
              </p:nvSpPr>
              <p:spPr bwMode="auto">
                <a:xfrm>
                  <a:off x="685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8" name="Oval 247"/>
                <p:cNvSpPr>
                  <a:spLocks noChangeArrowheads="1"/>
                </p:cNvSpPr>
                <p:nvPr/>
              </p:nvSpPr>
              <p:spPr bwMode="auto">
                <a:xfrm>
                  <a:off x="869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599" name="Oval 248"/>
                <p:cNvSpPr>
                  <a:spLocks noChangeArrowheads="1"/>
                </p:cNvSpPr>
                <p:nvPr/>
              </p:nvSpPr>
              <p:spPr bwMode="auto">
                <a:xfrm>
                  <a:off x="1040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0" name="Oval 249"/>
                <p:cNvSpPr>
                  <a:spLocks noChangeArrowheads="1"/>
                </p:cNvSpPr>
                <p:nvPr/>
              </p:nvSpPr>
              <p:spPr bwMode="auto">
                <a:xfrm>
                  <a:off x="1224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1" name="Oval 250"/>
                <p:cNvSpPr>
                  <a:spLocks noChangeArrowheads="1"/>
                </p:cNvSpPr>
                <p:nvPr/>
              </p:nvSpPr>
              <p:spPr bwMode="auto">
                <a:xfrm>
                  <a:off x="1413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2" name="Oval 251"/>
                <p:cNvSpPr>
                  <a:spLocks noChangeArrowheads="1"/>
                </p:cNvSpPr>
                <p:nvPr/>
              </p:nvSpPr>
              <p:spPr bwMode="auto">
                <a:xfrm>
                  <a:off x="1597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3" name="Oval 252"/>
                <p:cNvSpPr>
                  <a:spLocks noChangeArrowheads="1"/>
                </p:cNvSpPr>
                <p:nvPr/>
              </p:nvSpPr>
              <p:spPr bwMode="auto">
                <a:xfrm>
                  <a:off x="480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4" name="Oval 253"/>
                <p:cNvSpPr>
                  <a:spLocks noChangeArrowheads="1"/>
                </p:cNvSpPr>
                <p:nvPr/>
              </p:nvSpPr>
              <p:spPr bwMode="auto">
                <a:xfrm>
                  <a:off x="669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5" name="Oval 254"/>
                <p:cNvSpPr>
                  <a:spLocks noChangeArrowheads="1"/>
                </p:cNvSpPr>
                <p:nvPr/>
              </p:nvSpPr>
              <p:spPr bwMode="auto">
                <a:xfrm>
                  <a:off x="853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6" name="Oval 255"/>
                <p:cNvSpPr>
                  <a:spLocks noChangeArrowheads="1"/>
                </p:cNvSpPr>
                <p:nvPr/>
              </p:nvSpPr>
              <p:spPr bwMode="auto">
                <a:xfrm>
                  <a:off x="1024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7" name="Oval 256"/>
                <p:cNvSpPr>
                  <a:spLocks noChangeArrowheads="1"/>
                </p:cNvSpPr>
                <p:nvPr/>
              </p:nvSpPr>
              <p:spPr bwMode="auto">
                <a:xfrm>
                  <a:off x="1208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8" name="Oval 257"/>
                <p:cNvSpPr>
                  <a:spLocks noChangeArrowheads="1"/>
                </p:cNvSpPr>
                <p:nvPr/>
              </p:nvSpPr>
              <p:spPr bwMode="auto">
                <a:xfrm>
                  <a:off x="1397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09" name="Oval 258"/>
                <p:cNvSpPr>
                  <a:spLocks noChangeArrowheads="1"/>
                </p:cNvSpPr>
                <p:nvPr/>
              </p:nvSpPr>
              <p:spPr bwMode="auto">
                <a:xfrm>
                  <a:off x="1581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0" name="Oval 259"/>
                <p:cNvSpPr>
                  <a:spLocks noChangeArrowheads="1"/>
                </p:cNvSpPr>
                <p:nvPr/>
              </p:nvSpPr>
              <p:spPr bwMode="auto">
                <a:xfrm>
                  <a:off x="488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1" name="Oval 260"/>
                <p:cNvSpPr>
                  <a:spLocks noChangeArrowheads="1"/>
                </p:cNvSpPr>
                <p:nvPr/>
              </p:nvSpPr>
              <p:spPr bwMode="auto">
                <a:xfrm>
                  <a:off x="677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2" name="Oval 261"/>
                <p:cNvSpPr>
                  <a:spLocks noChangeArrowheads="1"/>
                </p:cNvSpPr>
                <p:nvPr/>
              </p:nvSpPr>
              <p:spPr bwMode="auto">
                <a:xfrm>
                  <a:off x="861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3" name="Oval 262"/>
                <p:cNvSpPr>
                  <a:spLocks noChangeArrowheads="1"/>
                </p:cNvSpPr>
                <p:nvPr/>
              </p:nvSpPr>
              <p:spPr bwMode="auto">
                <a:xfrm>
                  <a:off x="1032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4" name="Oval 263"/>
                <p:cNvSpPr>
                  <a:spLocks noChangeArrowheads="1"/>
                </p:cNvSpPr>
                <p:nvPr/>
              </p:nvSpPr>
              <p:spPr bwMode="auto">
                <a:xfrm>
                  <a:off x="1216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5" name="Oval 264"/>
                <p:cNvSpPr>
                  <a:spLocks noChangeArrowheads="1"/>
                </p:cNvSpPr>
                <p:nvPr/>
              </p:nvSpPr>
              <p:spPr bwMode="auto">
                <a:xfrm>
                  <a:off x="1405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616" name="Oval 265"/>
                <p:cNvSpPr>
                  <a:spLocks noChangeArrowheads="1"/>
                </p:cNvSpPr>
                <p:nvPr/>
              </p:nvSpPr>
              <p:spPr bwMode="auto">
                <a:xfrm>
                  <a:off x="1589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grpSp>
            <p:nvGrpSpPr>
              <p:cNvPr id="266258" name="Group 6"/>
              <p:cNvGrpSpPr>
                <a:grpSpLocks noChangeAspect="1"/>
              </p:cNvGrpSpPr>
              <p:nvPr/>
            </p:nvGrpSpPr>
            <p:grpSpPr bwMode="auto">
              <a:xfrm>
                <a:off x="1497013" y="4002088"/>
                <a:ext cx="941387" cy="919162"/>
                <a:chOff x="480" y="1356"/>
                <a:chExt cx="2669" cy="2315"/>
              </a:xfrm>
            </p:grpSpPr>
            <p:sp>
              <p:nvSpPr>
                <p:cNvPr id="266261" name="Line 7"/>
                <p:cNvSpPr>
                  <a:spLocks noChangeShapeType="1"/>
                </p:cNvSpPr>
                <p:nvPr/>
              </p:nvSpPr>
              <p:spPr bwMode="auto">
                <a:xfrm>
                  <a:off x="1756" y="219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62" name="Line 8"/>
                <p:cNvSpPr>
                  <a:spLocks noChangeShapeType="1"/>
                </p:cNvSpPr>
                <p:nvPr/>
              </p:nvSpPr>
              <p:spPr bwMode="auto">
                <a:xfrm>
                  <a:off x="1756" y="235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63" name="Line 9"/>
                <p:cNvSpPr>
                  <a:spLocks noChangeShapeType="1"/>
                </p:cNvSpPr>
                <p:nvPr/>
              </p:nvSpPr>
              <p:spPr bwMode="auto">
                <a:xfrm>
                  <a:off x="1756" y="203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266264" name="Group 10"/>
                <p:cNvGrpSpPr>
                  <a:grpSpLocks/>
                </p:cNvGrpSpPr>
                <p:nvPr/>
              </p:nvGrpSpPr>
              <p:grpSpPr bwMode="auto">
                <a:xfrm>
                  <a:off x="1752" y="1988"/>
                  <a:ext cx="653" cy="99"/>
                  <a:chOff x="1752" y="1988"/>
                  <a:chExt cx="653" cy="99"/>
                </a:xfrm>
              </p:grpSpPr>
              <p:sp>
                <p:nvSpPr>
                  <p:cNvPr id="26651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7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9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65" name="Group 15"/>
                <p:cNvGrpSpPr>
                  <a:grpSpLocks/>
                </p:cNvGrpSpPr>
                <p:nvPr/>
              </p:nvGrpSpPr>
              <p:grpSpPr bwMode="auto">
                <a:xfrm>
                  <a:off x="2480" y="1988"/>
                  <a:ext cx="653" cy="99"/>
                  <a:chOff x="2480" y="1988"/>
                  <a:chExt cx="653" cy="99"/>
                </a:xfrm>
              </p:grpSpPr>
              <p:sp>
                <p:nvSpPr>
                  <p:cNvPr id="26651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9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4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9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5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9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66" name="Group 20"/>
                <p:cNvGrpSpPr>
                  <a:grpSpLocks/>
                </p:cNvGrpSpPr>
                <p:nvPr/>
              </p:nvGrpSpPr>
              <p:grpSpPr bwMode="auto">
                <a:xfrm>
                  <a:off x="1752" y="2148"/>
                  <a:ext cx="653" cy="99"/>
                  <a:chOff x="1752" y="2148"/>
                  <a:chExt cx="653" cy="99"/>
                </a:xfrm>
              </p:grpSpPr>
              <p:sp>
                <p:nvSpPr>
                  <p:cNvPr id="266508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9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215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0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215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1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214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67" name="Group 25"/>
                <p:cNvGrpSpPr>
                  <a:grpSpLocks/>
                </p:cNvGrpSpPr>
                <p:nvPr/>
              </p:nvGrpSpPr>
              <p:grpSpPr bwMode="auto">
                <a:xfrm>
                  <a:off x="2480" y="2156"/>
                  <a:ext cx="653" cy="99"/>
                  <a:chOff x="2480" y="2156"/>
                  <a:chExt cx="653" cy="99"/>
                </a:xfrm>
              </p:grpSpPr>
              <p:sp>
                <p:nvSpPr>
                  <p:cNvPr id="266504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5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21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6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21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21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68" name="Group 30"/>
                <p:cNvGrpSpPr>
                  <a:grpSpLocks/>
                </p:cNvGrpSpPr>
                <p:nvPr/>
              </p:nvGrpSpPr>
              <p:grpSpPr bwMode="auto">
                <a:xfrm>
                  <a:off x="1760" y="2308"/>
                  <a:ext cx="653" cy="99"/>
                  <a:chOff x="1760" y="2308"/>
                  <a:chExt cx="653" cy="99"/>
                </a:xfrm>
              </p:grpSpPr>
              <p:sp>
                <p:nvSpPr>
                  <p:cNvPr id="266500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1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2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0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69" name="Group 35"/>
                <p:cNvGrpSpPr>
                  <a:grpSpLocks/>
                </p:cNvGrpSpPr>
                <p:nvPr/>
              </p:nvGrpSpPr>
              <p:grpSpPr bwMode="auto">
                <a:xfrm>
                  <a:off x="2488" y="2308"/>
                  <a:ext cx="653" cy="99"/>
                  <a:chOff x="2488" y="2308"/>
                  <a:chExt cx="653" cy="99"/>
                </a:xfrm>
              </p:grpSpPr>
              <p:sp>
                <p:nvSpPr>
                  <p:cNvPr id="266496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7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3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8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3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3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0" name="Group 40"/>
                <p:cNvGrpSpPr>
                  <a:grpSpLocks/>
                </p:cNvGrpSpPr>
                <p:nvPr/>
              </p:nvGrpSpPr>
              <p:grpSpPr bwMode="auto">
                <a:xfrm>
                  <a:off x="1760" y="2460"/>
                  <a:ext cx="653" cy="99"/>
                  <a:chOff x="1760" y="2460"/>
                  <a:chExt cx="653" cy="99"/>
                </a:xfrm>
              </p:grpSpPr>
              <p:sp>
                <p:nvSpPr>
                  <p:cNvPr id="266492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3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4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5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1" name="Group 45"/>
                <p:cNvGrpSpPr>
                  <a:grpSpLocks/>
                </p:cNvGrpSpPr>
                <p:nvPr/>
              </p:nvGrpSpPr>
              <p:grpSpPr bwMode="auto">
                <a:xfrm>
                  <a:off x="2488" y="2460"/>
                  <a:ext cx="653" cy="99"/>
                  <a:chOff x="2488" y="2460"/>
                  <a:chExt cx="653" cy="99"/>
                </a:xfrm>
              </p:grpSpPr>
              <p:sp>
                <p:nvSpPr>
                  <p:cNvPr id="26648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91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2" name="Group 50"/>
                <p:cNvGrpSpPr>
                  <a:grpSpLocks/>
                </p:cNvGrpSpPr>
                <p:nvPr/>
              </p:nvGrpSpPr>
              <p:grpSpPr bwMode="auto">
                <a:xfrm>
                  <a:off x="1760" y="2620"/>
                  <a:ext cx="653" cy="99"/>
                  <a:chOff x="1760" y="2620"/>
                  <a:chExt cx="653" cy="99"/>
                </a:xfrm>
              </p:grpSpPr>
              <p:sp>
                <p:nvSpPr>
                  <p:cNvPr id="266484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5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6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7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3" name="Group 55"/>
                <p:cNvGrpSpPr>
                  <a:grpSpLocks/>
                </p:cNvGrpSpPr>
                <p:nvPr/>
              </p:nvGrpSpPr>
              <p:grpSpPr bwMode="auto">
                <a:xfrm>
                  <a:off x="2488" y="2620"/>
                  <a:ext cx="653" cy="99"/>
                  <a:chOff x="2488" y="2620"/>
                  <a:chExt cx="653" cy="99"/>
                </a:xfrm>
              </p:grpSpPr>
              <p:sp>
                <p:nvSpPr>
                  <p:cNvPr id="26648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1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8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4" name="Group 60"/>
                <p:cNvGrpSpPr>
                  <a:grpSpLocks/>
                </p:cNvGrpSpPr>
                <p:nvPr/>
              </p:nvGrpSpPr>
              <p:grpSpPr bwMode="auto">
                <a:xfrm>
                  <a:off x="1760" y="2788"/>
                  <a:ext cx="653" cy="99"/>
                  <a:chOff x="1760" y="2788"/>
                  <a:chExt cx="653" cy="99"/>
                </a:xfrm>
              </p:grpSpPr>
              <p:sp>
                <p:nvSpPr>
                  <p:cNvPr id="266476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7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8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9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5" name="Group 65"/>
                <p:cNvGrpSpPr>
                  <a:grpSpLocks/>
                </p:cNvGrpSpPr>
                <p:nvPr/>
              </p:nvGrpSpPr>
              <p:grpSpPr bwMode="auto">
                <a:xfrm>
                  <a:off x="2488" y="2788"/>
                  <a:ext cx="653" cy="99"/>
                  <a:chOff x="2488" y="2788"/>
                  <a:chExt cx="653" cy="99"/>
                </a:xfrm>
              </p:grpSpPr>
              <p:sp>
                <p:nvSpPr>
                  <p:cNvPr id="26647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3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4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5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6" name="Group 70"/>
                <p:cNvGrpSpPr>
                  <a:grpSpLocks/>
                </p:cNvGrpSpPr>
                <p:nvPr/>
              </p:nvGrpSpPr>
              <p:grpSpPr bwMode="auto">
                <a:xfrm>
                  <a:off x="1752" y="1356"/>
                  <a:ext cx="653" cy="99"/>
                  <a:chOff x="1752" y="1356"/>
                  <a:chExt cx="653" cy="99"/>
                </a:xfrm>
              </p:grpSpPr>
              <p:sp>
                <p:nvSpPr>
                  <p:cNvPr id="266468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9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0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71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7" name="Group 75"/>
                <p:cNvGrpSpPr>
                  <a:grpSpLocks/>
                </p:cNvGrpSpPr>
                <p:nvPr/>
              </p:nvGrpSpPr>
              <p:grpSpPr bwMode="auto">
                <a:xfrm>
                  <a:off x="2480" y="1356"/>
                  <a:ext cx="653" cy="99"/>
                  <a:chOff x="2480" y="1356"/>
                  <a:chExt cx="653" cy="99"/>
                </a:xfrm>
              </p:grpSpPr>
              <p:sp>
                <p:nvSpPr>
                  <p:cNvPr id="26646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5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6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7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8" name="Group 80"/>
                <p:cNvGrpSpPr>
                  <a:grpSpLocks/>
                </p:cNvGrpSpPr>
                <p:nvPr/>
              </p:nvGrpSpPr>
              <p:grpSpPr bwMode="auto">
                <a:xfrm>
                  <a:off x="1752" y="1508"/>
                  <a:ext cx="653" cy="99"/>
                  <a:chOff x="1752" y="1508"/>
                  <a:chExt cx="653" cy="99"/>
                </a:xfrm>
              </p:grpSpPr>
              <p:sp>
                <p:nvSpPr>
                  <p:cNvPr id="266460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2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63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79" name="Group 85"/>
                <p:cNvGrpSpPr>
                  <a:grpSpLocks/>
                </p:cNvGrpSpPr>
                <p:nvPr/>
              </p:nvGrpSpPr>
              <p:grpSpPr bwMode="auto">
                <a:xfrm>
                  <a:off x="2480" y="1508"/>
                  <a:ext cx="653" cy="99"/>
                  <a:chOff x="2480" y="1508"/>
                  <a:chExt cx="653" cy="99"/>
                </a:xfrm>
              </p:grpSpPr>
              <p:sp>
                <p:nvSpPr>
                  <p:cNvPr id="266456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7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8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9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0" name="Group 90"/>
                <p:cNvGrpSpPr>
                  <a:grpSpLocks/>
                </p:cNvGrpSpPr>
                <p:nvPr/>
              </p:nvGrpSpPr>
              <p:grpSpPr bwMode="auto">
                <a:xfrm>
                  <a:off x="1752" y="1668"/>
                  <a:ext cx="653" cy="99"/>
                  <a:chOff x="1752" y="1668"/>
                  <a:chExt cx="653" cy="99"/>
                </a:xfrm>
              </p:grpSpPr>
              <p:sp>
                <p:nvSpPr>
                  <p:cNvPr id="266452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3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4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5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1" name="Group 95"/>
                <p:cNvGrpSpPr>
                  <a:grpSpLocks/>
                </p:cNvGrpSpPr>
                <p:nvPr/>
              </p:nvGrpSpPr>
              <p:grpSpPr bwMode="auto">
                <a:xfrm>
                  <a:off x="2480" y="1668"/>
                  <a:ext cx="653" cy="99"/>
                  <a:chOff x="2480" y="1668"/>
                  <a:chExt cx="653" cy="99"/>
                </a:xfrm>
              </p:grpSpPr>
              <p:sp>
                <p:nvSpPr>
                  <p:cNvPr id="26644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9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67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67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51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66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2" name="Group 100"/>
                <p:cNvGrpSpPr>
                  <a:grpSpLocks/>
                </p:cNvGrpSpPr>
                <p:nvPr/>
              </p:nvGrpSpPr>
              <p:grpSpPr bwMode="auto">
                <a:xfrm>
                  <a:off x="1752" y="1836"/>
                  <a:ext cx="653" cy="99"/>
                  <a:chOff x="1752" y="1836"/>
                  <a:chExt cx="653" cy="99"/>
                </a:xfrm>
              </p:grpSpPr>
              <p:sp>
                <p:nvSpPr>
                  <p:cNvPr id="266444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5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7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3" name="Group 105"/>
                <p:cNvGrpSpPr>
                  <a:grpSpLocks/>
                </p:cNvGrpSpPr>
                <p:nvPr/>
              </p:nvGrpSpPr>
              <p:grpSpPr bwMode="auto">
                <a:xfrm>
                  <a:off x="2480" y="1836"/>
                  <a:ext cx="653" cy="99"/>
                  <a:chOff x="2480" y="1836"/>
                  <a:chExt cx="653" cy="99"/>
                </a:xfrm>
              </p:grpSpPr>
              <p:sp>
                <p:nvSpPr>
                  <p:cNvPr id="26644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83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2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853" y="183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43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83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4" name="Group 110"/>
                <p:cNvGrpSpPr>
                  <a:grpSpLocks/>
                </p:cNvGrpSpPr>
                <p:nvPr/>
              </p:nvGrpSpPr>
              <p:grpSpPr bwMode="auto">
                <a:xfrm>
                  <a:off x="1760" y="2940"/>
                  <a:ext cx="653" cy="99"/>
                  <a:chOff x="1760" y="2940"/>
                  <a:chExt cx="653" cy="99"/>
                </a:xfrm>
              </p:grpSpPr>
              <p:sp>
                <p:nvSpPr>
                  <p:cNvPr id="266436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7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9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5" name="Group 115"/>
                <p:cNvGrpSpPr>
                  <a:grpSpLocks/>
                </p:cNvGrpSpPr>
                <p:nvPr/>
              </p:nvGrpSpPr>
              <p:grpSpPr bwMode="auto">
                <a:xfrm>
                  <a:off x="2488" y="2940"/>
                  <a:ext cx="653" cy="99"/>
                  <a:chOff x="2488" y="2940"/>
                  <a:chExt cx="653" cy="99"/>
                </a:xfrm>
              </p:grpSpPr>
              <p:sp>
                <p:nvSpPr>
                  <p:cNvPr id="26643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6" name="Group 120"/>
                <p:cNvGrpSpPr>
                  <a:grpSpLocks/>
                </p:cNvGrpSpPr>
                <p:nvPr/>
              </p:nvGrpSpPr>
              <p:grpSpPr bwMode="auto">
                <a:xfrm>
                  <a:off x="1760" y="3108"/>
                  <a:ext cx="653" cy="99"/>
                  <a:chOff x="1760" y="3108"/>
                  <a:chExt cx="653" cy="99"/>
                </a:xfrm>
              </p:grpSpPr>
              <p:sp>
                <p:nvSpPr>
                  <p:cNvPr id="26642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3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7" name="Group 125"/>
                <p:cNvGrpSpPr>
                  <a:grpSpLocks/>
                </p:cNvGrpSpPr>
                <p:nvPr/>
              </p:nvGrpSpPr>
              <p:grpSpPr bwMode="auto">
                <a:xfrm>
                  <a:off x="2488" y="3108"/>
                  <a:ext cx="653" cy="99"/>
                  <a:chOff x="2488" y="3108"/>
                  <a:chExt cx="653" cy="99"/>
                </a:xfrm>
              </p:grpSpPr>
              <p:sp>
                <p:nvSpPr>
                  <p:cNvPr id="266424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5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1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6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1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7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1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8" name="Group 130"/>
                <p:cNvGrpSpPr>
                  <a:grpSpLocks/>
                </p:cNvGrpSpPr>
                <p:nvPr/>
              </p:nvGrpSpPr>
              <p:grpSpPr bwMode="auto">
                <a:xfrm>
                  <a:off x="1760" y="3260"/>
                  <a:ext cx="653" cy="99"/>
                  <a:chOff x="1760" y="3260"/>
                  <a:chExt cx="653" cy="99"/>
                </a:xfrm>
              </p:grpSpPr>
              <p:sp>
                <p:nvSpPr>
                  <p:cNvPr id="266420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1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2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23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89" name="Group 135"/>
                <p:cNvGrpSpPr>
                  <a:grpSpLocks/>
                </p:cNvGrpSpPr>
                <p:nvPr/>
              </p:nvGrpSpPr>
              <p:grpSpPr bwMode="auto">
                <a:xfrm>
                  <a:off x="2496" y="3260"/>
                  <a:ext cx="653" cy="99"/>
                  <a:chOff x="2496" y="3260"/>
                  <a:chExt cx="653" cy="99"/>
                </a:xfrm>
              </p:grpSpPr>
              <p:sp>
                <p:nvSpPr>
                  <p:cNvPr id="266416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2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8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2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9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2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90" name="Group 140"/>
                <p:cNvGrpSpPr>
                  <a:grpSpLocks/>
                </p:cNvGrpSpPr>
                <p:nvPr/>
              </p:nvGrpSpPr>
              <p:grpSpPr bwMode="auto">
                <a:xfrm>
                  <a:off x="1760" y="3412"/>
                  <a:ext cx="653" cy="99"/>
                  <a:chOff x="1760" y="3412"/>
                  <a:chExt cx="653" cy="99"/>
                </a:xfrm>
              </p:grpSpPr>
              <p:sp>
                <p:nvSpPr>
                  <p:cNvPr id="266412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3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4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5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91" name="Group 145"/>
                <p:cNvGrpSpPr>
                  <a:grpSpLocks/>
                </p:cNvGrpSpPr>
                <p:nvPr/>
              </p:nvGrpSpPr>
              <p:grpSpPr bwMode="auto">
                <a:xfrm>
                  <a:off x="2496" y="3412"/>
                  <a:ext cx="653" cy="99"/>
                  <a:chOff x="2496" y="3412"/>
                  <a:chExt cx="653" cy="99"/>
                </a:xfrm>
              </p:grpSpPr>
              <p:sp>
                <p:nvSpPr>
                  <p:cNvPr id="26640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68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0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1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92" name="Group 150"/>
                <p:cNvGrpSpPr>
                  <a:grpSpLocks/>
                </p:cNvGrpSpPr>
                <p:nvPr/>
              </p:nvGrpSpPr>
              <p:grpSpPr bwMode="auto">
                <a:xfrm>
                  <a:off x="1760" y="3572"/>
                  <a:ext cx="653" cy="99"/>
                  <a:chOff x="1760" y="3572"/>
                  <a:chExt cx="653" cy="99"/>
                </a:xfrm>
              </p:grpSpPr>
              <p:sp>
                <p:nvSpPr>
                  <p:cNvPr id="266404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5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6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7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93" name="Group 155"/>
                <p:cNvGrpSpPr>
                  <a:grpSpLocks/>
                </p:cNvGrpSpPr>
                <p:nvPr/>
              </p:nvGrpSpPr>
              <p:grpSpPr bwMode="auto">
                <a:xfrm>
                  <a:off x="2488" y="3572"/>
                  <a:ext cx="653" cy="99"/>
                  <a:chOff x="2488" y="3572"/>
                  <a:chExt cx="653" cy="99"/>
                </a:xfrm>
              </p:grpSpPr>
              <p:sp>
                <p:nvSpPr>
                  <p:cNvPr id="266400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2488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1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2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403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94" name="Group 160"/>
                <p:cNvGrpSpPr>
                  <a:grpSpLocks/>
                </p:cNvGrpSpPr>
                <p:nvPr/>
              </p:nvGrpSpPr>
              <p:grpSpPr bwMode="auto">
                <a:xfrm>
                  <a:off x="480" y="1660"/>
                  <a:ext cx="1205" cy="899"/>
                  <a:chOff x="480" y="1660"/>
                  <a:chExt cx="1205" cy="899"/>
                </a:xfrm>
              </p:grpSpPr>
              <p:sp>
                <p:nvSpPr>
                  <p:cNvPr id="266358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9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0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1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2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6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3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6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4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6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5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6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7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8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69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83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0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83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1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82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2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3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4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6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98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7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98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8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98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79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0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1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2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13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4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13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5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13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6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7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8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89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0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2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1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2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2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2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3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5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6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7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46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8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46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9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46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266295" name="Oval 203"/>
                <p:cNvSpPr>
                  <a:spLocks noChangeArrowheads="1"/>
                </p:cNvSpPr>
                <p:nvPr/>
              </p:nvSpPr>
              <p:spPr bwMode="auto">
                <a:xfrm>
                  <a:off x="488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96" name="Oval 204"/>
                <p:cNvSpPr>
                  <a:spLocks noChangeArrowheads="1"/>
                </p:cNvSpPr>
                <p:nvPr/>
              </p:nvSpPr>
              <p:spPr bwMode="auto">
                <a:xfrm>
                  <a:off x="677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97" name="Oval 205"/>
                <p:cNvSpPr>
                  <a:spLocks noChangeArrowheads="1"/>
                </p:cNvSpPr>
                <p:nvPr/>
              </p:nvSpPr>
              <p:spPr bwMode="auto">
                <a:xfrm>
                  <a:off x="861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98" name="Oval 206"/>
                <p:cNvSpPr>
                  <a:spLocks noChangeArrowheads="1"/>
                </p:cNvSpPr>
                <p:nvPr/>
              </p:nvSpPr>
              <p:spPr bwMode="auto">
                <a:xfrm>
                  <a:off x="1032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99" name="Oval 207"/>
                <p:cNvSpPr>
                  <a:spLocks noChangeArrowheads="1"/>
                </p:cNvSpPr>
                <p:nvPr/>
              </p:nvSpPr>
              <p:spPr bwMode="auto">
                <a:xfrm>
                  <a:off x="1216" y="262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0" name="Oval 208"/>
                <p:cNvSpPr>
                  <a:spLocks noChangeArrowheads="1"/>
                </p:cNvSpPr>
                <p:nvPr/>
              </p:nvSpPr>
              <p:spPr bwMode="auto">
                <a:xfrm>
                  <a:off x="1405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1" name="Oval 209"/>
                <p:cNvSpPr>
                  <a:spLocks noChangeArrowheads="1"/>
                </p:cNvSpPr>
                <p:nvPr/>
              </p:nvSpPr>
              <p:spPr bwMode="auto">
                <a:xfrm>
                  <a:off x="1589" y="262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2" name="Oval 210"/>
                <p:cNvSpPr>
                  <a:spLocks noChangeArrowheads="1"/>
                </p:cNvSpPr>
                <p:nvPr/>
              </p:nvSpPr>
              <p:spPr bwMode="auto">
                <a:xfrm>
                  <a:off x="488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3" name="Oval 211"/>
                <p:cNvSpPr>
                  <a:spLocks noChangeArrowheads="1"/>
                </p:cNvSpPr>
                <p:nvPr/>
              </p:nvSpPr>
              <p:spPr bwMode="auto">
                <a:xfrm>
                  <a:off x="677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4" name="Oval 212"/>
                <p:cNvSpPr>
                  <a:spLocks noChangeArrowheads="1"/>
                </p:cNvSpPr>
                <p:nvPr/>
              </p:nvSpPr>
              <p:spPr bwMode="auto">
                <a:xfrm>
                  <a:off x="861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5" name="Oval 213"/>
                <p:cNvSpPr>
                  <a:spLocks noChangeArrowheads="1"/>
                </p:cNvSpPr>
                <p:nvPr/>
              </p:nvSpPr>
              <p:spPr bwMode="auto">
                <a:xfrm>
                  <a:off x="1032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6" name="Oval 214"/>
                <p:cNvSpPr>
                  <a:spLocks noChangeArrowheads="1"/>
                </p:cNvSpPr>
                <p:nvPr/>
              </p:nvSpPr>
              <p:spPr bwMode="auto">
                <a:xfrm>
                  <a:off x="1216" y="279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7" name="Oval 215"/>
                <p:cNvSpPr>
                  <a:spLocks noChangeArrowheads="1"/>
                </p:cNvSpPr>
                <p:nvPr/>
              </p:nvSpPr>
              <p:spPr bwMode="auto">
                <a:xfrm>
                  <a:off x="1405" y="279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8" name="Oval 216"/>
                <p:cNvSpPr>
                  <a:spLocks noChangeArrowheads="1"/>
                </p:cNvSpPr>
                <p:nvPr/>
              </p:nvSpPr>
              <p:spPr bwMode="auto">
                <a:xfrm>
                  <a:off x="1589" y="278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09" name="Oval 217"/>
                <p:cNvSpPr>
                  <a:spLocks noChangeArrowheads="1"/>
                </p:cNvSpPr>
                <p:nvPr/>
              </p:nvSpPr>
              <p:spPr bwMode="auto">
                <a:xfrm>
                  <a:off x="496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0" name="Oval 218"/>
                <p:cNvSpPr>
                  <a:spLocks noChangeArrowheads="1"/>
                </p:cNvSpPr>
                <p:nvPr/>
              </p:nvSpPr>
              <p:spPr bwMode="auto">
                <a:xfrm>
                  <a:off x="685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1" name="Oval 219"/>
                <p:cNvSpPr>
                  <a:spLocks noChangeArrowheads="1"/>
                </p:cNvSpPr>
                <p:nvPr/>
              </p:nvSpPr>
              <p:spPr bwMode="auto">
                <a:xfrm>
                  <a:off x="869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2" name="Oval 220"/>
                <p:cNvSpPr>
                  <a:spLocks noChangeArrowheads="1"/>
                </p:cNvSpPr>
                <p:nvPr/>
              </p:nvSpPr>
              <p:spPr bwMode="auto">
                <a:xfrm>
                  <a:off x="1040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3" name="Oval 221"/>
                <p:cNvSpPr>
                  <a:spLocks noChangeArrowheads="1"/>
                </p:cNvSpPr>
                <p:nvPr/>
              </p:nvSpPr>
              <p:spPr bwMode="auto">
                <a:xfrm>
                  <a:off x="1224" y="294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4" name="Oval 222"/>
                <p:cNvSpPr>
                  <a:spLocks noChangeArrowheads="1"/>
                </p:cNvSpPr>
                <p:nvPr/>
              </p:nvSpPr>
              <p:spPr bwMode="auto">
                <a:xfrm>
                  <a:off x="1413" y="294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5" name="Oval 223"/>
                <p:cNvSpPr>
                  <a:spLocks noChangeArrowheads="1"/>
                </p:cNvSpPr>
                <p:nvPr/>
              </p:nvSpPr>
              <p:spPr bwMode="auto">
                <a:xfrm>
                  <a:off x="1597" y="294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6" name="Oval 224"/>
                <p:cNvSpPr>
                  <a:spLocks noChangeArrowheads="1"/>
                </p:cNvSpPr>
                <p:nvPr/>
              </p:nvSpPr>
              <p:spPr bwMode="auto">
                <a:xfrm>
                  <a:off x="496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7" name="Oval 225"/>
                <p:cNvSpPr>
                  <a:spLocks noChangeArrowheads="1"/>
                </p:cNvSpPr>
                <p:nvPr/>
              </p:nvSpPr>
              <p:spPr bwMode="auto">
                <a:xfrm>
                  <a:off x="685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8" name="Oval 226"/>
                <p:cNvSpPr>
                  <a:spLocks noChangeArrowheads="1"/>
                </p:cNvSpPr>
                <p:nvPr/>
              </p:nvSpPr>
              <p:spPr bwMode="auto">
                <a:xfrm>
                  <a:off x="869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19" name="Oval 227"/>
                <p:cNvSpPr>
                  <a:spLocks noChangeArrowheads="1"/>
                </p:cNvSpPr>
                <p:nvPr/>
              </p:nvSpPr>
              <p:spPr bwMode="auto">
                <a:xfrm>
                  <a:off x="1040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0" name="Oval 228"/>
                <p:cNvSpPr>
                  <a:spLocks noChangeArrowheads="1"/>
                </p:cNvSpPr>
                <p:nvPr/>
              </p:nvSpPr>
              <p:spPr bwMode="auto">
                <a:xfrm>
                  <a:off x="1224" y="309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1" name="Oval 229"/>
                <p:cNvSpPr>
                  <a:spLocks noChangeArrowheads="1"/>
                </p:cNvSpPr>
                <p:nvPr/>
              </p:nvSpPr>
              <p:spPr bwMode="auto">
                <a:xfrm>
                  <a:off x="1413" y="309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2" name="Oval 230"/>
                <p:cNvSpPr>
                  <a:spLocks noChangeArrowheads="1"/>
                </p:cNvSpPr>
                <p:nvPr/>
              </p:nvSpPr>
              <p:spPr bwMode="auto">
                <a:xfrm>
                  <a:off x="1597" y="309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3" name="Oval 231"/>
                <p:cNvSpPr>
                  <a:spLocks noChangeArrowheads="1"/>
                </p:cNvSpPr>
                <p:nvPr/>
              </p:nvSpPr>
              <p:spPr bwMode="auto">
                <a:xfrm>
                  <a:off x="496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4" name="Oval 232"/>
                <p:cNvSpPr>
                  <a:spLocks noChangeArrowheads="1"/>
                </p:cNvSpPr>
                <p:nvPr/>
              </p:nvSpPr>
              <p:spPr bwMode="auto">
                <a:xfrm>
                  <a:off x="685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5" name="Oval 233"/>
                <p:cNvSpPr>
                  <a:spLocks noChangeArrowheads="1"/>
                </p:cNvSpPr>
                <p:nvPr/>
              </p:nvSpPr>
              <p:spPr bwMode="auto">
                <a:xfrm>
                  <a:off x="869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6" name="Oval 234"/>
                <p:cNvSpPr>
                  <a:spLocks noChangeArrowheads="1"/>
                </p:cNvSpPr>
                <p:nvPr/>
              </p:nvSpPr>
              <p:spPr bwMode="auto">
                <a:xfrm>
                  <a:off x="1040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7" name="Oval 235"/>
                <p:cNvSpPr>
                  <a:spLocks noChangeArrowheads="1"/>
                </p:cNvSpPr>
                <p:nvPr/>
              </p:nvSpPr>
              <p:spPr bwMode="auto">
                <a:xfrm>
                  <a:off x="1224" y="325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8" name="Oval 236"/>
                <p:cNvSpPr>
                  <a:spLocks noChangeArrowheads="1"/>
                </p:cNvSpPr>
                <p:nvPr/>
              </p:nvSpPr>
              <p:spPr bwMode="auto">
                <a:xfrm>
                  <a:off x="1413" y="325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29" name="Oval 237"/>
                <p:cNvSpPr>
                  <a:spLocks noChangeArrowheads="1"/>
                </p:cNvSpPr>
                <p:nvPr/>
              </p:nvSpPr>
              <p:spPr bwMode="auto">
                <a:xfrm>
                  <a:off x="1597" y="325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0" name="Oval 238"/>
                <p:cNvSpPr>
                  <a:spLocks noChangeArrowheads="1"/>
                </p:cNvSpPr>
                <p:nvPr/>
              </p:nvSpPr>
              <p:spPr bwMode="auto">
                <a:xfrm>
                  <a:off x="496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1" name="Oval 239"/>
                <p:cNvSpPr>
                  <a:spLocks noChangeArrowheads="1"/>
                </p:cNvSpPr>
                <p:nvPr/>
              </p:nvSpPr>
              <p:spPr bwMode="auto">
                <a:xfrm>
                  <a:off x="685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2" name="Oval 240"/>
                <p:cNvSpPr>
                  <a:spLocks noChangeArrowheads="1"/>
                </p:cNvSpPr>
                <p:nvPr/>
              </p:nvSpPr>
              <p:spPr bwMode="auto">
                <a:xfrm>
                  <a:off x="869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3" name="Oval 241"/>
                <p:cNvSpPr>
                  <a:spLocks noChangeArrowheads="1"/>
                </p:cNvSpPr>
                <p:nvPr/>
              </p:nvSpPr>
              <p:spPr bwMode="auto">
                <a:xfrm>
                  <a:off x="1040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4" name="Oval 242"/>
                <p:cNvSpPr>
                  <a:spLocks noChangeArrowheads="1"/>
                </p:cNvSpPr>
                <p:nvPr/>
              </p:nvSpPr>
              <p:spPr bwMode="auto">
                <a:xfrm>
                  <a:off x="1224" y="341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5" name="Oval 243"/>
                <p:cNvSpPr>
                  <a:spLocks noChangeArrowheads="1"/>
                </p:cNvSpPr>
                <p:nvPr/>
              </p:nvSpPr>
              <p:spPr bwMode="auto">
                <a:xfrm>
                  <a:off x="1413" y="341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6" name="Oval 244"/>
                <p:cNvSpPr>
                  <a:spLocks noChangeArrowheads="1"/>
                </p:cNvSpPr>
                <p:nvPr/>
              </p:nvSpPr>
              <p:spPr bwMode="auto">
                <a:xfrm>
                  <a:off x="1597" y="341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7" name="Oval 245"/>
                <p:cNvSpPr>
                  <a:spLocks noChangeArrowheads="1"/>
                </p:cNvSpPr>
                <p:nvPr/>
              </p:nvSpPr>
              <p:spPr bwMode="auto">
                <a:xfrm>
                  <a:off x="496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8" name="Oval 246"/>
                <p:cNvSpPr>
                  <a:spLocks noChangeArrowheads="1"/>
                </p:cNvSpPr>
                <p:nvPr/>
              </p:nvSpPr>
              <p:spPr bwMode="auto">
                <a:xfrm>
                  <a:off x="685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39" name="Oval 247"/>
                <p:cNvSpPr>
                  <a:spLocks noChangeArrowheads="1"/>
                </p:cNvSpPr>
                <p:nvPr/>
              </p:nvSpPr>
              <p:spPr bwMode="auto">
                <a:xfrm>
                  <a:off x="869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0" name="Oval 248"/>
                <p:cNvSpPr>
                  <a:spLocks noChangeArrowheads="1"/>
                </p:cNvSpPr>
                <p:nvPr/>
              </p:nvSpPr>
              <p:spPr bwMode="auto">
                <a:xfrm>
                  <a:off x="1040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1" name="Oval 249"/>
                <p:cNvSpPr>
                  <a:spLocks noChangeArrowheads="1"/>
                </p:cNvSpPr>
                <p:nvPr/>
              </p:nvSpPr>
              <p:spPr bwMode="auto">
                <a:xfrm>
                  <a:off x="1224" y="3574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2" name="Oval 250"/>
                <p:cNvSpPr>
                  <a:spLocks noChangeArrowheads="1"/>
                </p:cNvSpPr>
                <p:nvPr/>
              </p:nvSpPr>
              <p:spPr bwMode="auto">
                <a:xfrm>
                  <a:off x="1413" y="3575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3" name="Oval 251"/>
                <p:cNvSpPr>
                  <a:spLocks noChangeArrowheads="1"/>
                </p:cNvSpPr>
                <p:nvPr/>
              </p:nvSpPr>
              <p:spPr bwMode="auto">
                <a:xfrm>
                  <a:off x="1597" y="3572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4" name="Oval 252"/>
                <p:cNvSpPr>
                  <a:spLocks noChangeArrowheads="1"/>
                </p:cNvSpPr>
                <p:nvPr/>
              </p:nvSpPr>
              <p:spPr bwMode="auto">
                <a:xfrm>
                  <a:off x="480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5" name="Oval 253"/>
                <p:cNvSpPr>
                  <a:spLocks noChangeArrowheads="1"/>
                </p:cNvSpPr>
                <p:nvPr/>
              </p:nvSpPr>
              <p:spPr bwMode="auto">
                <a:xfrm>
                  <a:off x="669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6" name="Oval 254"/>
                <p:cNvSpPr>
                  <a:spLocks noChangeArrowheads="1"/>
                </p:cNvSpPr>
                <p:nvPr/>
              </p:nvSpPr>
              <p:spPr bwMode="auto">
                <a:xfrm>
                  <a:off x="853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7" name="Oval 255"/>
                <p:cNvSpPr>
                  <a:spLocks noChangeArrowheads="1"/>
                </p:cNvSpPr>
                <p:nvPr/>
              </p:nvSpPr>
              <p:spPr bwMode="auto">
                <a:xfrm>
                  <a:off x="1024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8" name="Oval 256"/>
                <p:cNvSpPr>
                  <a:spLocks noChangeArrowheads="1"/>
                </p:cNvSpPr>
                <p:nvPr/>
              </p:nvSpPr>
              <p:spPr bwMode="auto">
                <a:xfrm>
                  <a:off x="1208" y="1510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49" name="Oval 257"/>
                <p:cNvSpPr>
                  <a:spLocks noChangeArrowheads="1"/>
                </p:cNvSpPr>
                <p:nvPr/>
              </p:nvSpPr>
              <p:spPr bwMode="auto">
                <a:xfrm>
                  <a:off x="1397" y="1511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0" name="Oval 258"/>
                <p:cNvSpPr>
                  <a:spLocks noChangeArrowheads="1"/>
                </p:cNvSpPr>
                <p:nvPr/>
              </p:nvSpPr>
              <p:spPr bwMode="auto">
                <a:xfrm>
                  <a:off x="1581" y="150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1" name="Oval 259"/>
                <p:cNvSpPr>
                  <a:spLocks noChangeArrowheads="1"/>
                </p:cNvSpPr>
                <p:nvPr/>
              </p:nvSpPr>
              <p:spPr bwMode="auto">
                <a:xfrm>
                  <a:off x="488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2" name="Oval 260"/>
                <p:cNvSpPr>
                  <a:spLocks noChangeArrowheads="1"/>
                </p:cNvSpPr>
                <p:nvPr/>
              </p:nvSpPr>
              <p:spPr bwMode="auto">
                <a:xfrm>
                  <a:off x="677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3" name="Oval 261"/>
                <p:cNvSpPr>
                  <a:spLocks noChangeArrowheads="1"/>
                </p:cNvSpPr>
                <p:nvPr/>
              </p:nvSpPr>
              <p:spPr bwMode="auto">
                <a:xfrm>
                  <a:off x="861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4" name="Oval 262"/>
                <p:cNvSpPr>
                  <a:spLocks noChangeArrowheads="1"/>
                </p:cNvSpPr>
                <p:nvPr/>
              </p:nvSpPr>
              <p:spPr bwMode="auto">
                <a:xfrm>
                  <a:off x="1032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5" name="Oval 263"/>
                <p:cNvSpPr>
                  <a:spLocks noChangeArrowheads="1"/>
                </p:cNvSpPr>
                <p:nvPr/>
              </p:nvSpPr>
              <p:spPr bwMode="auto">
                <a:xfrm>
                  <a:off x="1216" y="1358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6" name="Oval 264"/>
                <p:cNvSpPr>
                  <a:spLocks noChangeArrowheads="1"/>
                </p:cNvSpPr>
                <p:nvPr/>
              </p:nvSpPr>
              <p:spPr bwMode="auto">
                <a:xfrm>
                  <a:off x="1405" y="1359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357" name="Oval 265"/>
                <p:cNvSpPr>
                  <a:spLocks noChangeArrowheads="1"/>
                </p:cNvSpPr>
                <p:nvPr/>
              </p:nvSpPr>
              <p:spPr bwMode="auto">
                <a:xfrm>
                  <a:off x="1589" y="1356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</p:grpSp>
        <p:sp>
          <p:nvSpPr>
            <p:cNvPr id="1065" name="Rectangle 279"/>
            <p:cNvSpPr>
              <a:spLocks noChangeArrowheads="1"/>
            </p:cNvSpPr>
            <p:nvPr/>
          </p:nvSpPr>
          <p:spPr bwMode="auto">
            <a:xfrm>
              <a:off x="2438400" y="1603376"/>
              <a:ext cx="2431143" cy="58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800000"/>
                  </a:solidFill>
                </a:rPr>
                <a:t>Data lands in integer indexed matrix</a:t>
              </a:r>
            </a:p>
          </p:txBody>
        </p:sp>
      </p:grpSp>
      <p:sp>
        <p:nvSpPr>
          <p:cNvPr id="1068" name="Line 273"/>
          <p:cNvSpPr>
            <a:spLocks noChangeShapeType="1"/>
          </p:cNvSpPr>
          <p:nvPr/>
        </p:nvSpPr>
        <p:spPr bwMode="auto">
          <a:xfrm flipV="1">
            <a:off x="9290286" y="2666747"/>
            <a:ext cx="7257" cy="1859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1069" name="Rectangle 271"/>
          <p:cNvSpPr>
            <a:spLocks noChangeArrowheads="1"/>
          </p:cNvSpPr>
          <p:nvPr/>
        </p:nvSpPr>
        <p:spPr bwMode="auto">
          <a:xfrm>
            <a:off x="9005109" y="3414683"/>
            <a:ext cx="328617" cy="2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err="1">
                <a:solidFill>
                  <a:srgbClr val="00264C"/>
                </a:solidFill>
              </a:rPr>
              <a:t>N</a:t>
            </a:r>
            <a:r>
              <a:rPr lang="en-US" sz="1200" baseline="-25000" dirty="0" err="1">
                <a:solidFill>
                  <a:srgbClr val="00264C"/>
                </a:solidFill>
              </a:rPr>
              <a:t>y</a:t>
            </a:r>
            <a:endParaRPr lang="en-US" sz="1200" baseline="-25000" dirty="0">
              <a:solidFill>
                <a:srgbClr val="00264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65527" y="1542680"/>
            <a:ext cx="2417562" cy="3107499"/>
            <a:chOff x="6705599" y="2226501"/>
            <a:chExt cx="2417562" cy="3107499"/>
          </a:xfrm>
        </p:grpSpPr>
        <p:grpSp>
          <p:nvGrpSpPr>
            <p:cNvPr id="3" name="Group 2"/>
            <p:cNvGrpSpPr/>
            <p:nvPr/>
          </p:nvGrpSpPr>
          <p:grpSpPr>
            <a:xfrm>
              <a:off x="6705599" y="2226501"/>
              <a:ext cx="2007566" cy="3107499"/>
              <a:chOff x="304799" y="1646758"/>
              <a:chExt cx="2007566" cy="3107499"/>
            </a:xfrm>
          </p:grpSpPr>
          <p:grpSp>
            <p:nvGrpSpPr>
              <p:cNvPr id="91421" name="Group 283"/>
              <p:cNvGrpSpPr>
                <a:grpSpLocks/>
              </p:cNvGrpSpPr>
              <p:nvPr/>
            </p:nvGrpSpPr>
            <p:grpSpPr bwMode="auto">
              <a:xfrm>
                <a:off x="304799" y="2544456"/>
                <a:ext cx="2007566" cy="2209801"/>
                <a:chOff x="5842000" y="2242200"/>
                <a:chExt cx="2590800" cy="2850964"/>
              </a:xfrm>
            </p:grpSpPr>
            <p:pic>
              <p:nvPicPr>
                <p:cNvPr id="267040" name="Picture 266"/>
                <p:cNvPicPr>
                  <a:picLocks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2000" y="2400301"/>
                  <a:ext cx="2557463" cy="2692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7041" name="Line 275"/>
                <p:cNvSpPr>
                  <a:spLocks noChangeShapeType="1"/>
                </p:cNvSpPr>
                <p:nvPr/>
              </p:nvSpPr>
              <p:spPr bwMode="auto">
                <a:xfrm>
                  <a:off x="5842000" y="2242200"/>
                  <a:ext cx="25908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064" name="Rectangle 279"/>
              <p:cNvSpPr>
                <a:spLocks noChangeArrowheads="1"/>
              </p:cNvSpPr>
              <p:nvPr/>
            </p:nvSpPr>
            <p:spPr bwMode="auto">
              <a:xfrm>
                <a:off x="495566" y="1646758"/>
                <a:ext cx="1600200" cy="339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dirty="0">
                    <a:solidFill>
                      <a:srgbClr val="800000"/>
                    </a:solidFill>
                  </a:rPr>
                  <a:t>Ta Da!</a:t>
                </a:r>
              </a:p>
            </p:txBody>
          </p:sp>
        </p:grpSp>
        <p:sp>
          <p:nvSpPr>
            <p:cNvPr id="1070" name="Rectangle 271"/>
            <p:cNvSpPr>
              <a:spLocks noChangeArrowheads="1"/>
            </p:cNvSpPr>
            <p:nvPr/>
          </p:nvSpPr>
          <p:spPr bwMode="auto">
            <a:xfrm>
              <a:off x="7543800" y="2865155"/>
              <a:ext cx="327014" cy="255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1200" dirty="0" err="1">
                  <a:solidFill>
                    <a:srgbClr val="00264C"/>
                  </a:solidFill>
                </a:rPr>
                <a:t>N</a:t>
              </a:r>
              <a:r>
                <a:rPr lang="en-US" sz="1200" baseline="-25000" dirty="0" err="1">
                  <a:solidFill>
                    <a:srgbClr val="00264C"/>
                  </a:solidFill>
                </a:rPr>
                <a:t>x</a:t>
              </a:r>
              <a:endParaRPr lang="en-US" sz="1200" baseline="-25000" dirty="0">
                <a:solidFill>
                  <a:srgbClr val="00264C"/>
                </a:solidFill>
              </a:endParaRPr>
            </a:p>
          </p:txBody>
        </p:sp>
        <p:sp>
          <p:nvSpPr>
            <p:cNvPr id="1072" name="Line 275"/>
            <p:cNvSpPr>
              <a:spLocks noChangeShapeType="1"/>
            </p:cNvSpPr>
            <p:nvPr/>
          </p:nvSpPr>
          <p:spPr bwMode="auto">
            <a:xfrm rot="16200000">
              <a:off x="7835417" y="4280383"/>
              <a:ext cx="20075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1073" name="Rectangle 271"/>
            <p:cNvSpPr>
              <a:spLocks noChangeArrowheads="1"/>
            </p:cNvSpPr>
            <p:nvPr/>
          </p:nvSpPr>
          <p:spPr bwMode="auto">
            <a:xfrm>
              <a:off x="8794544" y="3886200"/>
              <a:ext cx="328617" cy="255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1200" dirty="0" err="1">
                  <a:solidFill>
                    <a:srgbClr val="00264C"/>
                  </a:solidFill>
                </a:rPr>
                <a:t>N</a:t>
              </a:r>
              <a:r>
                <a:rPr lang="en-US" sz="1200" baseline="-25000" dirty="0" err="1">
                  <a:solidFill>
                    <a:srgbClr val="00264C"/>
                  </a:solidFill>
                </a:rPr>
                <a:t>y</a:t>
              </a:r>
              <a:endParaRPr lang="en-US" sz="1200" baseline="-250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0" y="2764179"/>
            <a:ext cx="2955489" cy="1329641"/>
            <a:chOff x="3389990" y="3166159"/>
            <a:chExt cx="2955489" cy="1329641"/>
          </a:xfrm>
        </p:grpSpPr>
        <p:sp>
          <p:nvSpPr>
            <p:cNvPr id="7" name="Right Arrow 6"/>
            <p:cNvSpPr/>
            <p:nvPr/>
          </p:nvSpPr>
          <p:spPr bwMode="auto">
            <a:xfrm>
              <a:off x="3886200" y="3886200"/>
              <a:ext cx="2133600" cy="60960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>
                <a:latin typeface="Times New Roman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89990" y="3166159"/>
              <a:ext cx="29554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800000"/>
                  </a:solidFill>
                </a:rPr>
                <a:t>Matlab</a:t>
              </a:r>
              <a:r>
                <a:rPr lang="en-US" dirty="0">
                  <a:solidFill>
                    <a:srgbClr val="800000"/>
                  </a:solidFill>
                </a:rPr>
                <a:t> fft2</a:t>
              </a:r>
            </a:p>
            <a:p>
              <a:pPr algn="ctr"/>
              <a:r>
                <a:rPr lang="en-US" i="1" dirty="0">
                  <a:solidFill>
                    <a:srgbClr val="800000"/>
                  </a:solidFill>
                </a:rPr>
                <a:t>(Unitary, reversible  operator)</a:t>
              </a:r>
              <a:endParaRPr lang="en-US" i="1" dirty="0"/>
            </a:p>
          </p:txBody>
        </p:sp>
      </p:grpSp>
      <p:sp>
        <p:nvSpPr>
          <p:cNvPr id="1071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34D705-8937-3342-83C5-C4D424748896}"/>
              </a:ext>
            </a:extLst>
          </p:cNvPr>
          <p:cNvGrpSpPr/>
          <p:nvPr/>
        </p:nvGrpSpPr>
        <p:grpSpPr>
          <a:xfrm>
            <a:off x="273916" y="1165954"/>
            <a:ext cx="3534879" cy="5692046"/>
            <a:chOff x="273916" y="1165954"/>
            <a:chExt cx="3534879" cy="56920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AAC967-E205-2D42-BD18-FF8075EE9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3916" y="2761698"/>
              <a:ext cx="1867658" cy="40963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38578E-7817-E242-983E-EF9EBF8803C9}"/>
                </a:ext>
              </a:extLst>
            </p:cNvPr>
            <p:cNvSpPr txBox="1"/>
            <p:nvPr/>
          </p:nvSpPr>
          <p:spPr>
            <a:xfrm>
              <a:off x="2061017" y="1542680"/>
              <a:ext cx="15167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latin typeface="Segoe Print" panose="02000800000000000000" pitchFamily="2" charset="0"/>
                </a:rPr>
                <a:t>Brains?</a:t>
              </a:r>
            </a:p>
          </p:txBody>
        </p:sp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675DDB8E-572B-D34C-8E79-E3AFDA24C6EC}"/>
                </a:ext>
              </a:extLst>
            </p:cNvPr>
            <p:cNvSpPr/>
            <p:nvPr/>
          </p:nvSpPr>
          <p:spPr>
            <a:xfrm>
              <a:off x="1870008" y="1165954"/>
              <a:ext cx="1938787" cy="1289705"/>
            </a:xfrm>
            <a:prstGeom prst="wedgeEllipseCallout">
              <a:avLst>
                <a:gd name="adj1" fmla="val -40722"/>
                <a:gd name="adj2" fmla="val 70790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082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162 C 0.02682 -0.03379 0.05182 -0.06574 0.09088 -0.09259 C 0.13008 -0.11921 0.18424 -0.15277 0.23659 -0.16203 C 0.28893 -0.17129 0.3556 -0.16088 0.40508 -0.14861 C 0.45456 -0.13634 0.48763 -0.10787 0.53333 -0.08865 C 0.57903 -0.06944 0.64739 -0.04444 0.67903 -0.03264 C 0.71054 -0.02083 0.71653 -0.01898 0.72252 -0.01713 " pathEditMode="relative" rAng="0" ptsTypes="AA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" grpId="0" animBg="1"/>
      <p:bldP spid="106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 dirty="0"/>
              <a:t>Respiratory Gating</a:t>
            </a:r>
            <a:endParaRPr lang="en-US" altLang="en-US" dirty="0"/>
          </a:p>
        </p:txBody>
      </p:sp>
      <p:pic>
        <p:nvPicPr>
          <p:cNvPr id="269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96020"/>
            <a:ext cx="10621034" cy="39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17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 dirty="0"/>
              <a:t>Fat/Water Chemical Shift Effects</a:t>
            </a:r>
            <a:endParaRPr lang="en-US" altLang="en-US" dirty="0"/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9812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5212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1" name="Line 5"/>
          <p:cNvSpPr>
            <a:spLocks noChangeShapeType="1"/>
          </p:cNvSpPr>
          <p:nvPr/>
        </p:nvSpPr>
        <p:spPr bwMode="auto">
          <a:xfrm flipV="1">
            <a:off x="3962400" y="4953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Line 6"/>
          <p:cNvSpPr>
            <a:spLocks noChangeShapeType="1"/>
          </p:cNvSpPr>
          <p:nvPr/>
        </p:nvSpPr>
        <p:spPr bwMode="auto">
          <a:xfrm flipV="1">
            <a:off x="5029200" y="26670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2057401" y="5819776"/>
            <a:ext cx="2182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600" i="1"/>
              <a:t>Dark line (gap) as fat shifted down</a:t>
            </a:r>
          </a:p>
        </p:txBody>
      </p:sp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4572001" y="5972176"/>
            <a:ext cx="2873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i="1"/>
              <a:t>Bright line where fat shifted to overlap with tissue</a:t>
            </a:r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7696201" y="5638801"/>
            <a:ext cx="2536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dark line can also form if fat and water out of phase</a:t>
            </a:r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H="1" flipV="1">
            <a:off x="7239000" y="4648200"/>
            <a:ext cx="533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247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r>
              <a:rPr lang="en-US" altLang="en-US" sz="3200" i="1"/>
              <a:t>Body images: fat/water: in- and out- of phase</a:t>
            </a:r>
            <a:endParaRPr lang="en-US" altLang="en-US"/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057276"/>
            <a:ext cx="54864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5791200" cy="26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2449811" y="2514600"/>
            <a:ext cx="461665" cy="18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en-US" altLang="en-US"/>
              <a:t>Fat/water in phase</a:t>
            </a:r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8622011" y="2286000"/>
            <a:ext cx="461665" cy="223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en-US" altLang="en-US"/>
              <a:t>Fat/water out of phase</a:t>
            </a:r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2133600" y="6189663"/>
            <a:ext cx="6102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Dephasing occurs within a voxel (fat &amp; water in the same voxel)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14" name="Group 3"/>
          <p:cNvGrpSpPr>
            <a:grpSpLocks/>
          </p:cNvGrpSpPr>
          <p:nvPr/>
        </p:nvGrpSpPr>
        <p:grpSpPr bwMode="auto">
          <a:xfrm>
            <a:off x="2743201" y="1673226"/>
            <a:ext cx="1257967" cy="1146175"/>
            <a:chOff x="2352" y="2208"/>
            <a:chExt cx="768" cy="96"/>
          </a:xfrm>
        </p:grpSpPr>
        <p:sp>
          <p:nvSpPr>
            <p:cNvPr id="269347" name="Line 4"/>
            <p:cNvSpPr>
              <a:spLocks noChangeShapeType="1"/>
            </p:cNvSpPr>
            <p:nvPr/>
          </p:nvSpPr>
          <p:spPr bwMode="auto">
            <a:xfrm flipV="1">
              <a:off x="2352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8" name="Line 5"/>
            <p:cNvSpPr>
              <a:spLocks noChangeShapeType="1"/>
            </p:cNvSpPr>
            <p:nvPr/>
          </p:nvSpPr>
          <p:spPr bwMode="auto">
            <a:xfrm flipV="1">
              <a:off x="2448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9" name="Line 6"/>
            <p:cNvSpPr>
              <a:spLocks noChangeShapeType="1"/>
            </p:cNvSpPr>
            <p:nvPr/>
          </p:nvSpPr>
          <p:spPr bwMode="auto">
            <a:xfrm flipV="1">
              <a:off x="2544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50" name="Line 7"/>
            <p:cNvSpPr>
              <a:spLocks noChangeShapeType="1"/>
            </p:cNvSpPr>
            <p:nvPr/>
          </p:nvSpPr>
          <p:spPr bwMode="auto">
            <a:xfrm flipV="1">
              <a:off x="2640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51" name="Line 8"/>
            <p:cNvSpPr>
              <a:spLocks noChangeShapeType="1"/>
            </p:cNvSpPr>
            <p:nvPr/>
          </p:nvSpPr>
          <p:spPr bwMode="auto">
            <a:xfrm flipV="1">
              <a:off x="2736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52" name="Line 9"/>
            <p:cNvSpPr>
              <a:spLocks noChangeShapeType="1"/>
            </p:cNvSpPr>
            <p:nvPr/>
          </p:nvSpPr>
          <p:spPr bwMode="auto">
            <a:xfrm flipV="1">
              <a:off x="2832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53" name="Line 10"/>
            <p:cNvSpPr>
              <a:spLocks noChangeShapeType="1"/>
            </p:cNvSpPr>
            <p:nvPr/>
          </p:nvSpPr>
          <p:spPr bwMode="auto">
            <a:xfrm flipV="1">
              <a:off x="2928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54" name="Line 11"/>
            <p:cNvSpPr>
              <a:spLocks noChangeShapeType="1"/>
            </p:cNvSpPr>
            <p:nvPr/>
          </p:nvSpPr>
          <p:spPr bwMode="auto">
            <a:xfrm flipV="1">
              <a:off x="3024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55" name="Line 12"/>
            <p:cNvSpPr>
              <a:spLocks noChangeShapeType="1"/>
            </p:cNvSpPr>
            <p:nvPr/>
          </p:nvSpPr>
          <p:spPr bwMode="auto">
            <a:xfrm flipV="1">
              <a:off x="3120" y="220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9315" name="Group 13"/>
          <p:cNvGrpSpPr>
            <a:grpSpLocks/>
          </p:cNvGrpSpPr>
          <p:nvPr/>
        </p:nvGrpSpPr>
        <p:grpSpPr bwMode="auto">
          <a:xfrm>
            <a:off x="5181600" y="1901826"/>
            <a:ext cx="1257966" cy="841511"/>
            <a:chOff x="3216" y="768"/>
            <a:chExt cx="1536" cy="909"/>
          </a:xfrm>
        </p:grpSpPr>
        <p:sp>
          <p:nvSpPr>
            <p:cNvPr id="269338" name="Line 14"/>
            <p:cNvSpPr>
              <a:spLocks noChangeShapeType="1"/>
            </p:cNvSpPr>
            <p:nvPr/>
          </p:nvSpPr>
          <p:spPr bwMode="auto">
            <a:xfrm flipV="1">
              <a:off x="4176" y="1056"/>
              <a:ext cx="0" cy="14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9" name="Line 15"/>
            <p:cNvSpPr>
              <a:spLocks noChangeShapeType="1"/>
            </p:cNvSpPr>
            <p:nvPr/>
          </p:nvSpPr>
          <p:spPr bwMode="auto">
            <a:xfrm flipV="1">
              <a:off x="4368" y="960"/>
              <a:ext cx="0" cy="2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0" name="Line 16"/>
            <p:cNvSpPr>
              <a:spLocks noChangeShapeType="1"/>
            </p:cNvSpPr>
            <p:nvPr/>
          </p:nvSpPr>
          <p:spPr bwMode="auto">
            <a:xfrm flipV="1">
              <a:off x="4560" y="864"/>
              <a:ext cx="0" cy="33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1" name="Line 17"/>
            <p:cNvSpPr>
              <a:spLocks noChangeShapeType="1"/>
            </p:cNvSpPr>
            <p:nvPr/>
          </p:nvSpPr>
          <p:spPr bwMode="auto">
            <a:xfrm flipV="1">
              <a:off x="4752" y="768"/>
              <a:ext cx="0" cy="4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2" name="Line 18"/>
            <p:cNvSpPr>
              <a:spLocks noChangeShapeType="1"/>
            </p:cNvSpPr>
            <p:nvPr/>
          </p:nvSpPr>
          <p:spPr bwMode="auto">
            <a:xfrm rot="10823375" flipV="1">
              <a:off x="3985" y="1202"/>
              <a:ext cx="0" cy="9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3" name="Line 19"/>
            <p:cNvSpPr>
              <a:spLocks noChangeShapeType="1"/>
            </p:cNvSpPr>
            <p:nvPr/>
          </p:nvSpPr>
          <p:spPr bwMode="auto">
            <a:xfrm rot="10823375" flipV="1">
              <a:off x="3792" y="1201"/>
              <a:ext cx="0" cy="1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4" name="Line 20"/>
            <p:cNvSpPr>
              <a:spLocks noChangeShapeType="1"/>
            </p:cNvSpPr>
            <p:nvPr/>
          </p:nvSpPr>
          <p:spPr bwMode="auto">
            <a:xfrm rot="10823375" flipV="1">
              <a:off x="3600" y="1200"/>
              <a:ext cx="0" cy="28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5" name="Line 21"/>
            <p:cNvSpPr>
              <a:spLocks noChangeShapeType="1"/>
            </p:cNvSpPr>
            <p:nvPr/>
          </p:nvSpPr>
          <p:spPr bwMode="auto">
            <a:xfrm rot="10823375" flipV="1">
              <a:off x="3408" y="1198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46" name="Line 22"/>
            <p:cNvSpPr>
              <a:spLocks noChangeShapeType="1"/>
            </p:cNvSpPr>
            <p:nvPr/>
          </p:nvSpPr>
          <p:spPr bwMode="auto">
            <a:xfrm rot="10823375" flipV="1">
              <a:off x="3216" y="1197"/>
              <a:ext cx="0" cy="48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9316" name="Group 23"/>
          <p:cNvGrpSpPr>
            <a:grpSpLocks/>
          </p:cNvGrpSpPr>
          <p:nvPr/>
        </p:nvGrpSpPr>
        <p:grpSpPr bwMode="auto">
          <a:xfrm>
            <a:off x="7891464" y="1520826"/>
            <a:ext cx="1257967" cy="1146175"/>
            <a:chOff x="2496" y="432"/>
            <a:chExt cx="768" cy="624"/>
          </a:xfrm>
        </p:grpSpPr>
        <p:sp>
          <p:nvSpPr>
            <p:cNvPr id="269329" name="Line 24"/>
            <p:cNvSpPr>
              <a:spLocks noChangeShapeType="1"/>
            </p:cNvSpPr>
            <p:nvPr/>
          </p:nvSpPr>
          <p:spPr bwMode="auto">
            <a:xfrm flipV="1">
              <a:off x="2496" y="816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0" name="Line 25"/>
            <p:cNvSpPr>
              <a:spLocks noChangeShapeType="1"/>
            </p:cNvSpPr>
            <p:nvPr/>
          </p:nvSpPr>
          <p:spPr bwMode="auto">
            <a:xfrm flipV="1">
              <a:off x="2592" y="768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1" name="Line 26"/>
            <p:cNvSpPr>
              <a:spLocks noChangeShapeType="1"/>
            </p:cNvSpPr>
            <p:nvPr/>
          </p:nvSpPr>
          <p:spPr bwMode="auto">
            <a:xfrm flipV="1">
              <a:off x="2688" y="720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2" name="Line 27"/>
            <p:cNvSpPr>
              <a:spLocks noChangeShapeType="1"/>
            </p:cNvSpPr>
            <p:nvPr/>
          </p:nvSpPr>
          <p:spPr bwMode="auto">
            <a:xfrm flipV="1">
              <a:off x="2784" y="672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3" name="Line 28"/>
            <p:cNvSpPr>
              <a:spLocks noChangeShapeType="1"/>
            </p:cNvSpPr>
            <p:nvPr/>
          </p:nvSpPr>
          <p:spPr bwMode="auto">
            <a:xfrm flipV="1">
              <a:off x="2880" y="624"/>
              <a:ext cx="0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4" name="Line 29"/>
            <p:cNvSpPr>
              <a:spLocks noChangeShapeType="1"/>
            </p:cNvSpPr>
            <p:nvPr/>
          </p:nvSpPr>
          <p:spPr bwMode="auto">
            <a:xfrm flipV="1">
              <a:off x="2976" y="576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5" name="Line 30"/>
            <p:cNvSpPr>
              <a:spLocks noChangeShapeType="1"/>
            </p:cNvSpPr>
            <p:nvPr/>
          </p:nvSpPr>
          <p:spPr bwMode="auto">
            <a:xfrm flipV="1">
              <a:off x="3072" y="528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6" name="Line 31"/>
            <p:cNvSpPr>
              <a:spLocks noChangeShapeType="1"/>
            </p:cNvSpPr>
            <p:nvPr/>
          </p:nvSpPr>
          <p:spPr bwMode="auto">
            <a:xfrm flipV="1">
              <a:off x="3168" y="480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37" name="Line 32"/>
            <p:cNvSpPr>
              <a:spLocks noChangeShapeType="1"/>
            </p:cNvSpPr>
            <p:nvPr/>
          </p:nvSpPr>
          <p:spPr bwMode="auto">
            <a:xfrm flipV="1">
              <a:off x="3264" y="432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9317" name="Rectangle 33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8153400" cy="556306"/>
          </a:xfrm>
        </p:spPr>
        <p:txBody>
          <a:bodyPr vert="horz" wrap="square" lIns="69850" tIns="28575" rIns="69850" bIns="28575" rtlCol="0" anchor="t">
            <a:spAutoFit/>
          </a:bodyPr>
          <a:lstStyle/>
          <a:p>
            <a:pPr algn="ctr" eaLnBrk="1" hangingPunct="1"/>
            <a:r>
              <a:rPr lang="en-US" sz="3600" dirty="0">
                <a:latin typeface="Arial" charset="0"/>
              </a:rPr>
              <a:t>Gradient: Basics of image encoding</a:t>
            </a:r>
          </a:p>
        </p:txBody>
      </p:sp>
      <p:sp>
        <p:nvSpPr>
          <p:cNvPr id="269318" name="Text Box 34"/>
          <p:cNvSpPr txBox="1">
            <a:spLocks noChangeArrowheads="1"/>
          </p:cNvSpPr>
          <p:nvPr/>
        </p:nvSpPr>
        <p:spPr bwMode="auto">
          <a:xfrm>
            <a:off x="2065339" y="3230563"/>
            <a:ext cx="2378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solidFill>
                  <a:srgbClr val="00264C"/>
                </a:solidFill>
              </a:rPr>
              <a:t>Uniform magnet</a:t>
            </a:r>
          </a:p>
        </p:txBody>
      </p:sp>
      <p:sp>
        <p:nvSpPr>
          <p:cNvPr id="269319" name="Text Box 35"/>
          <p:cNvSpPr txBox="1">
            <a:spLocks noChangeArrowheads="1"/>
          </p:cNvSpPr>
          <p:nvPr/>
        </p:nvSpPr>
        <p:spPr bwMode="auto">
          <a:xfrm>
            <a:off x="5249864" y="2895600"/>
            <a:ext cx="204628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>
                <a:solidFill>
                  <a:srgbClr val="00264C"/>
                </a:solidFill>
              </a:rPr>
              <a:t>Field from gradient coils</a:t>
            </a:r>
            <a:endParaRPr lang="en-US" sz="3600">
              <a:solidFill>
                <a:srgbClr val="00264C"/>
              </a:solidFill>
            </a:endParaRPr>
          </a:p>
        </p:txBody>
      </p:sp>
      <p:sp>
        <p:nvSpPr>
          <p:cNvPr id="269320" name="Rectangle 36"/>
          <p:cNvSpPr>
            <a:spLocks noChangeArrowheads="1"/>
          </p:cNvSpPr>
          <p:nvPr/>
        </p:nvSpPr>
        <p:spPr bwMode="auto">
          <a:xfrm>
            <a:off x="8026400" y="3048000"/>
            <a:ext cx="110254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>
                <a:solidFill>
                  <a:srgbClr val="00264C"/>
                </a:solidFill>
              </a:rPr>
              <a:t>Total field</a:t>
            </a:r>
          </a:p>
        </p:txBody>
      </p:sp>
      <p:sp>
        <p:nvSpPr>
          <p:cNvPr id="269321" name="Text Box 37"/>
          <p:cNvSpPr txBox="1">
            <a:spLocks noChangeArrowheads="1"/>
          </p:cNvSpPr>
          <p:nvPr/>
        </p:nvSpPr>
        <p:spPr bwMode="auto">
          <a:xfrm>
            <a:off x="3048000" y="1066801"/>
            <a:ext cx="66479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solidFill>
                  <a:srgbClr val="00264C"/>
                </a:solidFill>
              </a:rPr>
              <a:t>B</a:t>
            </a:r>
            <a:r>
              <a:rPr lang="en-US" sz="1600" dirty="0">
                <a:solidFill>
                  <a:srgbClr val="00264C"/>
                </a:solidFill>
              </a:rPr>
              <a:t>o		       </a:t>
            </a:r>
            <a:r>
              <a:rPr lang="en-US" dirty="0" err="1">
                <a:solidFill>
                  <a:srgbClr val="00264C"/>
                </a:solidFill>
              </a:rPr>
              <a:t>G</a:t>
            </a:r>
            <a:r>
              <a:rPr lang="en-US" sz="1600" dirty="0" err="1">
                <a:solidFill>
                  <a:srgbClr val="00264C"/>
                </a:solidFill>
              </a:rPr>
              <a:t>x</a:t>
            </a:r>
            <a:r>
              <a:rPr lang="en-US" dirty="0">
                <a:solidFill>
                  <a:srgbClr val="00264C"/>
                </a:solidFill>
              </a:rPr>
              <a:t> x		   B</a:t>
            </a:r>
            <a:r>
              <a:rPr lang="en-US" sz="1600" dirty="0">
                <a:solidFill>
                  <a:srgbClr val="00264C"/>
                </a:solidFill>
              </a:rPr>
              <a:t>o + </a:t>
            </a:r>
            <a:r>
              <a:rPr lang="en-US" dirty="0" err="1">
                <a:solidFill>
                  <a:srgbClr val="00264C"/>
                </a:solidFill>
              </a:rPr>
              <a:t>G</a:t>
            </a:r>
            <a:r>
              <a:rPr lang="en-US" sz="1600" dirty="0" err="1">
                <a:solidFill>
                  <a:srgbClr val="00264C"/>
                </a:solidFill>
              </a:rPr>
              <a:t>x</a:t>
            </a:r>
            <a:r>
              <a:rPr lang="en-US" dirty="0">
                <a:solidFill>
                  <a:srgbClr val="00264C"/>
                </a:solidFill>
              </a:rPr>
              <a:t> x	</a:t>
            </a:r>
          </a:p>
        </p:txBody>
      </p:sp>
      <p:sp>
        <p:nvSpPr>
          <p:cNvPr id="269322" name="Line 38"/>
          <p:cNvSpPr>
            <a:spLocks noChangeShapeType="1"/>
          </p:cNvSpPr>
          <p:nvPr/>
        </p:nvSpPr>
        <p:spPr bwMode="auto">
          <a:xfrm>
            <a:off x="2438401" y="2971800"/>
            <a:ext cx="879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23" name="Text Box 39"/>
          <p:cNvSpPr txBox="1">
            <a:spLocks noChangeArrowheads="1"/>
          </p:cNvSpPr>
          <p:nvPr/>
        </p:nvSpPr>
        <p:spPr bwMode="auto">
          <a:xfrm>
            <a:off x="3386138" y="2667001"/>
            <a:ext cx="338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269324" name="Line 40"/>
          <p:cNvSpPr>
            <a:spLocks noChangeShapeType="1"/>
          </p:cNvSpPr>
          <p:nvPr/>
        </p:nvSpPr>
        <p:spPr bwMode="auto">
          <a:xfrm rot="16200000">
            <a:off x="1943100" y="24765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25" name="Rectangle 41"/>
          <p:cNvSpPr>
            <a:spLocks noChangeArrowheads="1"/>
          </p:cNvSpPr>
          <p:nvPr/>
        </p:nvSpPr>
        <p:spPr bwMode="auto">
          <a:xfrm>
            <a:off x="1963738" y="1828800"/>
            <a:ext cx="27603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>
                <a:solidFill>
                  <a:srgbClr val="00264C"/>
                </a:solidFill>
              </a:rPr>
              <a:t>z</a:t>
            </a:r>
          </a:p>
        </p:txBody>
      </p:sp>
      <p:graphicFrame>
        <p:nvGraphicFramePr>
          <p:cNvPr id="269326" name="Object 42"/>
          <p:cNvGraphicFramePr>
            <a:graphicFrameLocks noChangeAspect="1"/>
          </p:cNvGraphicFramePr>
          <p:nvPr/>
        </p:nvGraphicFramePr>
        <p:xfrm>
          <a:off x="4953000" y="3810000"/>
          <a:ext cx="22098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4" name="Equation" r:id="rId4" imgW="762000" imgH="190500" progId="Equation.3">
                  <p:embed/>
                </p:oleObj>
              </mc:Choice>
              <mc:Fallback>
                <p:oleObj name="Equation" r:id="rId4" imgW="762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10000"/>
                        <a:ext cx="22098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9327" name="Object 1"/>
          <p:cNvGraphicFramePr>
            <a:graphicFrameLocks noChangeAspect="1"/>
          </p:cNvGraphicFramePr>
          <p:nvPr/>
        </p:nvGraphicFramePr>
        <p:xfrm>
          <a:off x="2160589" y="5410200"/>
          <a:ext cx="2916237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5" name="Equation" r:id="rId6" imgW="1435100" imgH="241300" progId="Equation.3">
                  <p:embed/>
                </p:oleObj>
              </mc:Choice>
              <mc:Fallback>
                <p:oleObj name="Equation" r:id="rId6" imgW="1435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589" y="5410200"/>
                        <a:ext cx="2916237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1"/>
          <p:cNvGraphicFramePr>
            <a:graphicFrameLocks noChangeAspect="1"/>
          </p:cNvGraphicFramePr>
          <p:nvPr/>
        </p:nvGraphicFramePr>
        <p:xfrm>
          <a:off x="1879601" y="4495800"/>
          <a:ext cx="372586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6" name="Equation" r:id="rId8" imgW="1231900" imgH="241300" progId="Equation.3">
                  <p:embed/>
                </p:oleObj>
              </mc:Choice>
              <mc:Fallback>
                <p:oleObj name="Equation" r:id="rId8" imgW="1231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1" y="4495800"/>
                        <a:ext cx="3725863" cy="7302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"/>
          <p:cNvGraphicFramePr>
            <a:graphicFrameLocks noChangeAspect="1"/>
          </p:cNvGraphicFramePr>
          <p:nvPr/>
        </p:nvGraphicFramePr>
        <p:xfrm>
          <a:off x="6629400" y="4527550"/>
          <a:ext cx="36893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7" name="Equation" r:id="rId10" imgW="1219200" imgH="215900" progId="Equation.3">
                  <p:embed/>
                </p:oleObj>
              </mc:Choice>
              <mc:Fallback>
                <p:oleObj name="Equation" r:id="rId10" imgW="1219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527550"/>
                        <a:ext cx="3689350" cy="6540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"/>
          <p:cNvGraphicFramePr>
            <a:graphicFrameLocks noChangeAspect="1"/>
          </p:cNvGraphicFramePr>
          <p:nvPr/>
        </p:nvGraphicFramePr>
        <p:xfrm>
          <a:off x="6858001" y="5257800"/>
          <a:ext cx="3265487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8" name="Equation" r:id="rId12" imgW="1079500" imgH="457200" progId="Equation.3">
                  <p:embed/>
                </p:oleObj>
              </mc:Choice>
              <mc:Fallback>
                <p:oleObj name="Equation" r:id="rId12" imgW="1079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1" y="5257800"/>
                        <a:ext cx="3265487" cy="13858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0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9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2971800" y="152401"/>
            <a:ext cx="6434828" cy="6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850" tIns="28575" rIns="69850" bIns="28575">
            <a:spAutoFit/>
          </a:bodyPr>
          <a:lstStyle/>
          <a:p>
            <a:pPr algn="ctr" defTabSz="1006475" eaLnBrk="0" hangingPunct="0">
              <a:lnSpc>
                <a:spcPct val="120000"/>
              </a:lnSpc>
            </a:pPr>
            <a:r>
              <a:rPr lang="en-US" sz="3200" dirty="0">
                <a:solidFill>
                  <a:srgbClr val="333333"/>
                </a:solidFill>
              </a:rPr>
              <a:t>Recasting the signal equation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514600"/>
            <a:ext cx="183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Change variables: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200400" y="3886200"/>
            <a:ext cx="6172200" cy="1817132"/>
            <a:chOff x="17456" y="2895600"/>
            <a:chExt cx="6172200" cy="1817132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18264" y="2895600"/>
            <a:ext cx="5455979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65" name="Equation" r:id="rId4" imgW="1549400" imgH="368300" progId="Equation.3">
                    <p:embed/>
                  </p:oleObj>
                </mc:Choice>
                <mc:Fallback>
                  <p:oleObj name="Equation" r:id="rId4" imgW="15494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264" y="2895600"/>
                          <a:ext cx="5455979" cy="1295400"/>
                        </a:xfrm>
                        <a:prstGeom prst="rect">
                          <a:avLst/>
                        </a:prstGeom>
                        <a:ln>
                          <a:solidFill>
                            <a:srgbClr val="80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17456" y="4343400"/>
              <a:ext cx="6172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Measured signal is Fourier integral of the projection image!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905000" y="914401"/>
            <a:ext cx="8458200" cy="64633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Science/engineering principle #1:  cast your problem into the form of a problem with a known solution…</a:t>
            </a:r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648200" y="2286001"/>
          <a:ext cx="2438400" cy="76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66" name="Equation" r:id="rId6" imgW="1473200" imgH="393700" progId="Equation.3">
                  <p:embed/>
                </p:oleObj>
              </mc:Choice>
              <mc:Fallback>
                <p:oleObj name="Equation" r:id="rId6" imgW="1473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200" y="2286001"/>
                        <a:ext cx="2438400" cy="76943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611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ChangeArrowheads="1"/>
          </p:cNvSpPr>
          <p:nvPr/>
        </p:nvSpPr>
        <p:spPr bwMode="auto">
          <a:xfrm>
            <a:off x="6400800" y="2238376"/>
            <a:ext cx="3581400" cy="36099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270339" name="Group 4"/>
          <p:cNvGrpSpPr>
            <a:grpSpLocks/>
          </p:cNvGrpSpPr>
          <p:nvPr/>
        </p:nvGrpSpPr>
        <p:grpSpPr bwMode="auto">
          <a:xfrm>
            <a:off x="6400800" y="2438400"/>
            <a:ext cx="3581400" cy="3200400"/>
            <a:chOff x="3264" y="1344"/>
            <a:chExt cx="2256" cy="2016"/>
          </a:xfrm>
        </p:grpSpPr>
        <p:sp>
          <p:nvSpPr>
            <p:cNvPr id="270525" name="Line 5"/>
            <p:cNvSpPr>
              <a:spLocks noChangeShapeType="1"/>
            </p:cNvSpPr>
            <p:nvPr/>
          </p:nvSpPr>
          <p:spPr bwMode="auto">
            <a:xfrm>
              <a:off x="3264" y="336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6" name="Line 6"/>
            <p:cNvSpPr>
              <a:spLocks noChangeShapeType="1"/>
            </p:cNvSpPr>
            <p:nvPr/>
          </p:nvSpPr>
          <p:spPr bwMode="auto">
            <a:xfrm>
              <a:off x="3264" y="321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7" name="Line 7"/>
            <p:cNvSpPr>
              <a:spLocks noChangeShapeType="1"/>
            </p:cNvSpPr>
            <p:nvPr/>
          </p:nvSpPr>
          <p:spPr bwMode="auto">
            <a:xfrm>
              <a:off x="3264" y="307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8" name="Line 8"/>
            <p:cNvSpPr>
              <a:spLocks noChangeShapeType="1"/>
            </p:cNvSpPr>
            <p:nvPr/>
          </p:nvSpPr>
          <p:spPr bwMode="auto">
            <a:xfrm>
              <a:off x="3264" y="292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9" name="Line 9"/>
            <p:cNvSpPr>
              <a:spLocks noChangeShapeType="1"/>
            </p:cNvSpPr>
            <p:nvPr/>
          </p:nvSpPr>
          <p:spPr bwMode="auto">
            <a:xfrm>
              <a:off x="3264" y="278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0" name="Line 10"/>
            <p:cNvSpPr>
              <a:spLocks noChangeShapeType="1"/>
            </p:cNvSpPr>
            <p:nvPr/>
          </p:nvSpPr>
          <p:spPr bwMode="auto">
            <a:xfrm>
              <a:off x="3264" y="264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1" name="Line 11"/>
            <p:cNvSpPr>
              <a:spLocks noChangeShapeType="1"/>
            </p:cNvSpPr>
            <p:nvPr/>
          </p:nvSpPr>
          <p:spPr bwMode="auto">
            <a:xfrm>
              <a:off x="3264" y="249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2" name="Line 12"/>
            <p:cNvSpPr>
              <a:spLocks noChangeShapeType="1"/>
            </p:cNvSpPr>
            <p:nvPr/>
          </p:nvSpPr>
          <p:spPr bwMode="auto">
            <a:xfrm>
              <a:off x="3264" y="235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3" name="Line 13"/>
            <p:cNvSpPr>
              <a:spLocks noChangeShapeType="1"/>
            </p:cNvSpPr>
            <p:nvPr/>
          </p:nvSpPr>
          <p:spPr bwMode="auto">
            <a:xfrm>
              <a:off x="3264" y="220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4" name="Line 14"/>
            <p:cNvSpPr>
              <a:spLocks noChangeShapeType="1"/>
            </p:cNvSpPr>
            <p:nvPr/>
          </p:nvSpPr>
          <p:spPr bwMode="auto">
            <a:xfrm>
              <a:off x="3264" y="206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5" name="Line 15"/>
            <p:cNvSpPr>
              <a:spLocks noChangeShapeType="1"/>
            </p:cNvSpPr>
            <p:nvPr/>
          </p:nvSpPr>
          <p:spPr bwMode="auto">
            <a:xfrm>
              <a:off x="3264" y="192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6" name="Line 16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7" name="Line 17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8" name="Line 18"/>
            <p:cNvSpPr>
              <a:spLocks noChangeShapeType="1"/>
            </p:cNvSpPr>
            <p:nvPr/>
          </p:nvSpPr>
          <p:spPr bwMode="auto">
            <a:xfrm>
              <a:off x="3264" y="163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39" name="Line 19"/>
            <p:cNvSpPr>
              <a:spLocks noChangeShapeType="1"/>
            </p:cNvSpPr>
            <p:nvPr/>
          </p:nvSpPr>
          <p:spPr bwMode="auto">
            <a:xfrm>
              <a:off x="3264" y="148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40" name="Line 20"/>
            <p:cNvSpPr>
              <a:spLocks noChangeShapeType="1"/>
            </p:cNvSpPr>
            <p:nvPr/>
          </p:nvSpPr>
          <p:spPr bwMode="auto">
            <a:xfrm>
              <a:off x="3264" y="134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70340" name="Group 21"/>
          <p:cNvGrpSpPr>
            <a:grpSpLocks/>
          </p:cNvGrpSpPr>
          <p:nvPr/>
        </p:nvGrpSpPr>
        <p:grpSpPr bwMode="auto">
          <a:xfrm rot="-5400000">
            <a:off x="6424613" y="2444750"/>
            <a:ext cx="3581400" cy="3200400"/>
            <a:chOff x="3264" y="1344"/>
            <a:chExt cx="2256" cy="2016"/>
          </a:xfrm>
        </p:grpSpPr>
        <p:sp>
          <p:nvSpPr>
            <p:cNvPr id="270509" name="Line 22"/>
            <p:cNvSpPr>
              <a:spLocks noChangeShapeType="1"/>
            </p:cNvSpPr>
            <p:nvPr/>
          </p:nvSpPr>
          <p:spPr bwMode="auto">
            <a:xfrm>
              <a:off x="3264" y="336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0" name="Line 23"/>
            <p:cNvSpPr>
              <a:spLocks noChangeShapeType="1"/>
            </p:cNvSpPr>
            <p:nvPr/>
          </p:nvSpPr>
          <p:spPr bwMode="auto">
            <a:xfrm>
              <a:off x="3264" y="321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1" name="Line 24"/>
            <p:cNvSpPr>
              <a:spLocks noChangeShapeType="1"/>
            </p:cNvSpPr>
            <p:nvPr/>
          </p:nvSpPr>
          <p:spPr bwMode="auto">
            <a:xfrm>
              <a:off x="3264" y="307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2" name="Line 25"/>
            <p:cNvSpPr>
              <a:spLocks noChangeShapeType="1"/>
            </p:cNvSpPr>
            <p:nvPr/>
          </p:nvSpPr>
          <p:spPr bwMode="auto">
            <a:xfrm>
              <a:off x="3264" y="292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3" name="Line 26"/>
            <p:cNvSpPr>
              <a:spLocks noChangeShapeType="1"/>
            </p:cNvSpPr>
            <p:nvPr/>
          </p:nvSpPr>
          <p:spPr bwMode="auto">
            <a:xfrm>
              <a:off x="3264" y="278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4" name="Line 27"/>
            <p:cNvSpPr>
              <a:spLocks noChangeShapeType="1"/>
            </p:cNvSpPr>
            <p:nvPr/>
          </p:nvSpPr>
          <p:spPr bwMode="auto">
            <a:xfrm>
              <a:off x="3264" y="264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5" name="Line 28"/>
            <p:cNvSpPr>
              <a:spLocks noChangeShapeType="1"/>
            </p:cNvSpPr>
            <p:nvPr/>
          </p:nvSpPr>
          <p:spPr bwMode="auto">
            <a:xfrm>
              <a:off x="3264" y="249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6" name="Line 29"/>
            <p:cNvSpPr>
              <a:spLocks noChangeShapeType="1"/>
            </p:cNvSpPr>
            <p:nvPr/>
          </p:nvSpPr>
          <p:spPr bwMode="auto">
            <a:xfrm>
              <a:off x="3264" y="235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7" name="Line 30"/>
            <p:cNvSpPr>
              <a:spLocks noChangeShapeType="1"/>
            </p:cNvSpPr>
            <p:nvPr/>
          </p:nvSpPr>
          <p:spPr bwMode="auto">
            <a:xfrm>
              <a:off x="3264" y="220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8" name="Line 31"/>
            <p:cNvSpPr>
              <a:spLocks noChangeShapeType="1"/>
            </p:cNvSpPr>
            <p:nvPr/>
          </p:nvSpPr>
          <p:spPr bwMode="auto">
            <a:xfrm>
              <a:off x="3264" y="206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19" name="Line 32"/>
            <p:cNvSpPr>
              <a:spLocks noChangeShapeType="1"/>
            </p:cNvSpPr>
            <p:nvPr/>
          </p:nvSpPr>
          <p:spPr bwMode="auto">
            <a:xfrm>
              <a:off x="3264" y="192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0" name="Line 33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1" name="Line 34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2" name="Line 35"/>
            <p:cNvSpPr>
              <a:spLocks noChangeShapeType="1"/>
            </p:cNvSpPr>
            <p:nvPr/>
          </p:nvSpPr>
          <p:spPr bwMode="auto">
            <a:xfrm>
              <a:off x="3264" y="163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3" name="Line 36"/>
            <p:cNvSpPr>
              <a:spLocks noChangeShapeType="1"/>
            </p:cNvSpPr>
            <p:nvPr/>
          </p:nvSpPr>
          <p:spPr bwMode="auto">
            <a:xfrm>
              <a:off x="3264" y="148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24" name="Line 37"/>
            <p:cNvSpPr>
              <a:spLocks noChangeShapeType="1"/>
            </p:cNvSpPr>
            <p:nvPr/>
          </p:nvSpPr>
          <p:spPr bwMode="auto">
            <a:xfrm>
              <a:off x="3264" y="134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70341" name="Line 38"/>
          <p:cNvSpPr>
            <a:spLocks noChangeShapeType="1"/>
          </p:cNvSpPr>
          <p:nvPr/>
        </p:nvSpPr>
        <p:spPr bwMode="auto">
          <a:xfrm>
            <a:off x="6400800" y="40386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42" name="Line 39"/>
          <p:cNvSpPr>
            <a:spLocks noChangeShapeType="1"/>
          </p:cNvSpPr>
          <p:nvPr/>
        </p:nvSpPr>
        <p:spPr bwMode="auto">
          <a:xfrm rot="-5400000">
            <a:off x="6248400" y="38862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43" name="Text Box 40"/>
          <p:cNvSpPr txBox="1">
            <a:spLocks noChangeArrowheads="1"/>
          </p:cNvSpPr>
          <p:nvPr/>
        </p:nvSpPr>
        <p:spPr bwMode="auto">
          <a:xfrm>
            <a:off x="8229601" y="15240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k</a:t>
            </a:r>
            <a:r>
              <a:rPr lang="en-US" baseline="-15000">
                <a:solidFill>
                  <a:srgbClr val="00264C"/>
                </a:solidFill>
              </a:rPr>
              <a:t>y</a:t>
            </a:r>
          </a:p>
        </p:txBody>
      </p:sp>
      <p:sp>
        <p:nvSpPr>
          <p:cNvPr id="270344" name="Text Box 41"/>
          <p:cNvSpPr txBox="1">
            <a:spLocks noChangeArrowheads="1"/>
          </p:cNvSpPr>
          <p:nvPr/>
        </p:nvSpPr>
        <p:spPr bwMode="auto">
          <a:xfrm>
            <a:off x="10182226" y="35052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k</a:t>
            </a:r>
            <a:r>
              <a:rPr lang="en-US" baseline="-15000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270345" name="Line 42"/>
          <p:cNvSpPr>
            <a:spLocks noChangeShapeType="1"/>
          </p:cNvSpPr>
          <p:nvPr/>
        </p:nvSpPr>
        <p:spPr bwMode="auto">
          <a:xfrm>
            <a:off x="2895600" y="2320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46" name="Line 43"/>
          <p:cNvSpPr>
            <a:spLocks noChangeShapeType="1"/>
          </p:cNvSpPr>
          <p:nvPr/>
        </p:nvSpPr>
        <p:spPr bwMode="auto">
          <a:xfrm>
            <a:off x="2895600" y="3082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47" name="Line 44"/>
          <p:cNvSpPr>
            <a:spLocks noChangeShapeType="1"/>
          </p:cNvSpPr>
          <p:nvPr/>
        </p:nvSpPr>
        <p:spPr bwMode="auto">
          <a:xfrm>
            <a:off x="2895600" y="3844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48" name="Line 45"/>
          <p:cNvSpPr>
            <a:spLocks noChangeShapeType="1"/>
          </p:cNvSpPr>
          <p:nvPr/>
        </p:nvSpPr>
        <p:spPr bwMode="auto">
          <a:xfrm>
            <a:off x="2895600" y="47593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49" name="Line 46"/>
          <p:cNvSpPr>
            <a:spLocks noChangeShapeType="1"/>
          </p:cNvSpPr>
          <p:nvPr/>
        </p:nvSpPr>
        <p:spPr bwMode="auto">
          <a:xfrm>
            <a:off x="2895600" y="5749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50" name="Oval 47"/>
          <p:cNvSpPr>
            <a:spLocks noChangeArrowheads="1"/>
          </p:cNvSpPr>
          <p:nvPr/>
        </p:nvSpPr>
        <p:spPr bwMode="auto">
          <a:xfrm>
            <a:off x="3041650" y="1987550"/>
            <a:ext cx="158750" cy="685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51" name="Oval 48"/>
          <p:cNvSpPr>
            <a:spLocks noChangeArrowheads="1"/>
          </p:cNvSpPr>
          <p:nvPr/>
        </p:nvSpPr>
        <p:spPr bwMode="auto">
          <a:xfrm>
            <a:off x="3194050" y="2168525"/>
            <a:ext cx="82550" cy="304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52" name="Oval 49"/>
          <p:cNvSpPr>
            <a:spLocks noChangeArrowheads="1"/>
          </p:cNvSpPr>
          <p:nvPr/>
        </p:nvSpPr>
        <p:spPr bwMode="auto">
          <a:xfrm>
            <a:off x="2965450" y="2168525"/>
            <a:ext cx="82550" cy="304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53" name="Line 50"/>
          <p:cNvSpPr>
            <a:spLocks noChangeShapeType="1"/>
          </p:cNvSpPr>
          <p:nvPr/>
        </p:nvSpPr>
        <p:spPr bwMode="auto">
          <a:xfrm>
            <a:off x="2971800" y="2854325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54" name="Line 51"/>
          <p:cNvSpPr>
            <a:spLocks noChangeShapeType="1"/>
          </p:cNvSpPr>
          <p:nvPr/>
        </p:nvSpPr>
        <p:spPr bwMode="auto">
          <a:xfrm flipV="1">
            <a:off x="2895600" y="2854325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270355" name="Group 52"/>
          <p:cNvGrpSpPr>
            <a:grpSpLocks/>
          </p:cNvGrpSpPr>
          <p:nvPr/>
        </p:nvGrpSpPr>
        <p:grpSpPr bwMode="auto">
          <a:xfrm>
            <a:off x="3429000" y="3073401"/>
            <a:ext cx="292100" cy="238125"/>
            <a:chOff x="1104" y="2106"/>
            <a:chExt cx="184" cy="150"/>
          </a:xfrm>
        </p:grpSpPr>
        <p:sp>
          <p:nvSpPr>
            <p:cNvPr id="270506" name="Line 53"/>
            <p:cNvSpPr>
              <a:spLocks noChangeShapeType="1"/>
            </p:cNvSpPr>
            <p:nvPr/>
          </p:nvSpPr>
          <p:spPr bwMode="auto">
            <a:xfrm>
              <a:off x="1152" y="2256"/>
              <a:ext cx="96" cy="0"/>
            </a:xfrm>
            <a:prstGeom prst="line">
              <a:avLst/>
            </a:prstGeom>
            <a:noFill/>
            <a:ln w="2857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07" name="Line 54"/>
            <p:cNvSpPr>
              <a:spLocks noChangeShapeType="1"/>
            </p:cNvSpPr>
            <p:nvPr/>
          </p:nvSpPr>
          <p:spPr bwMode="auto">
            <a:xfrm>
              <a:off x="1104" y="2106"/>
              <a:ext cx="48" cy="150"/>
            </a:xfrm>
            <a:prstGeom prst="line">
              <a:avLst/>
            </a:prstGeom>
            <a:noFill/>
            <a:ln w="2857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08" name="Line 55"/>
            <p:cNvSpPr>
              <a:spLocks noChangeShapeType="1"/>
            </p:cNvSpPr>
            <p:nvPr/>
          </p:nvSpPr>
          <p:spPr bwMode="auto">
            <a:xfrm flipV="1">
              <a:off x="1248" y="2108"/>
              <a:ext cx="40" cy="148"/>
            </a:xfrm>
            <a:prstGeom prst="line">
              <a:avLst/>
            </a:prstGeom>
            <a:noFill/>
            <a:ln w="2857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70356" name="Line 56"/>
          <p:cNvSpPr>
            <a:spLocks noChangeShapeType="1"/>
          </p:cNvSpPr>
          <p:nvPr/>
        </p:nvSpPr>
        <p:spPr bwMode="auto">
          <a:xfrm>
            <a:off x="3352800" y="2854326"/>
            <a:ext cx="7620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270357" name="Group 57"/>
          <p:cNvGrpSpPr>
            <a:grpSpLocks/>
          </p:cNvGrpSpPr>
          <p:nvPr/>
        </p:nvGrpSpPr>
        <p:grpSpPr bwMode="auto">
          <a:xfrm>
            <a:off x="3505201" y="3838575"/>
            <a:ext cx="276225" cy="234950"/>
            <a:chOff x="1152" y="2588"/>
            <a:chExt cx="174" cy="148"/>
          </a:xfrm>
        </p:grpSpPr>
        <p:sp>
          <p:nvSpPr>
            <p:cNvPr id="270502" name="Line 58"/>
            <p:cNvSpPr>
              <a:spLocks noChangeShapeType="1"/>
            </p:cNvSpPr>
            <p:nvPr/>
          </p:nvSpPr>
          <p:spPr bwMode="auto">
            <a:xfrm flipH="1">
              <a:off x="1192" y="2736"/>
              <a:ext cx="96" cy="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0503" name="Group 59"/>
            <p:cNvGrpSpPr>
              <a:grpSpLocks/>
            </p:cNvGrpSpPr>
            <p:nvPr/>
          </p:nvGrpSpPr>
          <p:grpSpPr bwMode="auto">
            <a:xfrm>
              <a:off x="1152" y="2588"/>
              <a:ext cx="174" cy="148"/>
              <a:chOff x="1152" y="2588"/>
              <a:chExt cx="174" cy="148"/>
            </a:xfrm>
          </p:grpSpPr>
          <p:sp>
            <p:nvSpPr>
              <p:cNvPr id="270504" name="Line 60"/>
              <p:cNvSpPr>
                <a:spLocks noChangeShapeType="1"/>
              </p:cNvSpPr>
              <p:nvPr/>
            </p:nvSpPr>
            <p:spPr bwMode="auto">
              <a:xfrm flipH="1" flipV="1">
                <a:off x="1152" y="2588"/>
                <a:ext cx="40" cy="148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505" name="Line 61"/>
              <p:cNvSpPr>
                <a:spLocks noChangeShapeType="1"/>
              </p:cNvSpPr>
              <p:nvPr/>
            </p:nvSpPr>
            <p:spPr bwMode="auto">
              <a:xfrm flipH="1">
                <a:off x="1278" y="2598"/>
                <a:ext cx="48" cy="138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70358" name="Text Box 62"/>
          <p:cNvSpPr txBox="1">
            <a:spLocks noChangeArrowheads="1"/>
          </p:cNvSpPr>
          <p:nvPr/>
        </p:nvSpPr>
        <p:spPr bwMode="auto">
          <a:xfrm>
            <a:off x="1965326" y="1981200"/>
            <a:ext cx="55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RF</a:t>
            </a:r>
          </a:p>
        </p:txBody>
      </p:sp>
      <p:sp>
        <p:nvSpPr>
          <p:cNvPr id="270359" name="Text Box 63"/>
          <p:cNvSpPr txBox="1">
            <a:spLocks noChangeArrowheads="1"/>
          </p:cNvSpPr>
          <p:nvPr/>
        </p:nvSpPr>
        <p:spPr bwMode="auto">
          <a:xfrm>
            <a:off x="1981200" y="2930525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G</a:t>
            </a:r>
            <a:r>
              <a:rPr lang="en-US" baseline="-15000">
                <a:solidFill>
                  <a:srgbClr val="00264C"/>
                </a:solidFill>
              </a:rPr>
              <a:t>z</a:t>
            </a:r>
          </a:p>
        </p:txBody>
      </p:sp>
      <p:sp>
        <p:nvSpPr>
          <p:cNvPr id="270360" name="Text Box 64"/>
          <p:cNvSpPr txBox="1">
            <a:spLocks noChangeArrowheads="1"/>
          </p:cNvSpPr>
          <p:nvPr/>
        </p:nvSpPr>
        <p:spPr bwMode="auto">
          <a:xfrm>
            <a:off x="1981200" y="3616325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G</a:t>
            </a:r>
            <a:r>
              <a:rPr lang="en-US" baseline="-15000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270361" name="Text Box 65"/>
          <p:cNvSpPr txBox="1">
            <a:spLocks noChangeArrowheads="1"/>
          </p:cNvSpPr>
          <p:nvPr/>
        </p:nvSpPr>
        <p:spPr bwMode="auto">
          <a:xfrm>
            <a:off x="1981200" y="4454525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G</a:t>
            </a:r>
            <a:r>
              <a:rPr lang="en-US" baseline="-15000">
                <a:solidFill>
                  <a:srgbClr val="00264C"/>
                </a:solidFill>
              </a:rPr>
              <a:t>y</a:t>
            </a:r>
          </a:p>
        </p:txBody>
      </p:sp>
      <p:grpSp>
        <p:nvGrpSpPr>
          <p:cNvPr id="270362" name="Group 66"/>
          <p:cNvGrpSpPr>
            <a:grpSpLocks/>
          </p:cNvGrpSpPr>
          <p:nvPr/>
        </p:nvGrpSpPr>
        <p:grpSpPr bwMode="auto">
          <a:xfrm>
            <a:off x="3505200" y="4752975"/>
            <a:ext cx="323850" cy="539750"/>
            <a:chOff x="1248" y="2994"/>
            <a:chExt cx="204" cy="340"/>
          </a:xfrm>
        </p:grpSpPr>
        <p:sp>
          <p:nvSpPr>
            <p:cNvPr id="270499" name="Line 67"/>
            <p:cNvSpPr>
              <a:spLocks noChangeShapeType="1"/>
            </p:cNvSpPr>
            <p:nvPr/>
          </p:nvSpPr>
          <p:spPr bwMode="auto">
            <a:xfrm flipH="1">
              <a:off x="1292" y="3334"/>
              <a:ext cx="106" cy="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00" name="Line 68"/>
            <p:cNvSpPr>
              <a:spLocks noChangeShapeType="1"/>
            </p:cNvSpPr>
            <p:nvPr/>
          </p:nvSpPr>
          <p:spPr bwMode="auto">
            <a:xfrm flipH="1" flipV="1">
              <a:off x="1248" y="2994"/>
              <a:ext cx="44" cy="34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501" name="Line 69"/>
            <p:cNvSpPr>
              <a:spLocks noChangeShapeType="1"/>
            </p:cNvSpPr>
            <p:nvPr/>
          </p:nvSpPr>
          <p:spPr bwMode="auto">
            <a:xfrm flipH="1">
              <a:off x="1392" y="2994"/>
              <a:ext cx="60" cy="34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70363" name="Line 70"/>
          <p:cNvSpPr>
            <a:spLocks noChangeShapeType="1"/>
          </p:cNvSpPr>
          <p:nvPr/>
        </p:nvSpPr>
        <p:spPr bwMode="auto">
          <a:xfrm flipH="1">
            <a:off x="6400800" y="4038600"/>
            <a:ext cx="1828800" cy="1828800"/>
          </a:xfrm>
          <a:prstGeom prst="line">
            <a:avLst/>
          </a:prstGeom>
          <a:noFill/>
          <a:ln w="38100">
            <a:solidFill>
              <a:srgbClr val="0DCF0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0364" name="Text Box 71"/>
          <p:cNvSpPr txBox="1">
            <a:spLocks noChangeArrowheads="1"/>
          </p:cNvSpPr>
          <p:nvPr/>
        </p:nvSpPr>
        <p:spPr bwMode="auto">
          <a:xfrm>
            <a:off x="1981200" y="54451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Sample</a:t>
            </a:r>
            <a:endParaRPr lang="en-US" baseline="-15000">
              <a:solidFill>
                <a:srgbClr val="00264C"/>
              </a:solidFill>
            </a:endParaRPr>
          </a:p>
        </p:txBody>
      </p:sp>
      <p:sp>
        <p:nvSpPr>
          <p:cNvPr id="270365" name="Rectangle 72"/>
          <p:cNvSpPr>
            <a:spLocks noChangeArrowheads="1"/>
          </p:cNvSpPr>
          <p:nvPr/>
        </p:nvSpPr>
        <p:spPr bwMode="auto">
          <a:xfrm>
            <a:off x="6172201" y="1219200"/>
            <a:ext cx="301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33"/>
                </a:solidFill>
                <a:latin typeface="Helvetica" charset="0"/>
              </a:rPr>
              <a:t>One shot per readout line…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24200" y="1524000"/>
            <a:ext cx="6858000" cy="4343400"/>
            <a:chOff x="1600200" y="1524000"/>
            <a:chExt cx="6858000" cy="4343400"/>
          </a:xfrm>
        </p:grpSpPr>
        <p:grpSp>
          <p:nvGrpSpPr>
            <p:cNvPr id="270473" name="Group 73"/>
            <p:cNvGrpSpPr>
              <a:grpSpLocks/>
            </p:cNvGrpSpPr>
            <p:nvPr/>
          </p:nvGrpSpPr>
          <p:grpSpPr bwMode="auto">
            <a:xfrm>
              <a:off x="1600200" y="1524000"/>
              <a:ext cx="1905000" cy="4330700"/>
              <a:chOff x="1600200" y="1524000"/>
              <a:chExt cx="1905000" cy="4330700"/>
            </a:xfrm>
          </p:grpSpPr>
          <p:grpSp>
            <p:nvGrpSpPr>
              <p:cNvPr id="270475" name="Group 62"/>
              <p:cNvGrpSpPr>
                <a:grpSpLocks/>
              </p:cNvGrpSpPr>
              <p:nvPr/>
            </p:nvGrpSpPr>
            <p:grpSpPr bwMode="auto">
              <a:xfrm>
                <a:off x="2257425" y="3606800"/>
                <a:ext cx="1247775" cy="238125"/>
                <a:chOff x="1326" y="2442"/>
                <a:chExt cx="786" cy="150"/>
              </a:xfrm>
            </p:grpSpPr>
            <p:sp>
              <p:nvSpPr>
                <p:cNvPr id="270496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384" y="2448"/>
                  <a:ext cx="68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7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2064" y="2448"/>
                  <a:ext cx="48" cy="14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8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326" y="2442"/>
                  <a:ext cx="48" cy="13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grpSp>
            <p:nvGrpSpPr>
              <p:cNvPr id="270476" name="Group 76"/>
              <p:cNvGrpSpPr>
                <a:grpSpLocks/>
              </p:cNvGrpSpPr>
              <p:nvPr/>
            </p:nvGrpSpPr>
            <p:grpSpPr bwMode="auto">
              <a:xfrm>
                <a:off x="2292350" y="5689600"/>
                <a:ext cx="1143000" cy="76200"/>
                <a:chOff x="1440" y="3552"/>
                <a:chExt cx="720" cy="48"/>
              </a:xfrm>
            </p:grpSpPr>
            <p:sp>
              <p:nvSpPr>
                <p:cNvPr id="270481" name="Oval 77"/>
                <p:cNvSpPr>
                  <a:spLocks noChangeArrowheads="1"/>
                </p:cNvSpPr>
                <p:nvPr/>
              </p:nvSpPr>
              <p:spPr bwMode="auto">
                <a:xfrm>
                  <a:off x="1440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2" name="Oval 78"/>
                <p:cNvSpPr>
                  <a:spLocks noChangeArrowheads="1"/>
                </p:cNvSpPr>
                <p:nvPr/>
              </p:nvSpPr>
              <p:spPr bwMode="auto">
                <a:xfrm>
                  <a:off x="1488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3" name="Oval 79"/>
                <p:cNvSpPr>
                  <a:spLocks noChangeArrowheads="1"/>
                </p:cNvSpPr>
                <p:nvPr/>
              </p:nvSpPr>
              <p:spPr bwMode="auto">
                <a:xfrm>
                  <a:off x="1536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4" name="Oval 80"/>
                <p:cNvSpPr>
                  <a:spLocks noChangeArrowheads="1"/>
                </p:cNvSpPr>
                <p:nvPr/>
              </p:nvSpPr>
              <p:spPr bwMode="auto">
                <a:xfrm>
                  <a:off x="1584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5" name="Oval 81"/>
                <p:cNvSpPr>
                  <a:spLocks noChangeArrowheads="1"/>
                </p:cNvSpPr>
                <p:nvPr/>
              </p:nvSpPr>
              <p:spPr bwMode="auto">
                <a:xfrm>
                  <a:off x="1632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6" name="Oval 82"/>
                <p:cNvSpPr>
                  <a:spLocks noChangeArrowheads="1"/>
                </p:cNvSpPr>
                <p:nvPr/>
              </p:nvSpPr>
              <p:spPr bwMode="auto">
                <a:xfrm>
                  <a:off x="1680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7" name="Oval 83"/>
                <p:cNvSpPr>
                  <a:spLocks noChangeArrowheads="1"/>
                </p:cNvSpPr>
                <p:nvPr/>
              </p:nvSpPr>
              <p:spPr bwMode="auto">
                <a:xfrm>
                  <a:off x="1728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8" name="Oval 84"/>
                <p:cNvSpPr>
                  <a:spLocks noChangeArrowheads="1"/>
                </p:cNvSpPr>
                <p:nvPr/>
              </p:nvSpPr>
              <p:spPr bwMode="auto">
                <a:xfrm>
                  <a:off x="1776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9" name="Oval 85"/>
                <p:cNvSpPr>
                  <a:spLocks noChangeArrowheads="1"/>
                </p:cNvSpPr>
                <p:nvPr/>
              </p:nvSpPr>
              <p:spPr bwMode="auto">
                <a:xfrm>
                  <a:off x="1824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0" name="Oval 86"/>
                <p:cNvSpPr>
                  <a:spLocks noChangeArrowheads="1"/>
                </p:cNvSpPr>
                <p:nvPr/>
              </p:nvSpPr>
              <p:spPr bwMode="auto">
                <a:xfrm>
                  <a:off x="1872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1" name="Oval 87"/>
                <p:cNvSpPr>
                  <a:spLocks noChangeArrowheads="1"/>
                </p:cNvSpPr>
                <p:nvPr/>
              </p:nvSpPr>
              <p:spPr bwMode="auto">
                <a:xfrm>
                  <a:off x="1920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2" name="Oval 88"/>
                <p:cNvSpPr>
                  <a:spLocks noChangeArrowheads="1"/>
                </p:cNvSpPr>
                <p:nvPr/>
              </p:nvSpPr>
              <p:spPr bwMode="auto">
                <a:xfrm>
                  <a:off x="1968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3" name="Oval 89"/>
                <p:cNvSpPr>
                  <a:spLocks noChangeArrowheads="1"/>
                </p:cNvSpPr>
                <p:nvPr/>
              </p:nvSpPr>
              <p:spPr bwMode="auto">
                <a:xfrm>
                  <a:off x="2016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4" name="Oval 90"/>
                <p:cNvSpPr>
                  <a:spLocks noChangeArrowheads="1"/>
                </p:cNvSpPr>
                <p:nvPr/>
              </p:nvSpPr>
              <p:spPr bwMode="auto">
                <a:xfrm>
                  <a:off x="2064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95" name="Oval 91"/>
                <p:cNvSpPr>
                  <a:spLocks noChangeArrowheads="1"/>
                </p:cNvSpPr>
                <p:nvPr/>
              </p:nvSpPr>
              <p:spPr bwMode="auto">
                <a:xfrm>
                  <a:off x="2112" y="3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grpSp>
            <p:nvGrpSpPr>
              <p:cNvPr id="270477" name="Group 93"/>
              <p:cNvGrpSpPr>
                <a:grpSpLocks/>
              </p:cNvGrpSpPr>
              <p:nvPr/>
            </p:nvGrpSpPr>
            <p:grpSpPr bwMode="auto">
              <a:xfrm>
                <a:off x="1600200" y="1524000"/>
                <a:ext cx="1295400" cy="4330700"/>
                <a:chOff x="1008" y="960"/>
                <a:chExt cx="816" cy="2728"/>
              </a:xfrm>
            </p:grpSpPr>
            <p:sp>
              <p:nvSpPr>
                <p:cNvPr id="270478" name="Line 94"/>
                <p:cNvSpPr>
                  <a:spLocks noChangeShapeType="1"/>
                </p:cNvSpPr>
                <p:nvPr/>
              </p:nvSpPr>
              <p:spPr bwMode="auto">
                <a:xfrm>
                  <a:off x="1008" y="1200"/>
                  <a:ext cx="81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79" name="Line 95"/>
                <p:cNvSpPr>
                  <a:spLocks noChangeShapeType="1"/>
                </p:cNvSpPr>
                <p:nvPr/>
              </p:nvSpPr>
              <p:spPr bwMode="auto">
                <a:xfrm>
                  <a:off x="1800" y="1000"/>
                  <a:ext cx="0" cy="26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80" name="Rectangle 96"/>
                <p:cNvSpPr>
                  <a:spLocks noChangeArrowheads="1"/>
                </p:cNvSpPr>
                <p:nvPr/>
              </p:nvSpPr>
              <p:spPr bwMode="auto">
                <a:xfrm>
                  <a:off x="1296" y="960"/>
                  <a:ext cx="286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i="1">
                      <a:solidFill>
                        <a:srgbClr val="00264C"/>
                      </a:solidFill>
                      <a:latin typeface="Times New Roman" charset="0"/>
                    </a:rPr>
                    <a:t>TE</a:t>
                  </a:r>
                </a:p>
              </p:txBody>
            </p:sp>
          </p:grpSp>
        </p:grpSp>
        <p:sp>
          <p:nvSpPr>
            <p:cNvPr id="270474" name="Line 92"/>
            <p:cNvSpPr>
              <a:spLocks noChangeShapeType="1"/>
            </p:cNvSpPr>
            <p:nvPr/>
          </p:nvSpPr>
          <p:spPr bwMode="auto">
            <a:xfrm>
              <a:off x="4876800" y="58674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3505200" y="4038600"/>
            <a:ext cx="6477000" cy="1600200"/>
            <a:chOff x="1981200" y="4038600"/>
            <a:chExt cx="6477000" cy="1600200"/>
          </a:xfrm>
        </p:grpSpPr>
        <p:grpSp>
          <p:nvGrpSpPr>
            <p:cNvPr id="270467" name="Group 70"/>
            <p:cNvGrpSpPr>
              <a:grpSpLocks/>
            </p:cNvGrpSpPr>
            <p:nvPr/>
          </p:nvGrpSpPr>
          <p:grpSpPr bwMode="auto">
            <a:xfrm>
              <a:off x="1981200" y="4752975"/>
              <a:ext cx="323850" cy="428625"/>
              <a:chOff x="1248" y="2994"/>
              <a:chExt cx="204" cy="340"/>
            </a:xfrm>
          </p:grpSpPr>
          <p:sp>
            <p:nvSpPr>
              <p:cNvPr id="270470" name="Line 71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71" name="Line 72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72" name="Line 73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0468" name="Line 74"/>
            <p:cNvSpPr>
              <a:spLocks noChangeShapeType="1"/>
            </p:cNvSpPr>
            <p:nvPr/>
          </p:nvSpPr>
          <p:spPr bwMode="auto">
            <a:xfrm flipH="1">
              <a:off x="4902200" y="4038600"/>
              <a:ext cx="1803400" cy="16002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69" name="Line 92"/>
            <p:cNvSpPr>
              <a:spLocks noChangeShapeType="1"/>
            </p:cNvSpPr>
            <p:nvPr/>
          </p:nvSpPr>
          <p:spPr bwMode="auto">
            <a:xfrm>
              <a:off x="4876800" y="56388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3505200" y="4038600"/>
            <a:ext cx="6477000" cy="1371600"/>
            <a:chOff x="1981200" y="4038600"/>
            <a:chExt cx="6477000" cy="1371600"/>
          </a:xfrm>
        </p:grpSpPr>
        <p:grpSp>
          <p:nvGrpSpPr>
            <p:cNvPr id="270461" name="Group 70"/>
            <p:cNvGrpSpPr>
              <a:grpSpLocks/>
            </p:cNvGrpSpPr>
            <p:nvPr/>
          </p:nvGrpSpPr>
          <p:grpSpPr bwMode="auto">
            <a:xfrm>
              <a:off x="1981200" y="4752975"/>
              <a:ext cx="323850" cy="352425"/>
              <a:chOff x="1248" y="2994"/>
              <a:chExt cx="204" cy="340"/>
            </a:xfrm>
          </p:grpSpPr>
          <p:sp>
            <p:nvSpPr>
              <p:cNvPr id="270464" name="Line 71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65" name="Line 72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66" name="Line 73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0462" name="Line 74"/>
            <p:cNvSpPr>
              <a:spLocks noChangeShapeType="1"/>
            </p:cNvSpPr>
            <p:nvPr/>
          </p:nvSpPr>
          <p:spPr bwMode="auto">
            <a:xfrm flipH="1">
              <a:off x="4876800" y="4038600"/>
              <a:ext cx="1828800" cy="1371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63" name="Line 92"/>
            <p:cNvSpPr>
              <a:spLocks noChangeShapeType="1"/>
            </p:cNvSpPr>
            <p:nvPr/>
          </p:nvSpPr>
          <p:spPr bwMode="auto">
            <a:xfrm>
              <a:off x="4876800" y="54102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15" name="Group 114"/>
          <p:cNvGrpSpPr>
            <a:grpSpLocks/>
          </p:cNvGrpSpPr>
          <p:nvPr/>
        </p:nvGrpSpPr>
        <p:grpSpPr bwMode="auto">
          <a:xfrm>
            <a:off x="3505200" y="4038600"/>
            <a:ext cx="6477000" cy="1143000"/>
            <a:chOff x="1981200" y="4038600"/>
            <a:chExt cx="6477000" cy="1143000"/>
          </a:xfrm>
        </p:grpSpPr>
        <p:grpSp>
          <p:nvGrpSpPr>
            <p:cNvPr id="270455" name="Group 70"/>
            <p:cNvGrpSpPr>
              <a:grpSpLocks/>
            </p:cNvGrpSpPr>
            <p:nvPr/>
          </p:nvGrpSpPr>
          <p:grpSpPr bwMode="auto">
            <a:xfrm>
              <a:off x="1981200" y="4752975"/>
              <a:ext cx="323850" cy="298450"/>
              <a:chOff x="1248" y="2994"/>
              <a:chExt cx="204" cy="340"/>
            </a:xfrm>
          </p:grpSpPr>
          <p:sp>
            <p:nvSpPr>
              <p:cNvPr id="270458" name="Line 71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59" name="Line 72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60" name="Line 73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0456" name="Line 74"/>
            <p:cNvSpPr>
              <a:spLocks noChangeShapeType="1"/>
            </p:cNvSpPr>
            <p:nvPr/>
          </p:nvSpPr>
          <p:spPr bwMode="auto">
            <a:xfrm flipH="1">
              <a:off x="4902200" y="4038600"/>
              <a:ext cx="1803400" cy="1117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57" name="Line 92"/>
            <p:cNvSpPr>
              <a:spLocks noChangeShapeType="1"/>
            </p:cNvSpPr>
            <p:nvPr/>
          </p:nvSpPr>
          <p:spPr bwMode="auto">
            <a:xfrm>
              <a:off x="4876800" y="51816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505200" y="4038600"/>
            <a:ext cx="6477000" cy="863600"/>
            <a:chOff x="1981200" y="4038600"/>
            <a:chExt cx="6477000" cy="863600"/>
          </a:xfrm>
        </p:grpSpPr>
        <p:grpSp>
          <p:nvGrpSpPr>
            <p:cNvPr id="270449" name="Group 70"/>
            <p:cNvGrpSpPr>
              <a:grpSpLocks/>
            </p:cNvGrpSpPr>
            <p:nvPr/>
          </p:nvGrpSpPr>
          <p:grpSpPr bwMode="auto">
            <a:xfrm>
              <a:off x="1981200" y="4724400"/>
              <a:ext cx="323850" cy="177800"/>
              <a:chOff x="1248" y="2994"/>
              <a:chExt cx="204" cy="340"/>
            </a:xfrm>
          </p:grpSpPr>
          <p:sp>
            <p:nvSpPr>
              <p:cNvPr id="270452" name="Line 71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53" name="Line 72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54" name="Line 73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0450" name="Line 92"/>
            <p:cNvSpPr>
              <a:spLocks noChangeShapeType="1"/>
            </p:cNvSpPr>
            <p:nvPr/>
          </p:nvSpPr>
          <p:spPr bwMode="auto">
            <a:xfrm>
              <a:off x="4876800" y="47244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51" name="Line 74"/>
            <p:cNvSpPr>
              <a:spLocks noChangeShapeType="1"/>
            </p:cNvSpPr>
            <p:nvPr/>
          </p:nvSpPr>
          <p:spPr bwMode="auto">
            <a:xfrm flipH="1">
              <a:off x="4876800" y="4038600"/>
              <a:ext cx="1930400" cy="6858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486150" y="4038601"/>
            <a:ext cx="6496050" cy="962025"/>
            <a:chOff x="1962150" y="4038600"/>
            <a:chExt cx="6496050" cy="962025"/>
          </a:xfrm>
        </p:grpSpPr>
        <p:sp>
          <p:nvSpPr>
            <p:cNvPr id="270443" name="Line 74"/>
            <p:cNvSpPr>
              <a:spLocks noChangeShapeType="1"/>
            </p:cNvSpPr>
            <p:nvPr/>
          </p:nvSpPr>
          <p:spPr bwMode="auto">
            <a:xfrm flipH="1">
              <a:off x="4851400" y="4038600"/>
              <a:ext cx="1854200" cy="922338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44" name="Line 92"/>
            <p:cNvSpPr>
              <a:spLocks noChangeShapeType="1"/>
            </p:cNvSpPr>
            <p:nvPr/>
          </p:nvSpPr>
          <p:spPr bwMode="auto">
            <a:xfrm>
              <a:off x="4876800" y="49530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0445" name="Group 70"/>
            <p:cNvGrpSpPr>
              <a:grpSpLocks/>
            </p:cNvGrpSpPr>
            <p:nvPr/>
          </p:nvGrpSpPr>
          <p:grpSpPr bwMode="auto">
            <a:xfrm>
              <a:off x="1962150" y="4800600"/>
              <a:ext cx="323850" cy="200025"/>
              <a:chOff x="1248" y="2994"/>
              <a:chExt cx="204" cy="340"/>
            </a:xfrm>
          </p:grpSpPr>
          <p:sp>
            <p:nvSpPr>
              <p:cNvPr id="270446" name="Line 71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47" name="Line 72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48" name="Line 73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505200" y="4038601"/>
            <a:ext cx="6477000" cy="809625"/>
            <a:chOff x="1981200" y="4038600"/>
            <a:chExt cx="6477000" cy="809625"/>
          </a:xfrm>
        </p:grpSpPr>
        <p:sp>
          <p:nvSpPr>
            <p:cNvPr id="270436" name="Line 92"/>
            <p:cNvSpPr>
              <a:spLocks noChangeShapeType="1"/>
            </p:cNvSpPr>
            <p:nvPr/>
          </p:nvSpPr>
          <p:spPr bwMode="auto">
            <a:xfrm>
              <a:off x="4876800" y="44958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37" name="Line 74"/>
            <p:cNvSpPr>
              <a:spLocks noChangeShapeType="1"/>
            </p:cNvSpPr>
            <p:nvPr/>
          </p:nvSpPr>
          <p:spPr bwMode="auto">
            <a:xfrm flipH="1">
              <a:off x="4876800" y="4038600"/>
              <a:ext cx="1828800" cy="4572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0438" name="Group 57"/>
            <p:cNvGrpSpPr>
              <a:grpSpLocks/>
            </p:cNvGrpSpPr>
            <p:nvPr/>
          </p:nvGrpSpPr>
          <p:grpSpPr bwMode="auto">
            <a:xfrm>
              <a:off x="1981200" y="4724400"/>
              <a:ext cx="304800" cy="123825"/>
              <a:chOff x="1152" y="2588"/>
              <a:chExt cx="174" cy="148"/>
            </a:xfrm>
          </p:grpSpPr>
          <p:sp>
            <p:nvSpPr>
              <p:cNvPr id="270439" name="Line 58"/>
              <p:cNvSpPr>
                <a:spLocks noChangeShapeType="1"/>
              </p:cNvSpPr>
              <p:nvPr/>
            </p:nvSpPr>
            <p:spPr bwMode="auto">
              <a:xfrm flipH="1">
                <a:off x="1192" y="273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grpSp>
            <p:nvGrpSpPr>
              <p:cNvPr id="270440" name="Group 59"/>
              <p:cNvGrpSpPr>
                <a:grpSpLocks/>
              </p:cNvGrpSpPr>
              <p:nvPr/>
            </p:nvGrpSpPr>
            <p:grpSpPr bwMode="auto">
              <a:xfrm>
                <a:off x="1152" y="2588"/>
                <a:ext cx="174" cy="148"/>
                <a:chOff x="1152" y="2588"/>
                <a:chExt cx="174" cy="148"/>
              </a:xfrm>
            </p:grpSpPr>
            <p:sp>
              <p:nvSpPr>
                <p:cNvPr id="270441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2588"/>
                  <a:ext cx="40" cy="148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42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278" y="2598"/>
                  <a:ext cx="48" cy="138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429000" y="4038600"/>
            <a:ext cx="6553200" cy="762000"/>
            <a:chOff x="1905000" y="4038600"/>
            <a:chExt cx="6553200" cy="762000"/>
          </a:xfrm>
        </p:grpSpPr>
        <p:sp>
          <p:nvSpPr>
            <p:cNvPr id="270429" name="Line 74"/>
            <p:cNvSpPr>
              <a:spLocks noChangeShapeType="1"/>
            </p:cNvSpPr>
            <p:nvPr/>
          </p:nvSpPr>
          <p:spPr bwMode="auto">
            <a:xfrm flipH="1">
              <a:off x="4800600" y="4038600"/>
              <a:ext cx="182880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0430" name="Line 92"/>
            <p:cNvSpPr>
              <a:spLocks noChangeShapeType="1"/>
            </p:cNvSpPr>
            <p:nvPr/>
          </p:nvSpPr>
          <p:spPr bwMode="auto">
            <a:xfrm>
              <a:off x="4876800" y="42672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0431" name="Group 57"/>
            <p:cNvGrpSpPr>
              <a:grpSpLocks/>
            </p:cNvGrpSpPr>
            <p:nvPr/>
          </p:nvGrpSpPr>
          <p:grpSpPr bwMode="auto">
            <a:xfrm>
              <a:off x="1905000" y="4724400"/>
              <a:ext cx="381000" cy="76200"/>
              <a:chOff x="1152" y="2588"/>
              <a:chExt cx="174" cy="148"/>
            </a:xfrm>
          </p:grpSpPr>
          <p:sp>
            <p:nvSpPr>
              <p:cNvPr id="270432" name="Line 58"/>
              <p:cNvSpPr>
                <a:spLocks noChangeShapeType="1"/>
              </p:cNvSpPr>
              <p:nvPr/>
            </p:nvSpPr>
            <p:spPr bwMode="auto">
              <a:xfrm flipH="1">
                <a:off x="1192" y="273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grpSp>
            <p:nvGrpSpPr>
              <p:cNvPr id="270433" name="Group 59"/>
              <p:cNvGrpSpPr>
                <a:grpSpLocks/>
              </p:cNvGrpSpPr>
              <p:nvPr/>
            </p:nvGrpSpPr>
            <p:grpSpPr bwMode="auto">
              <a:xfrm>
                <a:off x="1152" y="2588"/>
                <a:ext cx="174" cy="148"/>
                <a:chOff x="1152" y="2588"/>
                <a:chExt cx="174" cy="148"/>
              </a:xfrm>
            </p:grpSpPr>
            <p:sp>
              <p:nvSpPr>
                <p:cNvPr id="270434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2588"/>
                  <a:ext cx="40" cy="148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35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278" y="2598"/>
                  <a:ext cx="48" cy="138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</p:grp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505200" y="4038600"/>
            <a:ext cx="6477000" cy="693738"/>
            <a:chOff x="1981200" y="4038600"/>
            <a:chExt cx="6477000" cy="693209"/>
          </a:xfrm>
        </p:grpSpPr>
        <p:grpSp>
          <p:nvGrpSpPr>
            <p:cNvPr id="270425" name="Group 7"/>
            <p:cNvGrpSpPr>
              <a:grpSpLocks/>
            </p:cNvGrpSpPr>
            <p:nvPr/>
          </p:nvGrpSpPr>
          <p:grpSpPr bwMode="auto">
            <a:xfrm>
              <a:off x="1981200" y="4038600"/>
              <a:ext cx="6477000" cy="693209"/>
              <a:chOff x="1981200" y="4038600"/>
              <a:chExt cx="6477000" cy="693209"/>
            </a:xfrm>
          </p:grpSpPr>
          <p:sp>
            <p:nvSpPr>
              <p:cNvPr id="270427" name="Line 92"/>
              <p:cNvSpPr>
                <a:spLocks noChangeShapeType="1"/>
              </p:cNvSpPr>
              <p:nvPr/>
            </p:nvSpPr>
            <p:spPr bwMode="auto">
              <a:xfrm>
                <a:off x="4876800" y="4038600"/>
                <a:ext cx="35814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428" name="Line 58"/>
              <p:cNvSpPr>
                <a:spLocks noChangeShapeType="1"/>
              </p:cNvSpPr>
              <p:nvPr/>
            </p:nvSpPr>
            <p:spPr bwMode="auto">
              <a:xfrm flipH="1" flipV="1">
                <a:off x="1981200" y="4724400"/>
                <a:ext cx="241300" cy="7409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0426" name="Line 74"/>
            <p:cNvSpPr>
              <a:spLocks noChangeShapeType="1"/>
            </p:cNvSpPr>
            <p:nvPr/>
          </p:nvSpPr>
          <p:spPr bwMode="auto">
            <a:xfrm flipH="1">
              <a:off x="4876800" y="4038600"/>
              <a:ext cx="1828800" cy="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505200" y="2209800"/>
            <a:ext cx="6477000" cy="2590800"/>
            <a:chOff x="1981200" y="2209800"/>
            <a:chExt cx="6477000" cy="2590800"/>
          </a:xfrm>
        </p:grpSpPr>
        <p:grpSp>
          <p:nvGrpSpPr>
            <p:cNvPr id="270377" name="Group 11"/>
            <p:cNvGrpSpPr>
              <a:grpSpLocks/>
            </p:cNvGrpSpPr>
            <p:nvPr/>
          </p:nvGrpSpPr>
          <p:grpSpPr bwMode="auto">
            <a:xfrm>
              <a:off x="1981200" y="2209800"/>
              <a:ext cx="6477000" cy="2590800"/>
              <a:chOff x="1981200" y="2209800"/>
              <a:chExt cx="6477000" cy="2590800"/>
            </a:xfrm>
          </p:grpSpPr>
          <p:grpSp>
            <p:nvGrpSpPr>
              <p:cNvPr id="270387" name="Group 9"/>
              <p:cNvGrpSpPr>
                <a:grpSpLocks/>
              </p:cNvGrpSpPr>
              <p:nvPr/>
            </p:nvGrpSpPr>
            <p:grpSpPr bwMode="auto">
              <a:xfrm>
                <a:off x="4876800" y="2209800"/>
                <a:ext cx="3581400" cy="1600200"/>
                <a:chOff x="4876800" y="2209800"/>
                <a:chExt cx="3581400" cy="1600200"/>
              </a:xfrm>
            </p:grpSpPr>
            <p:sp>
              <p:nvSpPr>
                <p:cNvPr id="270417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38100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18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35814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19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33528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20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31242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21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28956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22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26670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23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24384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0424" name="Line 92"/>
                <p:cNvSpPr>
                  <a:spLocks noChangeShapeType="1"/>
                </p:cNvSpPr>
                <p:nvPr/>
              </p:nvSpPr>
              <p:spPr bwMode="auto">
                <a:xfrm>
                  <a:off x="4876800" y="2209800"/>
                  <a:ext cx="358140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grpSp>
            <p:nvGrpSpPr>
              <p:cNvPr id="270388" name="Group 10"/>
              <p:cNvGrpSpPr>
                <a:grpSpLocks/>
              </p:cNvGrpSpPr>
              <p:nvPr/>
            </p:nvGrpSpPr>
            <p:grpSpPr bwMode="auto">
              <a:xfrm>
                <a:off x="1981200" y="4260850"/>
                <a:ext cx="323850" cy="539750"/>
                <a:chOff x="3429000" y="2514600"/>
                <a:chExt cx="323850" cy="539750"/>
              </a:xfrm>
            </p:grpSpPr>
            <p:grpSp>
              <p:nvGrpSpPr>
                <p:cNvPr id="270389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514600"/>
                  <a:ext cx="323850" cy="539750"/>
                  <a:chOff x="1248" y="2994"/>
                  <a:chExt cx="204" cy="340"/>
                </a:xfrm>
              </p:grpSpPr>
              <p:sp>
                <p:nvSpPr>
                  <p:cNvPr id="270414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15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16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70390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590800"/>
                  <a:ext cx="323850" cy="463550"/>
                  <a:chOff x="1248" y="2994"/>
                  <a:chExt cx="204" cy="340"/>
                </a:xfrm>
              </p:grpSpPr>
              <p:sp>
                <p:nvSpPr>
                  <p:cNvPr id="270411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12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13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70391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667000"/>
                  <a:ext cx="323850" cy="387350"/>
                  <a:chOff x="1248" y="2994"/>
                  <a:chExt cx="204" cy="340"/>
                </a:xfrm>
              </p:grpSpPr>
              <p:sp>
                <p:nvSpPr>
                  <p:cNvPr id="270408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9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10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70392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743200"/>
                  <a:ext cx="323850" cy="311150"/>
                  <a:chOff x="1248" y="2994"/>
                  <a:chExt cx="204" cy="340"/>
                </a:xfrm>
              </p:grpSpPr>
              <p:sp>
                <p:nvSpPr>
                  <p:cNvPr id="270405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6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7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70393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819400"/>
                  <a:ext cx="323850" cy="234950"/>
                  <a:chOff x="1248" y="2994"/>
                  <a:chExt cx="204" cy="340"/>
                </a:xfrm>
              </p:grpSpPr>
              <p:sp>
                <p:nvSpPr>
                  <p:cNvPr id="270402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3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4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70394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895600"/>
                  <a:ext cx="323850" cy="158750"/>
                  <a:chOff x="1248" y="2994"/>
                  <a:chExt cx="204" cy="340"/>
                </a:xfrm>
              </p:grpSpPr>
              <p:sp>
                <p:nvSpPr>
                  <p:cNvPr id="270399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0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401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70395" name="Group 66"/>
                <p:cNvGrpSpPr>
                  <a:grpSpLocks/>
                </p:cNvGrpSpPr>
                <p:nvPr/>
              </p:nvGrpSpPr>
              <p:grpSpPr bwMode="auto">
                <a:xfrm flipV="1">
                  <a:off x="3429000" y="2971800"/>
                  <a:ext cx="323850" cy="82550"/>
                  <a:chOff x="1248" y="2994"/>
                  <a:chExt cx="204" cy="340"/>
                </a:xfrm>
              </p:grpSpPr>
              <p:sp>
                <p:nvSpPr>
                  <p:cNvPr id="270396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2" y="3334"/>
                    <a:ext cx="10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397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8" y="2994"/>
                    <a:ext cx="44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70398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2" y="2994"/>
                    <a:ext cx="60" cy="340"/>
                  </a:xfrm>
                  <a:prstGeom prst="line">
                    <a:avLst/>
                  </a:prstGeom>
                  <a:noFill/>
                  <a:ln w="28575">
                    <a:solidFill>
                      <a:srgbClr val="0DCF0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</p:grpSp>
        </p:grpSp>
        <p:grpSp>
          <p:nvGrpSpPr>
            <p:cNvPr id="270378" name="Group 13"/>
            <p:cNvGrpSpPr>
              <a:grpSpLocks/>
            </p:cNvGrpSpPr>
            <p:nvPr/>
          </p:nvGrpSpPr>
          <p:grpSpPr bwMode="auto">
            <a:xfrm>
              <a:off x="4876800" y="2209800"/>
              <a:ext cx="1828800" cy="1828800"/>
              <a:chOff x="4876800" y="2209800"/>
              <a:chExt cx="1828800" cy="1828800"/>
            </a:xfrm>
          </p:grpSpPr>
          <p:sp>
            <p:nvSpPr>
              <p:cNvPr id="270379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3810000"/>
                <a:ext cx="1828800" cy="2286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0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3581400"/>
                <a:ext cx="1828800" cy="4572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1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3352800"/>
                <a:ext cx="1828800" cy="6858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2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3124200"/>
                <a:ext cx="1828800" cy="9144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3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2895600"/>
                <a:ext cx="1828800" cy="11430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4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2667000"/>
                <a:ext cx="1828800" cy="13716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5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2438400"/>
                <a:ext cx="1828800" cy="16002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0386" name="Line 74"/>
              <p:cNvSpPr>
                <a:spLocks noChangeShapeType="1"/>
              </p:cNvSpPr>
              <p:nvPr/>
            </p:nvSpPr>
            <p:spPr bwMode="auto">
              <a:xfrm flipH="1" flipV="1">
                <a:off x="4876800" y="2209800"/>
                <a:ext cx="1828800" cy="1828800"/>
              </a:xfrm>
              <a:prstGeom prst="line">
                <a:avLst/>
              </a:prstGeom>
              <a:noFill/>
              <a:ln w="38100">
                <a:solidFill>
                  <a:srgbClr val="0DCF0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</p:grpSp>
      <p:graphicFrame>
        <p:nvGraphicFramePr>
          <p:cNvPr id="207" name="Object 206"/>
          <p:cNvGraphicFramePr>
            <a:graphicFrameLocks noChangeAspect="1"/>
          </p:cNvGraphicFramePr>
          <p:nvPr/>
        </p:nvGraphicFramePr>
        <p:xfrm>
          <a:off x="2057400" y="152401"/>
          <a:ext cx="3451412" cy="81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37" name="Equation" r:id="rId4" imgW="1473200" imgH="393700" progId="Equation.3">
                  <p:embed/>
                </p:oleObj>
              </mc:Choice>
              <mc:Fallback>
                <p:oleObj name="Equation" r:id="rId4" imgW="1473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7400" y="152401"/>
                        <a:ext cx="3451412" cy="814917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" name="Object 207"/>
          <p:cNvGraphicFramePr>
            <a:graphicFrameLocks noChangeAspect="1"/>
          </p:cNvGraphicFramePr>
          <p:nvPr/>
        </p:nvGraphicFramePr>
        <p:xfrm>
          <a:off x="6248400" y="175684"/>
          <a:ext cx="3451412" cy="81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38" name="Equation" r:id="rId6" imgW="1473200" imgH="393700" progId="Equation.3">
                  <p:embed/>
                </p:oleObj>
              </mc:Choice>
              <mc:Fallback>
                <p:oleObj name="Equation" r:id="rId6" imgW="1473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48400" y="175684"/>
                        <a:ext cx="3451412" cy="814917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2514600" y="125445"/>
            <a:ext cx="7391400" cy="944105"/>
          </a:xfrm>
          <a:noFill/>
        </p:spPr>
        <p:txBody>
          <a:bodyPr vert="horz" lIns="69850" tIns="28575" rIns="69850" bIns="28575" rtlCol="0" anchor="ctr">
            <a:spAutoFit/>
          </a:bodyPr>
          <a:lstStyle/>
          <a:p>
            <a:pPr algn="ctr" eaLnBrk="1" hangingPunct="1"/>
            <a:r>
              <a:rPr lang="en-US" sz="3200" dirty="0">
                <a:latin typeface="Helvetica" charset="0"/>
              </a:rPr>
              <a:t>Image encoding strategies: </a:t>
            </a:r>
            <a:br>
              <a:rPr lang="en-US" sz="3200" dirty="0">
                <a:latin typeface="Helvetica" charset="0"/>
              </a:rPr>
            </a:br>
            <a:r>
              <a:rPr lang="en-US" sz="3200" dirty="0">
                <a:latin typeface="Helvetica" charset="0"/>
              </a:rPr>
              <a:t>Echo Planar Imaging</a:t>
            </a:r>
          </a:p>
        </p:txBody>
      </p:sp>
      <p:sp>
        <p:nvSpPr>
          <p:cNvPr id="274434" name="Rectangle 3"/>
          <p:cNvSpPr>
            <a:spLocks noChangeArrowheads="1"/>
          </p:cNvSpPr>
          <p:nvPr/>
        </p:nvSpPr>
        <p:spPr bwMode="auto">
          <a:xfrm>
            <a:off x="6400800" y="2238376"/>
            <a:ext cx="3581400" cy="36099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274435" name="Group 4"/>
          <p:cNvGrpSpPr>
            <a:grpSpLocks/>
          </p:cNvGrpSpPr>
          <p:nvPr/>
        </p:nvGrpSpPr>
        <p:grpSpPr bwMode="auto">
          <a:xfrm>
            <a:off x="6400800" y="2438400"/>
            <a:ext cx="3581400" cy="3200400"/>
            <a:chOff x="3264" y="1344"/>
            <a:chExt cx="2256" cy="2016"/>
          </a:xfrm>
        </p:grpSpPr>
        <p:sp>
          <p:nvSpPr>
            <p:cNvPr id="274592" name="Line 5"/>
            <p:cNvSpPr>
              <a:spLocks noChangeShapeType="1"/>
            </p:cNvSpPr>
            <p:nvPr/>
          </p:nvSpPr>
          <p:spPr bwMode="auto">
            <a:xfrm>
              <a:off x="3264" y="336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3" name="Line 6"/>
            <p:cNvSpPr>
              <a:spLocks noChangeShapeType="1"/>
            </p:cNvSpPr>
            <p:nvPr/>
          </p:nvSpPr>
          <p:spPr bwMode="auto">
            <a:xfrm>
              <a:off x="3264" y="321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4" name="Line 7"/>
            <p:cNvSpPr>
              <a:spLocks noChangeShapeType="1"/>
            </p:cNvSpPr>
            <p:nvPr/>
          </p:nvSpPr>
          <p:spPr bwMode="auto">
            <a:xfrm>
              <a:off x="3264" y="307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5" name="Line 8"/>
            <p:cNvSpPr>
              <a:spLocks noChangeShapeType="1"/>
            </p:cNvSpPr>
            <p:nvPr/>
          </p:nvSpPr>
          <p:spPr bwMode="auto">
            <a:xfrm>
              <a:off x="3264" y="292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6" name="Line 9"/>
            <p:cNvSpPr>
              <a:spLocks noChangeShapeType="1"/>
            </p:cNvSpPr>
            <p:nvPr/>
          </p:nvSpPr>
          <p:spPr bwMode="auto">
            <a:xfrm>
              <a:off x="3264" y="278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7" name="Line 10"/>
            <p:cNvSpPr>
              <a:spLocks noChangeShapeType="1"/>
            </p:cNvSpPr>
            <p:nvPr/>
          </p:nvSpPr>
          <p:spPr bwMode="auto">
            <a:xfrm>
              <a:off x="3264" y="264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8" name="Line 11"/>
            <p:cNvSpPr>
              <a:spLocks noChangeShapeType="1"/>
            </p:cNvSpPr>
            <p:nvPr/>
          </p:nvSpPr>
          <p:spPr bwMode="auto">
            <a:xfrm>
              <a:off x="3264" y="249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9" name="Line 12"/>
            <p:cNvSpPr>
              <a:spLocks noChangeShapeType="1"/>
            </p:cNvSpPr>
            <p:nvPr/>
          </p:nvSpPr>
          <p:spPr bwMode="auto">
            <a:xfrm>
              <a:off x="3264" y="235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0" name="Line 13"/>
            <p:cNvSpPr>
              <a:spLocks noChangeShapeType="1"/>
            </p:cNvSpPr>
            <p:nvPr/>
          </p:nvSpPr>
          <p:spPr bwMode="auto">
            <a:xfrm>
              <a:off x="3264" y="220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1" name="Line 14"/>
            <p:cNvSpPr>
              <a:spLocks noChangeShapeType="1"/>
            </p:cNvSpPr>
            <p:nvPr/>
          </p:nvSpPr>
          <p:spPr bwMode="auto">
            <a:xfrm>
              <a:off x="3264" y="206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2" name="Line 15"/>
            <p:cNvSpPr>
              <a:spLocks noChangeShapeType="1"/>
            </p:cNvSpPr>
            <p:nvPr/>
          </p:nvSpPr>
          <p:spPr bwMode="auto">
            <a:xfrm>
              <a:off x="3264" y="192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3" name="Line 16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4" name="Line 17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5" name="Line 18"/>
            <p:cNvSpPr>
              <a:spLocks noChangeShapeType="1"/>
            </p:cNvSpPr>
            <p:nvPr/>
          </p:nvSpPr>
          <p:spPr bwMode="auto">
            <a:xfrm>
              <a:off x="3264" y="163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6" name="Line 19"/>
            <p:cNvSpPr>
              <a:spLocks noChangeShapeType="1"/>
            </p:cNvSpPr>
            <p:nvPr/>
          </p:nvSpPr>
          <p:spPr bwMode="auto">
            <a:xfrm>
              <a:off x="3264" y="148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607" name="Line 20"/>
            <p:cNvSpPr>
              <a:spLocks noChangeShapeType="1"/>
            </p:cNvSpPr>
            <p:nvPr/>
          </p:nvSpPr>
          <p:spPr bwMode="auto">
            <a:xfrm>
              <a:off x="3264" y="134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74436" name="Group 21"/>
          <p:cNvGrpSpPr>
            <a:grpSpLocks/>
          </p:cNvGrpSpPr>
          <p:nvPr/>
        </p:nvGrpSpPr>
        <p:grpSpPr bwMode="auto">
          <a:xfrm rot="-5400000">
            <a:off x="6424613" y="2444750"/>
            <a:ext cx="3581400" cy="3200400"/>
            <a:chOff x="3264" y="1344"/>
            <a:chExt cx="2256" cy="2016"/>
          </a:xfrm>
        </p:grpSpPr>
        <p:sp>
          <p:nvSpPr>
            <p:cNvPr id="274576" name="Line 22"/>
            <p:cNvSpPr>
              <a:spLocks noChangeShapeType="1"/>
            </p:cNvSpPr>
            <p:nvPr/>
          </p:nvSpPr>
          <p:spPr bwMode="auto">
            <a:xfrm>
              <a:off x="3264" y="336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77" name="Line 23"/>
            <p:cNvSpPr>
              <a:spLocks noChangeShapeType="1"/>
            </p:cNvSpPr>
            <p:nvPr/>
          </p:nvSpPr>
          <p:spPr bwMode="auto">
            <a:xfrm>
              <a:off x="3264" y="321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78" name="Line 24"/>
            <p:cNvSpPr>
              <a:spLocks noChangeShapeType="1"/>
            </p:cNvSpPr>
            <p:nvPr/>
          </p:nvSpPr>
          <p:spPr bwMode="auto">
            <a:xfrm>
              <a:off x="3264" y="307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79" name="Line 25"/>
            <p:cNvSpPr>
              <a:spLocks noChangeShapeType="1"/>
            </p:cNvSpPr>
            <p:nvPr/>
          </p:nvSpPr>
          <p:spPr bwMode="auto">
            <a:xfrm>
              <a:off x="3264" y="292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0" name="Line 26"/>
            <p:cNvSpPr>
              <a:spLocks noChangeShapeType="1"/>
            </p:cNvSpPr>
            <p:nvPr/>
          </p:nvSpPr>
          <p:spPr bwMode="auto">
            <a:xfrm>
              <a:off x="3264" y="278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1" name="Line 27"/>
            <p:cNvSpPr>
              <a:spLocks noChangeShapeType="1"/>
            </p:cNvSpPr>
            <p:nvPr/>
          </p:nvSpPr>
          <p:spPr bwMode="auto">
            <a:xfrm>
              <a:off x="3264" y="264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2" name="Line 28"/>
            <p:cNvSpPr>
              <a:spLocks noChangeShapeType="1"/>
            </p:cNvSpPr>
            <p:nvPr/>
          </p:nvSpPr>
          <p:spPr bwMode="auto">
            <a:xfrm>
              <a:off x="3264" y="249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3" name="Line 29"/>
            <p:cNvSpPr>
              <a:spLocks noChangeShapeType="1"/>
            </p:cNvSpPr>
            <p:nvPr/>
          </p:nvSpPr>
          <p:spPr bwMode="auto">
            <a:xfrm>
              <a:off x="3264" y="235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4" name="Line 30"/>
            <p:cNvSpPr>
              <a:spLocks noChangeShapeType="1"/>
            </p:cNvSpPr>
            <p:nvPr/>
          </p:nvSpPr>
          <p:spPr bwMode="auto">
            <a:xfrm>
              <a:off x="3264" y="220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5" name="Line 31"/>
            <p:cNvSpPr>
              <a:spLocks noChangeShapeType="1"/>
            </p:cNvSpPr>
            <p:nvPr/>
          </p:nvSpPr>
          <p:spPr bwMode="auto">
            <a:xfrm>
              <a:off x="3264" y="206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6" name="Line 32"/>
            <p:cNvSpPr>
              <a:spLocks noChangeShapeType="1"/>
            </p:cNvSpPr>
            <p:nvPr/>
          </p:nvSpPr>
          <p:spPr bwMode="auto">
            <a:xfrm>
              <a:off x="3264" y="192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7" name="Line 33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8" name="Line 34"/>
            <p:cNvSpPr>
              <a:spLocks noChangeShapeType="1"/>
            </p:cNvSpPr>
            <p:nvPr/>
          </p:nvSpPr>
          <p:spPr bwMode="auto">
            <a:xfrm>
              <a:off x="3264" y="1776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89" name="Line 35"/>
            <p:cNvSpPr>
              <a:spLocks noChangeShapeType="1"/>
            </p:cNvSpPr>
            <p:nvPr/>
          </p:nvSpPr>
          <p:spPr bwMode="auto">
            <a:xfrm>
              <a:off x="3264" y="1632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0" name="Line 36"/>
            <p:cNvSpPr>
              <a:spLocks noChangeShapeType="1"/>
            </p:cNvSpPr>
            <p:nvPr/>
          </p:nvSpPr>
          <p:spPr bwMode="auto">
            <a:xfrm>
              <a:off x="3264" y="148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91" name="Line 37"/>
            <p:cNvSpPr>
              <a:spLocks noChangeShapeType="1"/>
            </p:cNvSpPr>
            <p:nvPr/>
          </p:nvSpPr>
          <p:spPr bwMode="auto">
            <a:xfrm>
              <a:off x="3264" y="1344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74437" name="Line 38"/>
          <p:cNvSpPr>
            <a:spLocks noChangeShapeType="1"/>
          </p:cNvSpPr>
          <p:nvPr/>
        </p:nvSpPr>
        <p:spPr bwMode="auto">
          <a:xfrm>
            <a:off x="6400800" y="40386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38" name="Line 39"/>
          <p:cNvSpPr>
            <a:spLocks noChangeShapeType="1"/>
          </p:cNvSpPr>
          <p:nvPr/>
        </p:nvSpPr>
        <p:spPr bwMode="auto">
          <a:xfrm rot="-5400000">
            <a:off x="6248400" y="38862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39" name="Text Box 40"/>
          <p:cNvSpPr txBox="1">
            <a:spLocks noChangeArrowheads="1"/>
          </p:cNvSpPr>
          <p:nvPr/>
        </p:nvSpPr>
        <p:spPr bwMode="auto">
          <a:xfrm>
            <a:off x="8229601" y="15240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k</a:t>
            </a:r>
            <a:r>
              <a:rPr lang="en-US" baseline="-15000">
                <a:solidFill>
                  <a:srgbClr val="00264C"/>
                </a:solidFill>
              </a:rPr>
              <a:t>y</a:t>
            </a:r>
          </a:p>
        </p:txBody>
      </p:sp>
      <p:sp>
        <p:nvSpPr>
          <p:cNvPr id="274440" name="Text Box 41"/>
          <p:cNvSpPr txBox="1">
            <a:spLocks noChangeArrowheads="1"/>
          </p:cNvSpPr>
          <p:nvPr/>
        </p:nvSpPr>
        <p:spPr bwMode="auto">
          <a:xfrm>
            <a:off x="10182226" y="35052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k</a:t>
            </a:r>
            <a:r>
              <a:rPr lang="en-US" baseline="-15000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274441" name="Line 42"/>
          <p:cNvSpPr>
            <a:spLocks noChangeShapeType="1"/>
          </p:cNvSpPr>
          <p:nvPr/>
        </p:nvSpPr>
        <p:spPr bwMode="auto">
          <a:xfrm>
            <a:off x="2209800" y="2320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42" name="Line 43"/>
          <p:cNvSpPr>
            <a:spLocks noChangeShapeType="1"/>
          </p:cNvSpPr>
          <p:nvPr/>
        </p:nvSpPr>
        <p:spPr bwMode="auto">
          <a:xfrm>
            <a:off x="2209800" y="3082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43" name="Line 44"/>
          <p:cNvSpPr>
            <a:spLocks noChangeShapeType="1"/>
          </p:cNvSpPr>
          <p:nvPr/>
        </p:nvSpPr>
        <p:spPr bwMode="auto">
          <a:xfrm>
            <a:off x="2209800" y="3844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44" name="Line 45"/>
          <p:cNvSpPr>
            <a:spLocks noChangeShapeType="1"/>
          </p:cNvSpPr>
          <p:nvPr/>
        </p:nvSpPr>
        <p:spPr bwMode="auto">
          <a:xfrm>
            <a:off x="2209800" y="47593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45" name="Line 46"/>
          <p:cNvSpPr>
            <a:spLocks noChangeShapeType="1"/>
          </p:cNvSpPr>
          <p:nvPr/>
        </p:nvSpPr>
        <p:spPr bwMode="auto">
          <a:xfrm>
            <a:off x="2209800" y="5749925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274446" name="Group 47"/>
          <p:cNvGrpSpPr>
            <a:grpSpLocks/>
          </p:cNvGrpSpPr>
          <p:nvPr/>
        </p:nvGrpSpPr>
        <p:grpSpPr bwMode="auto">
          <a:xfrm>
            <a:off x="2279650" y="1987550"/>
            <a:ext cx="158750" cy="685800"/>
            <a:chOff x="908" y="1252"/>
            <a:chExt cx="196" cy="432"/>
          </a:xfrm>
        </p:grpSpPr>
        <p:sp>
          <p:nvSpPr>
            <p:cNvPr id="274573" name="Oval 48"/>
            <p:cNvSpPr>
              <a:spLocks noChangeArrowheads="1"/>
            </p:cNvSpPr>
            <p:nvPr/>
          </p:nvSpPr>
          <p:spPr bwMode="auto">
            <a:xfrm>
              <a:off x="956" y="1252"/>
              <a:ext cx="100" cy="4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74" name="Oval 49"/>
            <p:cNvSpPr>
              <a:spLocks noChangeArrowheads="1"/>
            </p:cNvSpPr>
            <p:nvPr/>
          </p:nvSpPr>
          <p:spPr bwMode="auto">
            <a:xfrm>
              <a:off x="1052" y="1366"/>
              <a:ext cx="52" cy="1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75" name="Oval 50"/>
            <p:cNvSpPr>
              <a:spLocks noChangeArrowheads="1"/>
            </p:cNvSpPr>
            <p:nvPr/>
          </p:nvSpPr>
          <p:spPr bwMode="auto">
            <a:xfrm>
              <a:off x="908" y="1366"/>
              <a:ext cx="52" cy="1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74447" name="Group 51"/>
          <p:cNvGrpSpPr>
            <a:grpSpLocks/>
          </p:cNvGrpSpPr>
          <p:nvPr/>
        </p:nvGrpSpPr>
        <p:grpSpPr bwMode="auto">
          <a:xfrm>
            <a:off x="2209800" y="2854325"/>
            <a:ext cx="381000" cy="457200"/>
            <a:chOff x="432" y="1798"/>
            <a:chExt cx="520" cy="288"/>
          </a:xfrm>
        </p:grpSpPr>
        <p:sp>
          <p:nvSpPr>
            <p:cNvPr id="274566" name="Line 52"/>
            <p:cNvSpPr>
              <a:spLocks noChangeShapeType="1"/>
            </p:cNvSpPr>
            <p:nvPr/>
          </p:nvSpPr>
          <p:spPr bwMode="auto">
            <a:xfrm>
              <a:off x="480" y="179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67" name="Line 53"/>
            <p:cNvSpPr>
              <a:spLocks noChangeShapeType="1"/>
            </p:cNvSpPr>
            <p:nvPr/>
          </p:nvSpPr>
          <p:spPr bwMode="auto">
            <a:xfrm flipV="1">
              <a:off x="432" y="1798"/>
              <a:ext cx="4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568" name="Group 54"/>
            <p:cNvGrpSpPr>
              <a:grpSpLocks/>
            </p:cNvGrpSpPr>
            <p:nvPr/>
          </p:nvGrpSpPr>
          <p:grpSpPr bwMode="auto">
            <a:xfrm>
              <a:off x="768" y="1936"/>
              <a:ext cx="184" cy="150"/>
              <a:chOff x="1104" y="2106"/>
              <a:chExt cx="184" cy="150"/>
            </a:xfrm>
          </p:grpSpPr>
          <p:sp>
            <p:nvSpPr>
              <p:cNvPr id="274570" name="Line 55"/>
              <p:cNvSpPr>
                <a:spLocks noChangeShapeType="1"/>
              </p:cNvSpPr>
              <p:nvPr/>
            </p:nvSpPr>
            <p:spPr bwMode="auto">
              <a:xfrm>
                <a:off x="1152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71" name="Line 56"/>
              <p:cNvSpPr>
                <a:spLocks noChangeShapeType="1"/>
              </p:cNvSpPr>
              <p:nvPr/>
            </p:nvSpPr>
            <p:spPr bwMode="auto">
              <a:xfrm>
                <a:off x="1104" y="2106"/>
                <a:ext cx="48" cy="150"/>
              </a:xfrm>
              <a:prstGeom prst="line">
                <a:avLst/>
              </a:prstGeom>
              <a:noFill/>
              <a:ln w="2857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72" name="Line 57"/>
              <p:cNvSpPr>
                <a:spLocks noChangeShapeType="1"/>
              </p:cNvSpPr>
              <p:nvPr/>
            </p:nvSpPr>
            <p:spPr bwMode="auto">
              <a:xfrm flipV="1">
                <a:off x="1248" y="2108"/>
                <a:ext cx="40" cy="148"/>
              </a:xfrm>
              <a:prstGeom prst="line">
                <a:avLst/>
              </a:prstGeom>
              <a:noFill/>
              <a:ln w="2857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4569" name="Line 58"/>
            <p:cNvSpPr>
              <a:spLocks noChangeShapeType="1"/>
            </p:cNvSpPr>
            <p:nvPr/>
          </p:nvSpPr>
          <p:spPr bwMode="auto">
            <a:xfrm>
              <a:off x="720" y="1798"/>
              <a:ext cx="48" cy="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74448" name="Group 59"/>
          <p:cNvGrpSpPr>
            <a:grpSpLocks/>
          </p:cNvGrpSpPr>
          <p:nvPr/>
        </p:nvGrpSpPr>
        <p:grpSpPr bwMode="auto">
          <a:xfrm>
            <a:off x="2438400" y="3838576"/>
            <a:ext cx="152400" cy="276225"/>
            <a:chOff x="1152" y="2588"/>
            <a:chExt cx="174" cy="148"/>
          </a:xfrm>
        </p:grpSpPr>
        <p:sp>
          <p:nvSpPr>
            <p:cNvPr id="274562" name="Line 60"/>
            <p:cNvSpPr>
              <a:spLocks noChangeShapeType="1"/>
            </p:cNvSpPr>
            <p:nvPr/>
          </p:nvSpPr>
          <p:spPr bwMode="auto">
            <a:xfrm flipH="1">
              <a:off x="1192" y="2736"/>
              <a:ext cx="96" cy="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563" name="Group 61"/>
            <p:cNvGrpSpPr>
              <a:grpSpLocks/>
            </p:cNvGrpSpPr>
            <p:nvPr/>
          </p:nvGrpSpPr>
          <p:grpSpPr bwMode="auto">
            <a:xfrm>
              <a:off x="1152" y="2588"/>
              <a:ext cx="174" cy="148"/>
              <a:chOff x="1152" y="2588"/>
              <a:chExt cx="174" cy="148"/>
            </a:xfrm>
          </p:grpSpPr>
          <p:sp>
            <p:nvSpPr>
              <p:cNvPr id="274564" name="Line 62"/>
              <p:cNvSpPr>
                <a:spLocks noChangeShapeType="1"/>
              </p:cNvSpPr>
              <p:nvPr/>
            </p:nvSpPr>
            <p:spPr bwMode="auto">
              <a:xfrm flipH="1" flipV="1">
                <a:off x="1152" y="2588"/>
                <a:ext cx="40" cy="148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65" name="Line 63"/>
              <p:cNvSpPr>
                <a:spLocks noChangeShapeType="1"/>
              </p:cNvSpPr>
              <p:nvPr/>
            </p:nvSpPr>
            <p:spPr bwMode="auto">
              <a:xfrm flipH="1">
                <a:off x="1278" y="2598"/>
                <a:ext cx="48" cy="138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74449" name="Text Box 64"/>
          <p:cNvSpPr txBox="1">
            <a:spLocks noChangeArrowheads="1"/>
          </p:cNvSpPr>
          <p:nvPr/>
        </p:nvSpPr>
        <p:spPr bwMode="auto">
          <a:xfrm>
            <a:off x="1676401" y="1981200"/>
            <a:ext cx="55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RF</a:t>
            </a:r>
          </a:p>
        </p:txBody>
      </p:sp>
      <p:sp>
        <p:nvSpPr>
          <p:cNvPr id="274450" name="Text Box 65"/>
          <p:cNvSpPr txBox="1">
            <a:spLocks noChangeArrowheads="1"/>
          </p:cNvSpPr>
          <p:nvPr/>
        </p:nvSpPr>
        <p:spPr bwMode="auto">
          <a:xfrm>
            <a:off x="1692275" y="2930525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G</a:t>
            </a:r>
            <a:r>
              <a:rPr lang="en-US" baseline="-15000">
                <a:solidFill>
                  <a:srgbClr val="00264C"/>
                </a:solidFill>
              </a:rPr>
              <a:t>z</a:t>
            </a:r>
          </a:p>
        </p:txBody>
      </p:sp>
      <p:sp>
        <p:nvSpPr>
          <p:cNvPr id="274451" name="Text Box 66"/>
          <p:cNvSpPr txBox="1">
            <a:spLocks noChangeArrowheads="1"/>
          </p:cNvSpPr>
          <p:nvPr/>
        </p:nvSpPr>
        <p:spPr bwMode="auto">
          <a:xfrm>
            <a:off x="1692275" y="3616325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G</a:t>
            </a:r>
            <a:r>
              <a:rPr lang="en-US" baseline="-15000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274452" name="Text Box 67"/>
          <p:cNvSpPr txBox="1">
            <a:spLocks noChangeArrowheads="1"/>
          </p:cNvSpPr>
          <p:nvPr/>
        </p:nvSpPr>
        <p:spPr bwMode="auto">
          <a:xfrm>
            <a:off x="1692275" y="4454525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G</a:t>
            </a:r>
            <a:r>
              <a:rPr lang="en-US" baseline="-15000">
                <a:solidFill>
                  <a:srgbClr val="00264C"/>
                </a:solidFill>
              </a:rPr>
              <a:t>y</a:t>
            </a:r>
          </a:p>
        </p:txBody>
      </p:sp>
      <p:grpSp>
        <p:nvGrpSpPr>
          <p:cNvPr id="274453" name="Group 68"/>
          <p:cNvGrpSpPr>
            <a:grpSpLocks/>
          </p:cNvGrpSpPr>
          <p:nvPr/>
        </p:nvGrpSpPr>
        <p:grpSpPr bwMode="auto">
          <a:xfrm>
            <a:off x="2438400" y="4752975"/>
            <a:ext cx="152400" cy="539750"/>
            <a:chOff x="1248" y="2994"/>
            <a:chExt cx="204" cy="340"/>
          </a:xfrm>
        </p:grpSpPr>
        <p:sp>
          <p:nvSpPr>
            <p:cNvPr id="274559" name="Line 69"/>
            <p:cNvSpPr>
              <a:spLocks noChangeShapeType="1"/>
            </p:cNvSpPr>
            <p:nvPr/>
          </p:nvSpPr>
          <p:spPr bwMode="auto">
            <a:xfrm flipH="1">
              <a:off x="1292" y="3334"/>
              <a:ext cx="106" cy="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60" name="Line 70"/>
            <p:cNvSpPr>
              <a:spLocks noChangeShapeType="1"/>
            </p:cNvSpPr>
            <p:nvPr/>
          </p:nvSpPr>
          <p:spPr bwMode="auto">
            <a:xfrm flipH="1" flipV="1">
              <a:off x="1248" y="2994"/>
              <a:ext cx="44" cy="34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61" name="Line 71"/>
            <p:cNvSpPr>
              <a:spLocks noChangeShapeType="1"/>
            </p:cNvSpPr>
            <p:nvPr/>
          </p:nvSpPr>
          <p:spPr bwMode="auto">
            <a:xfrm flipH="1">
              <a:off x="1392" y="2994"/>
              <a:ext cx="60" cy="340"/>
            </a:xfrm>
            <a:prstGeom prst="line">
              <a:avLst/>
            </a:prstGeom>
            <a:noFill/>
            <a:ln w="28575">
              <a:solidFill>
                <a:srgbClr val="0DCF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74454" name="Line 72"/>
          <p:cNvSpPr>
            <a:spLocks noChangeShapeType="1"/>
          </p:cNvSpPr>
          <p:nvPr/>
        </p:nvSpPr>
        <p:spPr bwMode="auto">
          <a:xfrm flipH="1">
            <a:off x="6400800" y="4038600"/>
            <a:ext cx="1828800" cy="1828800"/>
          </a:xfrm>
          <a:prstGeom prst="line">
            <a:avLst/>
          </a:prstGeom>
          <a:noFill/>
          <a:ln w="38100">
            <a:solidFill>
              <a:srgbClr val="0DCF0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55" name="Text Box 73"/>
          <p:cNvSpPr txBox="1">
            <a:spLocks noChangeArrowheads="1"/>
          </p:cNvSpPr>
          <p:nvPr/>
        </p:nvSpPr>
        <p:spPr bwMode="auto">
          <a:xfrm>
            <a:off x="1524000" y="533400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Sample</a:t>
            </a:r>
            <a:endParaRPr lang="en-US" baseline="-15000">
              <a:solidFill>
                <a:srgbClr val="00264C"/>
              </a:solidFill>
            </a:endParaRPr>
          </a:p>
        </p:txBody>
      </p:sp>
      <p:sp>
        <p:nvSpPr>
          <p:cNvPr id="274456" name="Rectangle 74"/>
          <p:cNvSpPr>
            <a:spLocks noChangeArrowheads="1"/>
          </p:cNvSpPr>
          <p:nvPr/>
        </p:nvSpPr>
        <p:spPr bwMode="auto">
          <a:xfrm>
            <a:off x="6172200" y="1219200"/>
            <a:ext cx="2403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33"/>
                </a:solidFill>
                <a:latin typeface="Helvetica" charset="0"/>
              </a:rPr>
              <a:t>All lines in one shot…</a:t>
            </a:r>
          </a:p>
        </p:txBody>
      </p:sp>
      <p:sp>
        <p:nvSpPr>
          <p:cNvPr id="274457" name="Line 75"/>
          <p:cNvSpPr>
            <a:spLocks noChangeShapeType="1"/>
          </p:cNvSpPr>
          <p:nvPr/>
        </p:nvSpPr>
        <p:spPr bwMode="auto">
          <a:xfrm flipH="1">
            <a:off x="2635250" y="3606800"/>
            <a:ext cx="336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58" name="Line 76"/>
          <p:cNvSpPr>
            <a:spLocks noChangeShapeType="1"/>
          </p:cNvSpPr>
          <p:nvPr/>
        </p:nvSpPr>
        <p:spPr bwMode="auto">
          <a:xfrm flipH="1">
            <a:off x="2603500" y="3600451"/>
            <a:ext cx="31750" cy="231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74459" name="Line 77"/>
          <p:cNvSpPr>
            <a:spLocks noChangeShapeType="1"/>
          </p:cNvSpPr>
          <p:nvPr/>
        </p:nvSpPr>
        <p:spPr bwMode="auto">
          <a:xfrm>
            <a:off x="6400800" y="5867400"/>
            <a:ext cx="3581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274460" name="Group 78"/>
          <p:cNvGrpSpPr>
            <a:grpSpLocks/>
          </p:cNvGrpSpPr>
          <p:nvPr/>
        </p:nvGrpSpPr>
        <p:grpSpPr bwMode="auto">
          <a:xfrm>
            <a:off x="2590800" y="5715000"/>
            <a:ext cx="381000" cy="76200"/>
            <a:chOff x="672" y="3600"/>
            <a:chExt cx="240" cy="48"/>
          </a:xfrm>
        </p:grpSpPr>
        <p:sp>
          <p:nvSpPr>
            <p:cNvPr id="274554" name="Oval 79"/>
            <p:cNvSpPr>
              <a:spLocks noChangeArrowheads="1"/>
            </p:cNvSpPr>
            <p:nvPr/>
          </p:nvSpPr>
          <p:spPr bwMode="auto">
            <a:xfrm>
              <a:off x="672" y="360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55" name="Oval 80"/>
            <p:cNvSpPr>
              <a:spLocks noChangeArrowheads="1"/>
            </p:cNvSpPr>
            <p:nvPr/>
          </p:nvSpPr>
          <p:spPr bwMode="auto">
            <a:xfrm>
              <a:off x="720" y="360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56" name="Oval 81"/>
            <p:cNvSpPr>
              <a:spLocks noChangeArrowheads="1"/>
            </p:cNvSpPr>
            <p:nvPr/>
          </p:nvSpPr>
          <p:spPr bwMode="auto">
            <a:xfrm>
              <a:off x="768" y="360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57" name="Oval 82"/>
            <p:cNvSpPr>
              <a:spLocks noChangeArrowheads="1"/>
            </p:cNvSpPr>
            <p:nvPr/>
          </p:nvSpPr>
          <p:spPr bwMode="auto">
            <a:xfrm>
              <a:off x="816" y="360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58" name="Oval 83"/>
            <p:cNvSpPr>
              <a:spLocks noChangeArrowheads="1"/>
            </p:cNvSpPr>
            <p:nvPr/>
          </p:nvSpPr>
          <p:spPr bwMode="auto">
            <a:xfrm>
              <a:off x="864" y="360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946400" y="3619500"/>
            <a:ext cx="7035800" cy="2247900"/>
            <a:chOff x="1422400" y="3619500"/>
            <a:chExt cx="7035800" cy="2247900"/>
          </a:xfrm>
        </p:grpSpPr>
        <p:grpSp>
          <p:nvGrpSpPr>
            <p:cNvPr id="274547" name="Group 84"/>
            <p:cNvGrpSpPr>
              <a:grpSpLocks/>
            </p:cNvGrpSpPr>
            <p:nvPr/>
          </p:nvGrpSpPr>
          <p:grpSpPr bwMode="auto">
            <a:xfrm>
              <a:off x="1422400" y="3619500"/>
              <a:ext cx="82550" cy="1146175"/>
              <a:chOff x="1422400" y="3619500"/>
              <a:chExt cx="82550" cy="1146175"/>
            </a:xfrm>
          </p:grpSpPr>
          <p:sp>
            <p:nvSpPr>
              <p:cNvPr id="274549" name="Line 77"/>
              <p:cNvSpPr>
                <a:spLocks noChangeShapeType="1"/>
              </p:cNvSpPr>
              <p:nvPr/>
            </p:nvSpPr>
            <p:spPr bwMode="auto">
              <a:xfrm>
                <a:off x="1435100" y="3619500"/>
                <a:ext cx="69850" cy="49847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grpSp>
            <p:nvGrpSpPr>
              <p:cNvPr id="274550" name="Group 78"/>
              <p:cNvGrpSpPr>
                <a:grpSpLocks/>
              </p:cNvGrpSpPr>
              <p:nvPr/>
            </p:nvGrpSpPr>
            <p:grpSpPr bwMode="auto">
              <a:xfrm flipV="1">
                <a:off x="1422400" y="4572000"/>
                <a:ext cx="76200" cy="193675"/>
                <a:chOff x="1248" y="2994"/>
                <a:chExt cx="204" cy="340"/>
              </a:xfrm>
            </p:grpSpPr>
            <p:sp>
              <p:nvSpPr>
                <p:cNvPr id="27455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1292" y="3334"/>
                  <a:ext cx="106" cy="0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52" name="Line 80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2994"/>
                  <a:ext cx="44" cy="340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53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392" y="2994"/>
                  <a:ext cx="60" cy="340"/>
                </a:xfrm>
                <a:prstGeom prst="line">
                  <a:avLst/>
                </a:prstGeom>
                <a:noFill/>
                <a:ln w="28575">
                  <a:solidFill>
                    <a:srgbClr val="0DCF0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</p:grpSp>
        <p:sp>
          <p:nvSpPr>
            <p:cNvPr id="274548" name="Line 89"/>
            <p:cNvSpPr>
              <a:spLocks noChangeShapeType="1"/>
            </p:cNvSpPr>
            <p:nvPr/>
          </p:nvSpPr>
          <p:spPr bwMode="auto">
            <a:xfrm flipH="1" flipV="1">
              <a:off x="8458200" y="56388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2743200" y="3048000"/>
            <a:ext cx="7239000" cy="2743200"/>
            <a:chOff x="1219200" y="3048000"/>
            <a:chExt cx="7239000" cy="2743200"/>
          </a:xfrm>
        </p:grpSpPr>
        <p:sp>
          <p:nvSpPr>
            <p:cNvPr id="274533" name="Line 78"/>
            <p:cNvSpPr>
              <a:spLocks noChangeShapeType="1"/>
            </p:cNvSpPr>
            <p:nvPr/>
          </p:nvSpPr>
          <p:spPr bwMode="auto">
            <a:xfrm flipH="1">
              <a:off x="1504950" y="4114800"/>
              <a:ext cx="3238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534" name="Group 107"/>
            <p:cNvGrpSpPr>
              <a:grpSpLocks/>
            </p:cNvGrpSpPr>
            <p:nvPr/>
          </p:nvGrpSpPr>
          <p:grpSpPr bwMode="auto">
            <a:xfrm>
              <a:off x="1219200" y="3048000"/>
              <a:ext cx="7239000" cy="2743200"/>
              <a:chOff x="1219200" y="3048000"/>
              <a:chExt cx="7239000" cy="2743200"/>
            </a:xfrm>
          </p:grpSpPr>
          <p:grpSp>
            <p:nvGrpSpPr>
              <p:cNvPr id="274535" name="Group 89"/>
              <p:cNvGrpSpPr>
                <a:grpSpLocks/>
              </p:cNvGrpSpPr>
              <p:nvPr/>
            </p:nvGrpSpPr>
            <p:grpSpPr bwMode="auto">
              <a:xfrm>
                <a:off x="1447800" y="5715000"/>
                <a:ext cx="381000" cy="76200"/>
                <a:chOff x="672" y="3600"/>
                <a:chExt cx="240" cy="48"/>
              </a:xfrm>
            </p:grpSpPr>
            <p:sp>
              <p:nvSpPr>
                <p:cNvPr id="274542" name="Oval 90"/>
                <p:cNvSpPr>
                  <a:spLocks noChangeArrowheads="1"/>
                </p:cNvSpPr>
                <p:nvPr/>
              </p:nvSpPr>
              <p:spPr bwMode="auto">
                <a:xfrm>
                  <a:off x="672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43" name="Oval 91"/>
                <p:cNvSpPr>
                  <a:spLocks noChangeArrowheads="1"/>
                </p:cNvSpPr>
                <p:nvPr/>
              </p:nvSpPr>
              <p:spPr bwMode="auto">
                <a:xfrm>
                  <a:off x="720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44" name="Oval 92"/>
                <p:cNvSpPr>
                  <a:spLocks noChangeArrowheads="1"/>
                </p:cNvSpPr>
                <p:nvPr/>
              </p:nvSpPr>
              <p:spPr bwMode="auto">
                <a:xfrm>
                  <a:off x="768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45" name="Oval 93"/>
                <p:cNvSpPr>
                  <a:spLocks noChangeArrowheads="1"/>
                </p:cNvSpPr>
                <p:nvPr/>
              </p:nvSpPr>
              <p:spPr bwMode="auto">
                <a:xfrm>
                  <a:off x="816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46" name="Oval 94"/>
                <p:cNvSpPr>
                  <a:spLocks noChangeArrowheads="1"/>
                </p:cNvSpPr>
                <p:nvPr/>
              </p:nvSpPr>
              <p:spPr bwMode="auto">
                <a:xfrm>
                  <a:off x="864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274536" name="Line 97"/>
              <p:cNvSpPr>
                <a:spLocks noChangeShapeType="1"/>
              </p:cNvSpPr>
              <p:nvPr/>
            </p:nvSpPr>
            <p:spPr bwMode="auto">
              <a:xfrm flipH="1">
                <a:off x="4876800" y="5638800"/>
                <a:ext cx="35814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grpSp>
            <p:nvGrpSpPr>
              <p:cNvPr id="274537" name="Group 98"/>
              <p:cNvGrpSpPr>
                <a:grpSpLocks/>
              </p:cNvGrpSpPr>
              <p:nvPr/>
            </p:nvGrpSpPr>
            <p:grpSpPr bwMode="auto">
              <a:xfrm>
                <a:off x="1219200" y="3048000"/>
                <a:ext cx="522288" cy="1381125"/>
                <a:chOff x="768" y="1920"/>
                <a:chExt cx="329" cy="870"/>
              </a:xfrm>
            </p:grpSpPr>
            <p:sp>
              <p:nvSpPr>
                <p:cNvPr id="274538" name="Line 99"/>
                <p:cNvSpPr>
                  <a:spLocks noChangeShapeType="1"/>
                </p:cNvSpPr>
                <p:nvPr/>
              </p:nvSpPr>
              <p:spPr bwMode="auto">
                <a:xfrm>
                  <a:off x="816" y="2160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39" name="Rectangle 100"/>
                <p:cNvSpPr>
                  <a:spLocks noChangeArrowheads="1"/>
                </p:cNvSpPr>
                <p:nvPr/>
              </p:nvSpPr>
              <p:spPr bwMode="auto">
                <a:xfrm>
                  <a:off x="768" y="1920"/>
                  <a:ext cx="32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000" i="1">
                      <a:solidFill>
                        <a:srgbClr val="00264C"/>
                      </a:solidFill>
                      <a:latin typeface="Times New Roman" charset="0"/>
                    </a:rPr>
                    <a:t>esp</a:t>
                  </a:r>
                </a:p>
              </p:txBody>
            </p:sp>
            <p:sp>
              <p:nvSpPr>
                <p:cNvPr id="274540" name="Line 101"/>
                <p:cNvSpPr>
                  <a:spLocks noChangeShapeType="1"/>
                </p:cNvSpPr>
                <p:nvPr/>
              </p:nvSpPr>
              <p:spPr bwMode="auto">
                <a:xfrm>
                  <a:off x="800" y="2160"/>
                  <a:ext cx="0" cy="62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74541" name="Line 102"/>
                <p:cNvSpPr>
                  <a:spLocks noChangeShapeType="1"/>
                </p:cNvSpPr>
                <p:nvPr/>
              </p:nvSpPr>
              <p:spPr bwMode="auto">
                <a:xfrm>
                  <a:off x="1050" y="2166"/>
                  <a:ext cx="0" cy="62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</p:grpSp>
      </p:grp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3352800" y="3606800"/>
            <a:ext cx="6629400" cy="2184400"/>
            <a:chOff x="1828800" y="3606800"/>
            <a:chExt cx="6629400" cy="2184400"/>
          </a:xfrm>
        </p:grpSpPr>
        <p:sp>
          <p:nvSpPr>
            <p:cNvPr id="274519" name="Line 83"/>
            <p:cNvSpPr>
              <a:spLocks noChangeShapeType="1"/>
            </p:cNvSpPr>
            <p:nvPr/>
          </p:nvSpPr>
          <p:spPr bwMode="auto">
            <a:xfrm flipH="1">
              <a:off x="1835150" y="3606800"/>
              <a:ext cx="69850" cy="4984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20" name="Line 84"/>
            <p:cNvSpPr>
              <a:spLocks noChangeShapeType="1"/>
            </p:cNvSpPr>
            <p:nvPr/>
          </p:nvSpPr>
          <p:spPr bwMode="auto">
            <a:xfrm flipH="1">
              <a:off x="1905000" y="3613150"/>
              <a:ext cx="3365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521" name="Group 85"/>
            <p:cNvGrpSpPr>
              <a:grpSpLocks/>
            </p:cNvGrpSpPr>
            <p:nvPr/>
          </p:nvGrpSpPr>
          <p:grpSpPr bwMode="auto">
            <a:xfrm flipV="1">
              <a:off x="1841500" y="4578350"/>
              <a:ext cx="76200" cy="193675"/>
              <a:chOff x="1248" y="2994"/>
              <a:chExt cx="204" cy="340"/>
            </a:xfrm>
          </p:grpSpPr>
          <p:sp>
            <p:nvSpPr>
              <p:cNvPr id="274530" name="Line 86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31" name="Line 87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32" name="Line 88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4522" name="Line 92"/>
            <p:cNvSpPr>
              <a:spLocks noChangeShapeType="1"/>
            </p:cNvSpPr>
            <p:nvPr/>
          </p:nvSpPr>
          <p:spPr bwMode="auto">
            <a:xfrm>
              <a:off x="4876800" y="54102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23" name="Line 93"/>
            <p:cNvSpPr>
              <a:spLocks noChangeShapeType="1"/>
            </p:cNvSpPr>
            <p:nvPr/>
          </p:nvSpPr>
          <p:spPr bwMode="auto">
            <a:xfrm flipH="1" flipV="1">
              <a:off x="4876800" y="54102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524" name="Group 106"/>
            <p:cNvGrpSpPr>
              <a:grpSpLocks/>
            </p:cNvGrpSpPr>
            <p:nvPr/>
          </p:nvGrpSpPr>
          <p:grpSpPr bwMode="auto">
            <a:xfrm>
              <a:off x="1828800" y="5715000"/>
              <a:ext cx="381000" cy="76200"/>
              <a:chOff x="672" y="3600"/>
              <a:chExt cx="240" cy="48"/>
            </a:xfrm>
          </p:grpSpPr>
          <p:sp>
            <p:nvSpPr>
              <p:cNvPr id="274525" name="Oval 107"/>
              <p:cNvSpPr>
                <a:spLocks noChangeArrowheads="1"/>
              </p:cNvSpPr>
              <p:nvPr/>
            </p:nvSpPr>
            <p:spPr bwMode="auto">
              <a:xfrm>
                <a:off x="672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26" name="Oval 108"/>
              <p:cNvSpPr>
                <a:spLocks noChangeArrowheads="1"/>
              </p:cNvSpPr>
              <p:nvPr/>
            </p:nvSpPr>
            <p:spPr bwMode="auto">
              <a:xfrm>
                <a:off x="720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27" name="Oval 109"/>
              <p:cNvSpPr>
                <a:spLocks noChangeArrowheads="1"/>
              </p:cNvSpPr>
              <p:nvPr/>
            </p:nvSpPr>
            <p:spPr bwMode="auto">
              <a:xfrm>
                <a:off x="768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28" name="Oval 110"/>
              <p:cNvSpPr>
                <a:spLocks noChangeArrowheads="1"/>
              </p:cNvSpPr>
              <p:nvPr/>
            </p:nvSpPr>
            <p:spPr bwMode="auto">
              <a:xfrm>
                <a:off x="816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29" name="Oval 111"/>
              <p:cNvSpPr>
                <a:spLocks noChangeArrowheads="1"/>
              </p:cNvSpPr>
              <p:nvPr/>
            </p:nvSpPr>
            <p:spPr bwMode="auto">
              <a:xfrm>
                <a:off x="864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136" name="Group 135"/>
          <p:cNvGrpSpPr>
            <a:grpSpLocks/>
          </p:cNvGrpSpPr>
          <p:nvPr/>
        </p:nvGrpSpPr>
        <p:grpSpPr bwMode="auto">
          <a:xfrm>
            <a:off x="3733800" y="3616326"/>
            <a:ext cx="6248400" cy="2174875"/>
            <a:chOff x="2209800" y="3616325"/>
            <a:chExt cx="6248400" cy="2174875"/>
          </a:xfrm>
        </p:grpSpPr>
        <p:sp>
          <p:nvSpPr>
            <p:cNvPr id="274505" name="Line 112"/>
            <p:cNvSpPr>
              <a:spLocks noChangeShapeType="1"/>
            </p:cNvSpPr>
            <p:nvPr/>
          </p:nvSpPr>
          <p:spPr bwMode="auto">
            <a:xfrm>
              <a:off x="2209800" y="3616325"/>
              <a:ext cx="69850" cy="4984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06" name="Line 113"/>
            <p:cNvSpPr>
              <a:spLocks noChangeShapeType="1"/>
            </p:cNvSpPr>
            <p:nvPr/>
          </p:nvSpPr>
          <p:spPr bwMode="auto">
            <a:xfrm flipH="1">
              <a:off x="2279650" y="4111625"/>
              <a:ext cx="3365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507" name="Group 114"/>
            <p:cNvGrpSpPr>
              <a:grpSpLocks/>
            </p:cNvGrpSpPr>
            <p:nvPr/>
          </p:nvGrpSpPr>
          <p:grpSpPr bwMode="auto">
            <a:xfrm flipV="1">
              <a:off x="2286000" y="4572000"/>
              <a:ext cx="76200" cy="193675"/>
              <a:chOff x="1248" y="2994"/>
              <a:chExt cx="204" cy="340"/>
            </a:xfrm>
          </p:grpSpPr>
          <p:sp>
            <p:nvSpPr>
              <p:cNvPr id="274516" name="Line 115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17" name="Line 116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18" name="Line 117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74508" name="Group 118"/>
            <p:cNvGrpSpPr>
              <a:grpSpLocks/>
            </p:cNvGrpSpPr>
            <p:nvPr/>
          </p:nvGrpSpPr>
          <p:grpSpPr bwMode="auto">
            <a:xfrm>
              <a:off x="2286000" y="5715000"/>
              <a:ext cx="381000" cy="76200"/>
              <a:chOff x="672" y="3600"/>
              <a:chExt cx="240" cy="48"/>
            </a:xfrm>
          </p:grpSpPr>
          <p:sp>
            <p:nvSpPr>
              <p:cNvPr id="274511" name="Oval 119"/>
              <p:cNvSpPr>
                <a:spLocks noChangeArrowheads="1"/>
              </p:cNvSpPr>
              <p:nvPr/>
            </p:nvSpPr>
            <p:spPr bwMode="auto">
              <a:xfrm>
                <a:off x="672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12" name="Oval 120"/>
              <p:cNvSpPr>
                <a:spLocks noChangeArrowheads="1"/>
              </p:cNvSpPr>
              <p:nvPr/>
            </p:nvSpPr>
            <p:spPr bwMode="auto">
              <a:xfrm>
                <a:off x="720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13" name="Oval 121"/>
              <p:cNvSpPr>
                <a:spLocks noChangeArrowheads="1"/>
              </p:cNvSpPr>
              <p:nvPr/>
            </p:nvSpPr>
            <p:spPr bwMode="auto">
              <a:xfrm>
                <a:off x="768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14" name="Oval 122"/>
              <p:cNvSpPr>
                <a:spLocks noChangeArrowheads="1"/>
              </p:cNvSpPr>
              <p:nvPr/>
            </p:nvSpPr>
            <p:spPr bwMode="auto">
              <a:xfrm>
                <a:off x="816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15" name="Oval 123"/>
              <p:cNvSpPr>
                <a:spLocks noChangeArrowheads="1"/>
              </p:cNvSpPr>
              <p:nvPr/>
            </p:nvSpPr>
            <p:spPr bwMode="auto">
              <a:xfrm>
                <a:off x="864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4509" name="Line 124"/>
            <p:cNvSpPr>
              <a:spLocks noChangeShapeType="1"/>
            </p:cNvSpPr>
            <p:nvPr/>
          </p:nvSpPr>
          <p:spPr bwMode="auto">
            <a:xfrm flipH="1" flipV="1">
              <a:off x="8458200" y="51816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510" name="Line 125"/>
            <p:cNvSpPr>
              <a:spLocks noChangeShapeType="1"/>
            </p:cNvSpPr>
            <p:nvPr/>
          </p:nvSpPr>
          <p:spPr bwMode="auto">
            <a:xfrm flipH="1">
              <a:off x="4876800" y="51816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51" name="Group 150"/>
          <p:cNvGrpSpPr>
            <a:grpSpLocks/>
          </p:cNvGrpSpPr>
          <p:nvPr/>
        </p:nvGrpSpPr>
        <p:grpSpPr bwMode="auto">
          <a:xfrm>
            <a:off x="4114800" y="3616326"/>
            <a:ext cx="5867400" cy="2174875"/>
            <a:chOff x="2590800" y="3616325"/>
            <a:chExt cx="5867400" cy="2174875"/>
          </a:xfrm>
        </p:grpSpPr>
        <p:sp>
          <p:nvSpPr>
            <p:cNvPr id="274491" name="Line 126"/>
            <p:cNvSpPr>
              <a:spLocks noChangeShapeType="1"/>
            </p:cNvSpPr>
            <p:nvPr/>
          </p:nvSpPr>
          <p:spPr bwMode="auto">
            <a:xfrm flipH="1">
              <a:off x="2590800" y="3616325"/>
              <a:ext cx="69850" cy="4984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92" name="Line 127"/>
            <p:cNvSpPr>
              <a:spLocks noChangeShapeType="1"/>
            </p:cNvSpPr>
            <p:nvPr/>
          </p:nvSpPr>
          <p:spPr bwMode="auto">
            <a:xfrm flipH="1">
              <a:off x="2660650" y="3622675"/>
              <a:ext cx="3365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74493" name="Group 128"/>
            <p:cNvGrpSpPr>
              <a:grpSpLocks/>
            </p:cNvGrpSpPr>
            <p:nvPr/>
          </p:nvGrpSpPr>
          <p:grpSpPr bwMode="auto">
            <a:xfrm flipV="1">
              <a:off x="2667000" y="4572000"/>
              <a:ext cx="76200" cy="193675"/>
              <a:chOff x="1248" y="2994"/>
              <a:chExt cx="204" cy="340"/>
            </a:xfrm>
          </p:grpSpPr>
          <p:sp>
            <p:nvSpPr>
              <p:cNvPr id="274502" name="Line 129"/>
              <p:cNvSpPr>
                <a:spLocks noChangeShapeType="1"/>
              </p:cNvSpPr>
              <p:nvPr/>
            </p:nvSpPr>
            <p:spPr bwMode="auto">
              <a:xfrm flipH="1">
                <a:off x="1292" y="3334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03" name="Line 130"/>
              <p:cNvSpPr>
                <a:spLocks noChangeShapeType="1"/>
              </p:cNvSpPr>
              <p:nvPr/>
            </p:nvSpPr>
            <p:spPr bwMode="auto">
              <a:xfrm flipH="1" flipV="1">
                <a:off x="1248" y="2994"/>
                <a:ext cx="44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04" name="Line 131"/>
              <p:cNvSpPr>
                <a:spLocks noChangeShapeType="1"/>
              </p:cNvSpPr>
              <p:nvPr/>
            </p:nvSpPr>
            <p:spPr bwMode="auto">
              <a:xfrm flipH="1">
                <a:off x="1392" y="2994"/>
                <a:ext cx="60" cy="340"/>
              </a:xfrm>
              <a:prstGeom prst="line">
                <a:avLst/>
              </a:prstGeom>
              <a:noFill/>
              <a:ln w="28575">
                <a:solidFill>
                  <a:srgbClr val="0DCF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74494" name="Group 132"/>
            <p:cNvGrpSpPr>
              <a:grpSpLocks/>
            </p:cNvGrpSpPr>
            <p:nvPr/>
          </p:nvGrpSpPr>
          <p:grpSpPr bwMode="auto">
            <a:xfrm>
              <a:off x="2667000" y="5715000"/>
              <a:ext cx="381000" cy="76200"/>
              <a:chOff x="672" y="3600"/>
              <a:chExt cx="240" cy="48"/>
            </a:xfrm>
          </p:grpSpPr>
          <p:sp>
            <p:nvSpPr>
              <p:cNvPr id="274497" name="Oval 133"/>
              <p:cNvSpPr>
                <a:spLocks noChangeArrowheads="1"/>
              </p:cNvSpPr>
              <p:nvPr/>
            </p:nvSpPr>
            <p:spPr bwMode="auto">
              <a:xfrm>
                <a:off x="672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498" name="Oval 134"/>
              <p:cNvSpPr>
                <a:spLocks noChangeArrowheads="1"/>
              </p:cNvSpPr>
              <p:nvPr/>
            </p:nvSpPr>
            <p:spPr bwMode="auto">
              <a:xfrm>
                <a:off x="720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499" name="Oval 135"/>
              <p:cNvSpPr>
                <a:spLocks noChangeArrowheads="1"/>
              </p:cNvSpPr>
              <p:nvPr/>
            </p:nvSpPr>
            <p:spPr bwMode="auto">
              <a:xfrm>
                <a:off x="768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00" name="Oval 136"/>
              <p:cNvSpPr>
                <a:spLocks noChangeArrowheads="1"/>
              </p:cNvSpPr>
              <p:nvPr/>
            </p:nvSpPr>
            <p:spPr bwMode="auto">
              <a:xfrm>
                <a:off x="816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74501" name="Oval 137"/>
              <p:cNvSpPr>
                <a:spLocks noChangeArrowheads="1"/>
              </p:cNvSpPr>
              <p:nvPr/>
            </p:nvSpPr>
            <p:spPr bwMode="auto">
              <a:xfrm>
                <a:off x="864" y="36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74495" name="Line 138"/>
            <p:cNvSpPr>
              <a:spLocks noChangeShapeType="1"/>
            </p:cNvSpPr>
            <p:nvPr/>
          </p:nvSpPr>
          <p:spPr bwMode="auto">
            <a:xfrm>
              <a:off x="4876800" y="49530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96" name="Line 139"/>
            <p:cNvSpPr>
              <a:spLocks noChangeShapeType="1"/>
            </p:cNvSpPr>
            <p:nvPr/>
          </p:nvSpPr>
          <p:spPr bwMode="auto">
            <a:xfrm flipH="1" flipV="1">
              <a:off x="4876800" y="49530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166" name="Group 165"/>
          <p:cNvGrpSpPr>
            <a:grpSpLocks/>
          </p:cNvGrpSpPr>
          <p:nvPr/>
        </p:nvGrpSpPr>
        <p:grpSpPr bwMode="auto">
          <a:xfrm>
            <a:off x="6400800" y="2209800"/>
            <a:ext cx="3581400" cy="2514600"/>
            <a:chOff x="4876800" y="2209800"/>
            <a:chExt cx="3581400" cy="2514600"/>
          </a:xfrm>
        </p:grpSpPr>
        <p:sp>
          <p:nvSpPr>
            <p:cNvPr id="274468" name="Line 106"/>
            <p:cNvSpPr>
              <a:spLocks noChangeShapeType="1"/>
            </p:cNvSpPr>
            <p:nvPr/>
          </p:nvSpPr>
          <p:spPr bwMode="auto">
            <a:xfrm flipH="1">
              <a:off x="4876800" y="47244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69" name="Line 107"/>
            <p:cNvSpPr>
              <a:spLocks noChangeShapeType="1"/>
            </p:cNvSpPr>
            <p:nvPr/>
          </p:nvSpPr>
          <p:spPr bwMode="auto">
            <a:xfrm>
              <a:off x="4876800" y="44958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0" name="Line 108"/>
            <p:cNvSpPr>
              <a:spLocks noChangeShapeType="1"/>
            </p:cNvSpPr>
            <p:nvPr/>
          </p:nvSpPr>
          <p:spPr bwMode="auto">
            <a:xfrm flipH="1" flipV="1">
              <a:off x="4876800" y="44958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1" name="Line 109"/>
            <p:cNvSpPr>
              <a:spLocks noChangeShapeType="1"/>
            </p:cNvSpPr>
            <p:nvPr/>
          </p:nvSpPr>
          <p:spPr bwMode="auto">
            <a:xfrm flipH="1" flipV="1">
              <a:off x="8458200" y="42672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2" name="Line 110"/>
            <p:cNvSpPr>
              <a:spLocks noChangeShapeType="1"/>
            </p:cNvSpPr>
            <p:nvPr/>
          </p:nvSpPr>
          <p:spPr bwMode="auto">
            <a:xfrm flipH="1">
              <a:off x="4876800" y="42672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3" name="Line 111"/>
            <p:cNvSpPr>
              <a:spLocks noChangeShapeType="1"/>
            </p:cNvSpPr>
            <p:nvPr/>
          </p:nvSpPr>
          <p:spPr bwMode="auto">
            <a:xfrm>
              <a:off x="4876800" y="40386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4" name="Line 112"/>
            <p:cNvSpPr>
              <a:spLocks noChangeShapeType="1"/>
            </p:cNvSpPr>
            <p:nvPr/>
          </p:nvSpPr>
          <p:spPr bwMode="auto">
            <a:xfrm flipH="1" flipV="1">
              <a:off x="4876800" y="40386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5" name="Line 113"/>
            <p:cNvSpPr>
              <a:spLocks noChangeShapeType="1"/>
            </p:cNvSpPr>
            <p:nvPr/>
          </p:nvSpPr>
          <p:spPr bwMode="auto">
            <a:xfrm flipH="1" flipV="1">
              <a:off x="8458200" y="38100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6" name="Line 114"/>
            <p:cNvSpPr>
              <a:spLocks noChangeShapeType="1"/>
            </p:cNvSpPr>
            <p:nvPr/>
          </p:nvSpPr>
          <p:spPr bwMode="auto">
            <a:xfrm flipH="1">
              <a:off x="4876800" y="38100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7" name="Line 115"/>
            <p:cNvSpPr>
              <a:spLocks noChangeShapeType="1"/>
            </p:cNvSpPr>
            <p:nvPr/>
          </p:nvSpPr>
          <p:spPr bwMode="auto">
            <a:xfrm>
              <a:off x="4876800" y="35814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8" name="Line 116"/>
            <p:cNvSpPr>
              <a:spLocks noChangeShapeType="1"/>
            </p:cNvSpPr>
            <p:nvPr/>
          </p:nvSpPr>
          <p:spPr bwMode="auto">
            <a:xfrm flipH="1" flipV="1">
              <a:off x="4876800" y="35814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79" name="Line 117"/>
            <p:cNvSpPr>
              <a:spLocks noChangeShapeType="1"/>
            </p:cNvSpPr>
            <p:nvPr/>
          </p:nvSpPr>
          <p:spPr bwMode="auto">
            <a:xfrm flipH="1" flipV="1">
              <a:off x="8458200" y="33528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0" name="Line 118"/>
            <p:cNvSpPr>
              <a:spLocks noChangeShapeType="1"/>
            </p:cNvSpPr>
            <p:nvPr/>
          </p:nvSpPr>
          <p:spPr bwMode="auto">
            <a:xfrm flipH="1">
              <a:off x="4876800" y="33528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1" name="Line 119"/>
            <p:cNvSpPr>
              <a:spLocks noChangeShapeType="1"/>
            </p:cNvSpPr>
            <p:nvPr/>
          </p:nvSpPr>
          <p:spPr bwMode="auto">
            <a:xfrm>
              <a:off x="4876800" y="31242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2" name="Line 120"/>
            <p:cNvSpPr>
              <a:spLocks noChangeShapeType="1"/>
            </p:cNvSpPr>
            <p:nvPr/>
          </p:nvSpPr>
          <p:spPr bwMode="auto">
            <a:xfrm flipH="1" flipV="1">
              <a:off x="4876800" y="31242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3" name="Line 121"/>
            <p:cNvSpPr>
              <a:spLocks noChangeShapeType="1"/>
            </p:cNvSpPr>
            <p:nvPr/>
          </p:nvSpPr>
          <p:spPr bwMode="auto">
            <a:xfrm flipH="1" flipV="1">
              <a:off x="8458200" y="28956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4" name="Line 122"/>
            <p:cNvSpPr>
              <a:spLocks noChangeShapeType="1"/>
            </p:cNvSpPr>
            <p:nvPr/>
          </p:nvSpPr>
          <p:spPr bwMode="auto">
            <a:xfrm flipH="1">
              <a:off x="4876800" y="28956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5" name="Line 123"/>
            <p:cNvSpPr>
              <a:spLocks noChangeShapeType="1"/>
            </p:cNvSpPr>
            <p:nvPr/>
          </p:nvSpPr>
          <p:spPr bwMode="auto">
            <a:xfrm>
              <a:off x="4876800" y="26670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6" name="Line 124"/>
            <p:cNvSpPr>
              <a:spLocks noChangeShapeType="1"/>
            </p:cNvSpPr>
            <p:nvPr/>
          </p:nvSpPr>
          <p:spPr bwMode="auto">
            <a:xfrm flipH="1" flipV="1">
              <a:off x="4876800" y="26670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7" name="Line 125"/>
            <p:cNvSpPr>
              <a:spLocks noChangeShapeType="1"/>
            </p:cNvSpPr>
            <p:nvPr/>
          </p:nvSpPr>
          <p:spPr bwMode="auto">
            <a:xfrm flipH="1" flipV="1">
              <a:off x="8458200" y="24384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8" name="Line 126"/>
            <p:cNvSpPr>
              <a:spLocks noChangeShapeType="1"/>
            </p:cNvSpPr>
            <p:nvPr/>
          </p:nvSpPr>
          <p:spPr bwMode="auto">
            <a:xfrm flipH="1">
              <a:off x="4876800" y="24384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89" name="Line 127"/>
            <p:cNvSpPr>
              <a:spLocks noChangeShapeType="1"/>
            </p:cNvSpPr>
            <p:nvPr/>
          </p:nvSpPr>
          <p:spPr bwMode="auto">
            <a:xfrm>
              <a:off x="4876800" y="2209800"/>
              <a:ext cx="3581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74490" name="Line 128"/>
            <p:cNvSpPr>
              <a:spLocks noChangeShapeType="1"/>
            </p:cNvSpPr>
            <p:nvPr/>
          </p:nvSpPr>
          <p:spPr bwMode="auto">
            <a:xfrm flipH="1" flipV="1">
              <a:off x="4876800" y="2209800"/>
              <a:ext cx="0" cy="228600"/>
            </a:xfrm>
            <a:prstGeom prst="line">
              <a:avLst/>
            </a:prstGeom>
            <a:noFill/>
            <a:ln w="38100">
              <a:solidFill>
                <a:srgbClr val="0DCF0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179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7256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57401" y="1143001"/>
            <a:ext cx="7839263" cy="8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1)   Information content is equal in the two domains.</a:t>
            </a:r>
          </a:p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dirty="0">
                <a:solidFill>
                  <a:srgbClr val="800000"/>
                </a:solidFill>
              </a:rPr>
              <a:t>(inverse FT recovers the periodic function)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19400" y="2209800"/>
            <a:ext cx="7086598" cy="3722132"/>
            <a:chOff x="1295400" y="2209800"/>
            <a:chExt cx="7144225" cy="3722132"/>
          </a:xfrm>
        </p:grpSpPr>
        <p:pic>
          <p:nvPicPr>
            <p:cNvPr id="279" name="Picture 26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025" y="2209800"/>
              <a:ext cx="2895600" cy="325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209800"/>
              <a:ext cx="288925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95400" y="5562600"/>
              <a:ext cx="2208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256 x 256 complex #s</a:t>
              </a:r>
              <a:endParaRPr lang="en-US" dirty="0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5645000" y="5562600"/>
              <a:ext cx="2208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256 x 256 complex #s</a:t>
              </a:r>
              <a:endParaRPr lang="en-US" dirty="0"/>
            </a:p>
          </p:txBody>
        </p:sp>
      </p:grpSp>
      <p:sp>
        <p:nvSpPr>
          <p:cNvPr id="283" name="Rectangle 282"/>
          <p:cNvSpPr/>
          <p:nvPr/>
        </p:nvSpPr>
        <p:spPr>
          <a:xfrm>
            <a:off x="2895601" y="2286000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F(</a:t>
            </a:r>
            <a:r>
              <a:rPr lang="en-US" dirty="0" err="1">
                <a:solidFill>
                  <a:srgbClr val="FFFFFF"/>
                </a:solidFill>
              </a:rPr>
              <a:t>k</a:t>
            </a:r>
            <a:r>
              <a:rPr lang="en-US" baseline="-25000" dirty="0" err="1">
                <a:solidFill>
                  <a:srgbClr val="FFFFFF"/>
                </a:solidFill>
              </a:rPr>
              <a:t>x</a:t>
            </a:r>
            <a:r>
              <a:rPr lang="en-US" dirty="0" err="1">
                <a:solidFill>
                  <a:srgbClr val="FFFFFF"/>
                </a:solidFill>
              </a:rPr>
              <a:t>,k</a:t>
            </a:r>
            <a:r>
              <a:rPr lang="en-US" baseline="-25000" dirty="0" err="1">
                <a:solidFill>
                  <a:srgbClr val="FFFFFF"/>
                </a:solidFill>
              </a:rPr>
              <a:t>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7086600" y="2209800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f(</a:t>
            </a:r>
            <a:r>
              <a:rPr lang="en-US" dirty="0" err="1">
                <a:solidFill>
                  <a:srgbClr val="FFFFFF"/>
                </a:solidFill>
              </a:rPr>
              <a:t>x,y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3601" y="3124200"/>
            <a:ext cx="50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FT</a:t>
            </a:r>
            <a:r>
              <a:rPr lang="en-US" baseline="30000" dirty="0">
                <a:solidFill>
                  <a:srgbClr val="800000"/>
                </a:solidFill>
              </a:rPr>
              <a:t>-1</a:t>
            </a:r>
            <a:endParaRPr lang="en-US" baseline="30000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5943600" y="3581400"/>
            <a:ext cx="914400" cy="3810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baseline="-25000">
              <a:latin typeface="Arial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3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7256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57401" y="1143001"/>
            <a:ext cx="7839263" cy="8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1)   Information content is equal in the two domains.</a:t>
            </a:r>
          </a:p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dirty="0">
                <a:solidFill>
                  <a:srgbClr val="800000"/>
                </a:solidFill>
              </a:rPr>
              <a:t>(inverse FT recovers the periodic function)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19400" y="2209800"/>
            <a:ext cx="7086598" cy="3722132"/>
            <a:chOff x="1295400" y="2209800"/>
            <a:chExt cx="7144225" cy="3722132"/>
          </a:xfrm>
        </p:grpSpPr>
        <p:pic>
          <p:nvPicPr>
            <p:cNvPr id="279" name="Picture 26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025" y="2209800"/>
              <a:ext cx="2895600" cy="325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209800"/>
              <a:ext cx="288925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95400" y="5562600"/>
              <a:ext cx="2208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256 x 256 complex #s</a:t>
              </a:r>
              <a:endParaRPr lang="en-US" dirty="0">
                <a:solidFill>
                  <a:srgbClr val="00264C"/>
                </a:solidFill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5645000" y="5562600"/>
              <a:ext cx="2208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256 x 256 complex #s</a:t>
              </a:r>
              <a:endParaRPr lang="en-US" dirty="0">
                <a:solidFill>
                  <a:srgbClr val="00264C"/>
                </a:solidFill>
              </a:endParaRPr>
            </a:p>
          </p:txBody>
        </p:sp>
      </p:grpSp>
      <p:sp>
        <p:nvSpPr>
          <p:cNvPr id="283" name="Rectangle 282"/>
          <p:cNvSpPr/>
          <p:nvPr/>
        </p:nvSpPr>
        <p:spPr>
          <a:xfrm>
            <a:off x="2895601" y="2286000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F(</a:t>
            </a:r>
            <a:r>
              <a:rPr lang="en-US" dirty="0" err="1">
                <a:solidFill>
                  <a:srgbClr val="FFFFFF"/>
                </a:solidFill>
              </a:rPr>
              <a:t>k</a:t>
            </a:r>
            <a:r>
              <a:rPr lang="en-US" baseline="-25000" dirty="0" err="1">
                <a:solidFill>
                  <a:srgbClr val="FFFFFF"/>
                </a:solidFill>
              </a:rPr>
              <a:t>x</a:t>
            </a:r>
            <a:r>
              <a:rPr lang="en-US" dirty="0" err="1">
                <a:solidFill>
                  <a:srgbClr val="FFFFFF"/>
                </a:solidFill>
              </a:rPr>
              <a:t>,k</a:t>
            </a:r>
            <a:r>
              <a:rPr lang="en-US" baseline="-25000" dirty="0" err="1">
                <a:solidFill>
                  <a:srgbClr val="FFFFFF"/>
                </a:solidFill>
              </a:rPr>
              <a:t>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7086600" y="2209800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f(</a:t>
            </a:r>
            <a:r>
              <a:rPr lang="en-US" dirty="0" err="1">
                <a:solidFill>
                  <a:srgbClr val="FFFFFF"/>
                </a:solidFill>
              </a:rPr>
              <a:t>x,y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3601" y="3124200"/>
            <a:ext cx="50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FT</a:t>
            </a:r>
            <a:r>
              <a:rPr lang="en-US" baseline="30000" dirty="0">
                <a:solidFill>
                  <a:srgbClr val="800000"/>
                </a:solidFill>
              </a:rPr>
              <a:t>-1</a:t>
            </a:r>
            <a:endParaRPr lang="en-US" baseline="30000" dirty="0">
              <a:solidFill>
                <a:srgbClr val="00264C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5943600" y="3581400"/>
            <a:ext cx="914400" cy="3810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1" y="6019800"/>
            <a:ext cx="1303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Δk</a:t>
            </a:r>
            <a:r>
              <a:rPr lang="en-US" baseline="-25000" dirty="0" err="1">
                <a:solidFill>
                  <a:srgbClr val="333333"/>
                </a:solidFill>
              </a:rPr>
              <a:t>x</a:t>
            </a:r>
            <a:r>
              <a:rPr lang="en-US" dirty="0">
                <a:solidFill>
                  <a:srgbClr val="333333"/>
                </a:solidFill>
              </a:rPr>
              <a:t>= 1/</a:t>
            </a:r>
            <a:r>
              <a:rPr lang="en-US" dirty="0" err="1">
                <a:solidFill>
                  <a:srgbClr val="333333"/>
                </a:solidFill>
              </a:rPr>
              <a:t>FOV</a:t>
            </a:r>
            <a:r>
              <a:rPr lang="en-US" baseline="-25000" dirty="0" err="1">
                <a:solidFill>
                  <a:srgbClr val="333333"/>
                </a:solidFill>
              </a:rPr>
              <a:t>x</a:t>
            </a:r>
            <a:endParaRPr lang="en-US" baseline="-25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19400" y="4872336"/>
            <a:ext cx="2895600" cy="461665"/>
            <a:chOff x="1143000" y="4796135"/>
            <a:chExt cx="2895600" cy="461665"/>
          </a:xfrm>
        </p:grpSpPr>
        <p:sp>
          <p:nvSpPr>
            <p:cNvPr id="22" name="Rectangle 21"/>
            <p:cNvSpPr/>
            <p:nvPr/>
          </p:nvSpPr>
          <p:spPr>
            <a:xfrm>
              <a:off x="1676400" y="4796135"/>
              <a:ext cx="2057400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2k</a:t>
              </a:r>
              <a:r>
                <a:rPr lang="en-US" baseline="-25000" dirty="0">
                  <a:solidFill>
                    <a:srgbClr val="FF0000"/>
                  </a:solidFill>
                </a:rPr>
                <a:t>x</a:t>
              </a:r>
              <a:r>
                <a:rPr lang="en-US" baseline="30000" dirty="0">
                  <a:solidFill>
                    <a:srgbClr val="FF0000"/>
                  </a:solidFill>
                </a:rPr>
                <a:t>max </a:t>
              </a:r>
              <a:r>
                <a:rPr lang="en-US" dirty="0">
                  <a:solidFill>
                    <a:srgbClr val="FF0000"/>
                  </a:solidFill>
                </a:rPr>
                <a:t>=1/</a:t>
              </a:r>
              <a:r>
                <a:rPr lang="en-US" dirty="0" err="1">
                  <a:solidFill>
                    <a:srgbClr val="FF0000"/>
                  </a:solidFill>
                </a:rPr>
                <a:t>Δx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1143000" y="5257800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7010401" y="2209800"/>
            <a:ext cx="3809999" cy="3276600"/>
            <a:chOff x="5486400" y="2209800"/>
            <a:chExt cx="3809999" cy="3276600"/>
          </a:xfrm>
        </p:grpSpPr>
        <p:sp>
          <p:nvSpPr>
            <p:cNvPr id="17" name="Rectangle 16"/>
            <p:cNvSpPr/>
            <p:nvPr/>
          </p:nvSpPr>
          <p:spPr>
            <a:xfrm>
              <a:off x="6553200" y="4876800"/>
              <a:ext cx="990599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FOV</a:t>
              </a:r>
              <a:r>
                <a:rPr lang="en-US" baseline="-25000" dirty="0" err="1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8534400" y="2209800"/>
              <a:ext cx="0" cy="32766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9" name="Rectangle 18"/>
            <p:cNvSpPr/>
            <p:nvPr/>
          </p:nvSpPr>
          <p:spPr>
            <a:xfrm>
              <a:off x="8305800" y="3505200"/>
              <a:ext cx="990599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FOV</a:t>
              </a:r>
              <a:r>
                <a:rPr lang="en-US" baseline="-25000" dirty="0" err="1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5486400" y="5334000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5" name="Rectangle 24"/>
          <p:cNvSpPr/>
          <p:nvPr/>
        </p:nvSpPr>
        <p:spPr>
          <a:xfrm>
            <a:off x="7467600" y="6019800"/>
            <a:ext cx="1415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Δx</a:t>
            </a:r>
            <a:r>
              <a:rPr lang="en-US" dirty="0">
                <a:solidFill>
                  <a:srgbClr val="333333"/>
                </a:solidFill>
              </a:rPr>
              <a:t>= pixel size</a:t>
            </a:r>
            <a:endParaRPr lang="en-US" baseline="-25000" dirty="0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6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55485" y="317112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6 features of Fourier transform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914400"/>
            <a:ext cx="8610600" cy="131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90000"/>
              </a:lnSpc>
            </a:pPr>
            <a:endParaRPr lang="en-US" sz="3200" dirty="0">
              <a:solidFill>
                <a:srgbClr val="800000"/>
              </a:solidFill>
            </a:endParaRPr>
          </a:p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If you make FOV too small (</a:t>
            </a:r>
            <a:r>
              <a:rPr lang="en-US" sz="2800" dirty="0" err="1">
                <a:solidFill>
                  <a:srgbClr val="800000"/>
                </a:solidFill>
              </a:rPr>
              <a:t>Δk</a:t>
            </a:r>
            <a:r>
              <a:rPr lang="en-US" sz="2800" dirty="0">
                <a:solidFill>
                  <a:srgbClr val="800000"/>
                </a:solidFill>
              </a:rPr>
              <a:t> to big), you will get aliasing (image wrap).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29201" y="3581400"/>
            <a:ext cx="50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FT</a:t>
            </a:r>
            <a:r>
              <a:rPr lang="en-US" baseline="30000" dirty="0">
                <a:solidFill>
                  <a:srgbClr val="800000"/>
                </a:solidFill>
              </a:rPr>
              <a:t>-1</a:t>
            </a:r>
            <a:endParaRPr lang="en-US" baseline="30000" dirty="0">
              <a:solidFill>
                <a:srgbClr val="00264C"/>
              </a:solidFill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5029200" y="4038600"/>
            <a:ext cx="914400" cy="3810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pic>
        <p:nvPicPr>
          <p:cNvPr id="18" name="Picture 28" descr="alias_examp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3524250" cy="186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3"/>
          <p:cNvSpPr>
            <a:spLocks noChangeShapeType="1"/>
          </p:cNvSpPr>
          <p:nvPr/>
        </p:nvSpPr>
        <p:spPr bwMode="auto">
          <a:xfrm flipH="1">
            <a:off x="2895600" y="2971800"/>
            <a:ext cx="31862" cy="282092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H="1">
            <a:off x="1828801" y="4419601"/>
            <a:ext cx="2543235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4191001" y="4419600"/>
            <a:ext cx="356329" cy="28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b="1" dirty="0" err="1">
                <a:solidFill>
                  <a:srgbClr val="00264C"/>
                </a:solidFill>
              </a:rPr>
              <a:t>k</a:t>
            </a:r>
            <a:r>
              <a:rPr lang="en-US" sz="1400" b="1" baseline="-25000" dirty="0" err="1">
                <a:solidFill>
                  <a:srgbClr val="00264C"/>
                </a:solidFill>
              </a:rPr>
              <a:t>x</a:t>
            </a:r>
            <a:endParaRPr lang="en-US" sz="1400" b="1" baseline="-25000" dirty="0">
              <a:solidFill>
                <a:srgbClr val="00264C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667001" y="2743201"/>
            <a:ext cx="81785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b="1" dirty="0" err="1">
                <a:solidFill>
                  <a:srgbClr val="00264C"/>
                </a:solidFill>
              </a:rPr>
              <a:t>k</a:t>
            </a:r>
            <a:r>
              <a:rPr lang="en-US" sz="1600" b="1" baseline="-25000" dirty="0" err="1">
                <a:solidFill>
                  <a:srgbClr val="00264C"/>
                </a:solidFill>
              </a:rPr>
              <a:t>y</a:t>
            </a:r>
            <a:endParaRPr lang="en-US" sz="1600" b="1" baseline="-25000" dirty="0">
              <a:solidFill>
                <a:srgbClr val="00264C"/>
              </a:solidFill>
            </a:endParaRP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3222350" y="4081816"/>
            <a:ext cx="8984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222350" y="4265596"/>
            <a:ext cx="8984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3222350" y="3898036"/>
            <a:ext cx="8984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grpSp>
        <p:nvGrpSpPr>
          <p:cNvPr id="38" name="Group 11"/>
          <p:cNvGrpSpPr>
            <a:grpSpLocks/>
          </p:cNvGrpSpPr>
          <p:nvPr/>
        </p:nvGrpSpPr>
        <p:grpSpPr bwMode="auto">
          <a:xfrm>
            <a:off x="3214182" y="3840605"/>
            <a:ext cx="666712" cy="113714"/>
            <a:chOff x="1752" y="1988"/>
            <a:chExt cx="653" cy="99"/>
          </a:xfrm>
        </p:grpSpPr>
        <p:sp>
          <p:nvSpPr>
            <p:cNvPr id="290" name="Oval 12"/>
            <p:cNvSpPr>
              <a:spLocks noChangeArrowheads="1"/>
            </p:cNvSpPr>
            <p:nvPr/>
          </p:nvSpPr>
          <p:spPr bwMode="auto">
            <a:xfrm>
              <a:off x="1752" y="199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91" name="Oval 13"/>
            <p:cNvSpPr>
              <a:spLocks noChangeArrowheads="1"/>
            </p:cNvSpPr>
            <p:nvPr/>
          </p:nvSpPr>
          <p:spPr bwMode="auto">
            <a:xfrm>
              <a:off x="1936" y="199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92" name="Oval 14"/>
            <p:cNvSpPr>
              <a:spLocks noChangeArrowheads="1"/>
            </p:cNvSpPr>
            <p:nvPr/>
          </p:nvSpPr>
          <p:spPr bwMode="auto">
            <a:xfrm>
              <a:off x="2125" y="1991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93" name="Oval 15"/>
            <p:cNvSpPr>
              <a:spLocks noChangeArrowheads="1"/>
            </p:cNvSpPr>
            <p:nvPr/>
          </p:nvSpPr>
          <p:spPr bwMode="auto">
            <a:xfrm>
              <a:off x="2309" y="1988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40" name="Group 21"/>
          <p:cNvGrpSpPr>
            <a:grpSpLocks/>
          </p:cNvGrpSpPr>
          <p:nvPr/>
        </p:nvGrpSpPr>
        <p:grpSpPr bwMode="auto">
          <a:xfrm>
            <a:off x="3214182" y="4024385"/>
            <a:ext cx="666712" cy="113714"/>
            <a:chOff x="1752" y="2148"/>
            <a:chExt cx="653" cy="99"/>
          </a:xfrm>
          <a:solidFill>
            <a:srgbClr val="D4E9FF"/>
          </a:solidFill>
        </p:grpSpPr>
        <p:sp>
          <p:nvSpPr>
            <p:cNvPr id="282" name="Oval 22"/>
            <p:cNvSpPr>
              <a:spLocks noChangeArrowheads="1"/>
            </p:cNvSpPr>
            <p:nvPr/>
          </p:nvSpPr>
          <p:spPr bwMode="auto">
            <a:xfrm>
              <a:off x="1752" y="215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83" name="Oval 23"/>
            <p:cNvSpPr>
              <a:spLocks noChangeArrowheads="1"/>
            </p:cNvSpPr>
            <p:nvPr/>
          </p:nvSpPr>
          <p:spPr bwMode="auto">
            <a:xfrm>
              <a:off x="1936" y="215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84" name="Oval 24"/>
            <p:cNvSpPr>
              <a:spLocks noChangeArrowheads="1"/>
            </p:cNvSpPr>
            <p:nvPr/>
          </p:nvSpPr>
          <p:spPr bwMode="auto">
            <a:xfrm>
              <a:off x="2125" y="2151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85" name="Oval 25"/>
            <p:cNvSpPr>
              <a:spLocks noChangeArrowheads="1"/>
            </p:cNvSpPr>
            <p:nvPr/>
          </p:nvSpPr>
          <p:spPr bwMode="auto">
            <a:xfrm>
              <a:off x="2309" y="2148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3222350" y="4208164"/>
            <a:ext cx="666712" cy="113714"/>
            <a:chOff x="1760" y="2308"/>
            <a:chExt cx="653" cy="99"/>
          </a:xfrm>
        </p:grpSpPr>
        <p:sp>
          <p:nvSpPr>
            <p:cNvPr id="274" name="Oval 32"/>
            <p:cNvSpPr>
              <a:spLocks noChangeArrowheads="1"/>
            </p:cNvSpPr>
            <p:nvPr/>
          </p:nvSpPr>
          <p:spPr bwMode="auto">
            <a:xfrm>
              <a:off x="1760" y="231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75" name="Oval 33"/>
            <p:cNvSpPr>
              <a:spLocks noChangeArrowheads="1"/>
            </p:cNvSpPr>
            <p:nvPr/>
          </p:nvSpPr>
          <p:spPr bwMode="auto">
            <a:xfrm>
              <a:off x="1944" y="231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76" name="Oval 34"/>
            <p:cNvSpPr>
              <a:spLocks noChangeArrowheads="1"/>
            </p:cNvSpPr>
            <p:nvPr/>
          </p:nvSpPr>
          <p:spPr bwMode="auto">
            <a:xfrm>
              <a:off x="2133" y="2311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77" name="Oval 35"/>
            <p:cNvSpPr>
              <a:spLocks noChangeArrowheads="1"/>
            </p:cNvSpPr>
            <p:nvPr/>
          </p:nvSpPr>
          <p:spPr bwMode="auto">
            <a:xfrm>
              <a:off x="2317" y="2308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44" name="Group 41"/>
          <p:cNvGrpSpPr>
            <a:grpSpLocks/>
          </p:cNvGrpSpPr>
          <p:nvPr/>
        </p:nvGrpSpPr>
        <p:grpSpPr bwMode="auto">
          <a:xfrm>
            <a:off x="3222350" y="4382755"/>
            <a:ext cx="666712" cy="113714"/>
            <a:chOff x="1760" y="2460"/>
            <a:chExt cx="653" cy="99"/>
          </a:xfrm>
          <a:solidFill>
            <a:srgbClr val="D4E9FF"/>
          </a:solidFill>
        </p:grpSpPr>
        <p:sp>
          <p:nvSpPr>
            <p:cNvPr id="266" name="Oval 42"/>
            <p:cNvSpPr>
              <a:spLocks noChangeArrowheads="1"/>
            </p:cNvSpPr>
            <p:nvPr/>
          </p:nvSpPr>
          <p:spPr bwMode="auto">
            <a:xfrm>
              <a:off x="1760" y="2462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67" name="Oval 43"/>
            <p:cNvSpPr>
              <a:spLocks noChangeArrowheads="1"/>
            </p:cNvSpPr>
            <p:nvPr/>
          </p:nvSpPr>
          <p:spPr bwMode="auto">
            <a:xfrm>
              <a:off x="1944" y="2462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68" name="Oval 44"/>
            <p:cNvSpPr>
              <a:spLocks noChangeArrowheads="1"/>
            </p:cNvSpPr>
            <p:nvPr/>
          </p:nvSpPr>
          <p:spPr bwMode="auto">
            <a:xfrm>
              <a:off x="2133" y="2463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69" name="Oval 45"/>
            <p:cNvSpPr>
              <a:spLocks noChangeArrowheads="1"/>
            </p:cNvSpPr>
            <p:nvPr/>
          </p:nvSpPr>
          <p:spPr bwMode="auto">
            <a:xfrm>
              <a:off x="2317" y="246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46" name="Group 51"/>
          <p:cNvGrpSpPr>
            <a:grpSpLocks/>
          </p:cNvGrpSpPr>
          <p:nvPr/>
        </p:nvGrpSpPr>
        <p:grpSpPr bwMode="auto">
          <a:xfrm>
            <a:off x="3222350" y="4566535"/>
            <a:ext cx="666712" cy="113714"/>
            <a:chOff x="1760" y="2620"/>
            <a:chExt cx="653" cy="99"/>
          </a:xfrm>
        </p:grpSpPr>
        <p:sp>
          <p:nvSpPr>
            <p:cNvPr id="258" name="Oval 52"/>
            <p:cNvSpPr>
              <a:spLocks noChangeArrowheads="1"/>
            </p:cNvSpPr>
            <p:nvPr/>
          </p:nvSpPr>
          <p:spPr bwMode="auto">
            <a:xfrm>
              <a:off x="1760" y="262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59" name="Oval 53"/>
            <p:cNvSpPr>
              <a:spLocks noChangeArrowheads="1"/>
            </p:cNvSpPr>
            <p:nvPr/>
          </p:nvSpPr>
          <p:spPr bwMode="auto">
            <a:xfrm>
              <a:off x="1944" y="262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60" name="Oval 54"/>
            <p:cNvSpPr>
              <a:spLocks noChangeArrowheads="1"/>
            </p:cNvSpPr>
            <p:nvPr/>
          </p:nvSpPr>
          <p:spPr bwMode="auto">
            <a:xfrm>
              <a:off x="2133" y="2623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61" name="Oval 55"/>
            <p:cNvSpPr>
              <a:spLocks noChangeArrowheads="1"/>
            </p:cNvSpPr>
            <p:nvPr/>
          </p:nvSpPr>
          <p:spPr bwMode="auto">
            <a:xfrm>
              <a:off x="2317" y="262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48" name="Group 61"/>
          <p:cNvGrpSpPr>
            <a:grpSpLocks/>
          </p:cNvGrpSpPr>
          <p:nvPr/>
        </p:nvGrpSpPr>
        <p:grpSpPr bwMode="auto">
          <a:xfrm>
            <a:off x="3222350" y="4759504"/>
            <a:ext cx="666712" cy="113714"/>
            <a:chOff x="1760" y="2788"/>
            <a:chExt cx="653" cy="99"/>
          </a:xfrm>
          <a:solidFill>
            <a:srgbClr val="D4E9FF"/>
          </a:solidFill>
        </p:grpSpPr>
        <p:sp>
          <p:nvSpPr>
            <p:cNvPr id="250" name="Oval 62"/>
            <p:cNvSpPr>
              <a:spLocks noChangeArrowheads="1"/>
            </p:cNvSpPr>
            <p:nvPr/>
          </p:nvSpPr>
          <p:spPr bwMode="auto">
            <a:xfrm>
              <a:off x="1760" y="279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51" name="Oval 63"/>
            <p:cNvSpPr>
              <a:spLocks noChangeArrowheads="1"/>
            </p:cNvSpPr>
            <p:nvPr/>
          </p:nvSpPr>
          <p:spPr bwMode="auto">
            <a:xfrm>
              <a:off x="1944" y="279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52" name="Oval 64"/>
            <p:cNvSpPr>
              <a:spLocks noChangeArrowheads="1"/>
            </p:cNvSpPr>
            <p:nvPr/>
          </p:nvSpPr>
          <p:spPr bwMode="auto">
            <a:xfrm>
              <a:off x="2133" y="2791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53" name="Oval 65"/>
            <p:cNvSpPr>
              <a:spLocks noChangeArrowheads="1"/>
            </p:cNvSpPr>
            <p:nvPr/>
          </p:nvSpPr>
          <p:spPr bwMode="auto">
            <a:xfrm>
              <a:off x="2317" y="2788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54" name="Group 91"/>
          <p:cNvGrpSpPr>
            <a:grpSpLocks/>
          </p:cNvGrpSpPr>
          <p:nvPr/>
        </p:nvGrpSpPr>
        <p:grpSpPr bwMode="auto">
          <a:xfrm>
            <a:off x="3214182" y="3473045"/>
            <a:ext cx="666712" cy="113714"/>
            <a:chOff x="1752" y="1668"/>
            <a:chExt cx="653" cy="99"/>
          </a:xfrm>
        </p:grpSpPr>
        <p:sp>
          <p:nvSpPr>
            <p:cNvPr id="226" name="Oval 92"/>
            <p:cNvSpPr>
              <a:spLocks noChangeArrowheads="1"/>
            </p:cNvSpPr>
            <p:nvPr/>
          </p:nvSpPr>
          <p:spPr bwMode="auto">
            <a:xfrm>
              <a:off x="1752" y="167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27" name="Oval 93"/>
            <p:cNvSpPr>
              <a:spLocks noChangeArrowheads="1"/>
            </p:cNvSpPr>
            <p:nvPr/>
          </p:nvSpPr>
          <p:spPr bwMode="auto">
            <a:xfrm>
              <a:off x="1936" y="167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28" name="Oval 94"/>
            <p:cNvSpPr>
              <a:spLocks noChangeArrowheads="1"/>
            </p:cNvSpPr>
            <p:nvPr/>
          </p:nvSpPr>
          <p:spPr bwMode="auto">
            <a:xfrm>
              <a:off x="2125" y="1671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29" name="Oval 95"/>
            <p:cNvSpPr>
              <a:spLocks noChangeArrowheads="1"/>
            </p:cNvSpPr>
            <p:nvPr/>
          </p:nvSpPr>
          <p:spPr bwMode="auto">
            <a:xfrm>
              <a:off x="2309" y="1668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56" name="Group 101"/>
          <p:cNvGrpSpPr>
            <a:grpSpLocks/>
          </p:cNvGrpSpPr>
          <p:nvPr/>
        </p:nvGrpSpPr>
        <p:grpSpPr bwMode="auto">
          <a:xfrm>
            <a:off x="3214182" y="3666014"/>
            <a:ext cx="666712" cy="113714"/>
            <a:chOff x="1752" y="1836"/>
            <a:chExt cx="653" cy="99"/>
          </a:xfrm>
          <a:solidFill>
            <a:srgbClr val="D4E9FF"/>
          </a:solidFill>
        </p:grpSpPr>
        <p:sp>
          <p:nvSpPr>
            <p:cNvPr id="218" name="Oval 102"/>
            <p:cNvSpPr>
              <a:spLocks noChangeArrowheads="1"/>
            </p:cNvSpPr>
            <p:nvPr/>
          </p:nvSpPr>
          <p:spPr bwMode="auto">
            <a:xfrm>
              <a:off x="1752" y="1838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19" name="Oval 103"/>
            <p:cNvSpPr>
              <a:spLocks noChangeArrowheads="1"/>
            </p:cNvSpPr>
            <p:nvPr/>
          </p:nvSpPr>
          <p:spPr bwMode="auto">
            <a:xfrm>
              <a:off x="1936" y="1838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20" name="Oval 104"/>
            <p:cNvSpPr>
              <a:spLocks noChangeArrowheads="1"/>
            </p:cNvSpPr>
            <p:nvPr/>
          </p:nvSpPr>
          <p:spPr bwMode="auto">
            <a:xfrm>
              <a:off x="2125" y="1839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21" name="Oval 105"/>
            <p:cNvSpPr>
              <a:spLocks noChangeArrowheads="1"/>
            </p:cNvSpPr>
            <p:nvPr/>
          </p:nvSpPr>
          <p:spPr bwMode="auto">
            <a:xfrm>
              <a:off x="2309" y="1836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58" name="Group 111"/>
          <p:cNvGrpSpPr>
            <a:grpSpLocks/>
          </p:cNvGrpSpPr>
          <p:nvPr/>
        </p:nvGrpSpPr>
        <p:grpSpPr bwMode="auto">
          <a:xfrm>
            <a:off x="3222350" y="4934094"/>
            <a:ext cx="666712" cy="113714"/>
            <a:chOff x="1760" y="2940"/>
            <a:chExt cx="653" cy="99"/>
          </a:xfrm>
        </p:grpSpPr>
        <p:sp>
          <p:nvSpPr>
            <p:cNvPr id="210" name="Oval 112"/>
            <p:cNvSpPr>
              <a:spLocks noChangeArrowheads="1"/>
            </p:cNvSpPr>
            <p:nvPr/>
          </p:nvSpPr>
          <p:spPr bwMode="auto">
            <a:xfrm>
              <a:off x="1760" y="294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11" name="Oval 113"/>
            <p:cNvSpPr>
              <a:spLocks noChangeArrowheads="1"/>
            </p:cNvSpPr>
            <p:nvPr/>
          </p:nvSpPr>
          <p:spPr bwMode="auto">
            <a:xfrm>
              <a:off x="1944" y="294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12" name="Oval 114"/>
            <p:cNvSpPr>
              <a:spLocks noChangeArrowheads="1"/>
            </p:cNvSpPr>
            <p:nvPr/>
          </p:nvSpPr>
          <p:spPr bwMode="auto">
            <a:xfrm>
              <a:off x="2133" y="2943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13" name="Oval 115"/>
            <p:cNvSpPr>
              <a:spLocks noChangeArrowheads="1"/>
            </p:cNvSpPr>
            <p:nvPr/>
          </p:nvSpPr>
          <p:spPr bwMode="auto">
            <a:xfrm>
              <a:off x="2317" y="294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60" name="Group 121"/>
          <p:cNvGrpSpPr>
            <a:grpSpLocks/>
          </p:cNvGrpSpPr>
          <p:nvPr/>
        </p:nvGrpSpPr>
        <p:grpSpPr bwMode="auto">
          <a:xfrm>
            <a:off x="3222350" y="5127063"/>
            <a:ext cx="666712" cy="113714"/>
            <a:chOff x="1760" y="3108"/>
            <a:chExt cx="653" cy="99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02" name="Oval 122"/>
            <p:cNvSpPr>
              <a:spLocks noChangeArrowheads="1"/>
            </p:cNvSpPr>
            <p:nvPr/>
          </p:nvSpPr>
          <p:spPr bwMode="auto">
            <a:xfrm>
              <a:off x="1760" y="311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03" name="Oval 123"/>
            <p:cNvSpPr>
              <a:spLocks noChangeArrowheads="1"/>
            </p:cNvSpPr>
            <p:nvPr/>
          </p:nvSpPr>
          <p:spPr bwMode="auto">
            <a:xfrm>
              <a:off x="1944" y="3110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04" name="Oval 124"/>
            <p:cNvSpPr>
              <a:spLocks noChangeArrowheads="1"/>
            </p:cNvSpPr>
            <p:nvPr/>
          </p:nvSpPr>
          <p:spPr bwMode="auto">
            <a:xfrm>
              <a:off x="2133" y="3111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205" name="Oval 125"/>
            <p:cNvSpPr>
              <a:spLocks noChangeArrowheads="1"/>
            </p:cNvSpPr>
            <p:nvPr/>
          </p:nvSpPr>
          <p:spPr bwMode="auto">
            <a:xfrm>
              <a:off x="2317" y="3108"/>
              <a:ext cx="96" cy="9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grpSp>
        <p:nvGrpSpPr>
          <p:cNvPr id="62" name="Group 131"/>
          <p:cNvGrpSpPr>
            <a:grpSpLocks/>
          </p:cNvGrpSpPr>
          <p:nvPr/>
        </p:nvGrpSpPr>
        <p:grpSpPr bwMode="auto">
          <a:xfrm>
            <a:off x="3222350" y="5301654"/>
            <a:ext cx="666712" cy="113714"/>
            <a:chOff x="1760" y="3260"/>
            <a:chExt cx="653" cy="99"/>
          </a:xfrm>
        </p:grpSpPr>
        <p:sp>
          <p:nvSpPr>
            <p:cNvPr id="194" name="Oval 132"/>
            <p:cNvSpPr>
              <a:spLocks noChangeArrowheads="1"/>
            </p:cNvSpPr>
            <p:nvPr/>
          </p:nvSpPr>
          <p:spPr bwMode="auto">
            <a:xfrm>
              <a:off x="1760" y="326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195" name="Oval 133"/>
            <p:cNvSpPr>
              <a:spLocks noChangeArrowheads="1"/>
            </p:cNvSpPr>
            <p:nvPr/>
          </p:nvSpPr>
          <p:spPr bwMode="auto">
            <a:xfrm>
              <a:off x="1944" y="326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196" name="Oval 134"/>
            <p:cNvSpPr>
              <a:spLocks noChangeArrowheads="1"/>
            </p:cNvSpPr>
            <p:nvPr/>
          </p:nvSpPr>
          <p:spPr bwMode="auto">
            <a:xfrm>
              <a:off x="2133" y="3263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  <p:sp>
          <p:nvSpPr>
            <p:cNvPr id="197" name="Oval 135"/>
            <p:cNvSpPr>
              <a:spLocks noChangeArrowheads="1"/>
            </p:cNvSpPr>
            <p:nvPr/>
          </p:nvSpPr>
          <p:spPr bwMode="auto">
            <a:xfrm>
              <a:off x="2317" y="326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baseline="-25000">
                <a:solidFill>
                  <a:srgbClr val="00264C"/>
                </a:solidFill>
              </a:endParaRPr>
            </a:p>
          </p:txBody>
        </p:sp>
      </p:grpSp>
      <p:sp>
        <p:nvSpPr>
          <p:cNvPr id="132" name="Oval 162"/>
          <p:cNvSpPr>
            <a:spLocks noChangeArrowheads="1"/>
          </p:cNvSpPr>
          <p:nvPr/>
        </p:nvSpPr>
        <p:spPr bwMode="auto">
          <a:xfrm>
            <a:off x="1915471" y="346615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3" name="Oval 163"/>
          <p:cNvSpPr>
            <a:spLocks noChangeArrowheads="1"/>
          </p:cNvSpPr>
          <p:nvPr/>
        </p:nvSpPr>
        <p:spPr bwMode="auto">
          <a:xfrm>
            <a:off x="2108440" y="346730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4" name="Oval 164"/>
          <p:cNvSpPr>
            <a:spLocks noChangeArrowheads="1"/>
          </p:cNvSpPr>
          <p:nvPr/>
        </p:nvSpPr>
        <p:spPr bwMode="auto">
          <a:xfrm>
            <a:off x="2296304" y="3463856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5" name="Oval 165"/>
          <p:cNvSpPr>
            <a:spLocks noChangeArrowheads="1"/>
          </p:cNvSpPr>
          <p:nvPr/>
        </p:nvSpPr>
        <p:spPr bwMode="auto">
          <a:xfrm>
            <a:off x="2470895" y="346615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6" name="Oval 166"/>
          <p:cNvSpPr>
            <a:spLocks noChangeArrowheads="1"/>
          </p:cNvSpPr>
          <p:nvPr/>
        </p:nvSpPr>
        <p:spPr bwMode="auto">
          <a:xfrm>
            <a:off x="2658758" y="346615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7" name="Oval 167"/>
          <p:cNvSpPr>
            <a:spLocks noChangeArrowheads="1"/>
          </p:cNvSpPr>
          <p:nvPr/>
        </p:nvSpPr>
        <p:spPr bwMode="auto">
          <a:xfrm>
            <a:off x="2851727" y="346730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8" name="Oval 168"/>
          <p:cNvSpPr>
            <a:spLocks noChangeArrowheads="1"/>
          </p:cNvSpPr>
          <p:nvPr/>
        </p:nvSpPr>
        <p:spPr bwMode="auto">
          <a:xfrm>
            <a:off x="3039591" y="3463856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39" name="Oval 169"/>
          <p:cNvSpPr>
            <a:spLocks noChangeArrowheads="1"/>
          </p:cNvSpPr>
          <p:nvPr/>
        </p:nvSpPr>
        <p:spPr bwMode="auto">
          <a:xfrm>
            <a:off x="1915471" y="365912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0" name="Oval 170"/>
          <p:cNvSpPr>
            <a:spLocks noChangeArrowheads="1"/>
          </p:cNvSpPr>
          <p:nvPr/>
        </p:nvSpPr>
        <p:spPr bwMode="auto">
          <a:xfrm>
            <a:off x="2108440" y="366027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1" name="Oval 171"/>
          <p:cNvSpPr>
            <a:spLocks noChangeArrowheads="1"/>
          </p:cNvSpPr>
          <p:nvPr/>
        </p:nvSpPr>
        <p:spPr bwMode="auto">
          <a:xfrm>
            <a:off x="2296304" y="3656825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2" name="Oval 172"/>
          <p:cNvSpPr>
            <a:spLocks noChangeArrowheads="1"/>
          </p:cNvSpPr>
          <p:nvPr/>
        </p:nvSpPr>
        <p:spPr bwMode="auto">
          <a:xfrm>
            <a:off x="2470895" y="365912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3" name="Oval 173"/>
          <p:cNvSpPr>
            <a:spLocks noChangeArrowheads="1"/>
          </p:cNvSpPr>
          <p:nvPr/>
        </p:nvSpPr>
        <p:spPr bwMode="auto">
          <a:xfrm>
            <a:off x="2658758" y="365912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4" name="Oval 174"/>
          <p:cNvSpPr>
            <a:spLocks noChangeArrowheads="1"/>
          </p:cNvSpPr>
          <p:nvPr/>
        </p:nvSpPr>
        <p:spPr bwMode="auto">
          <a:xfrm>
            <a:off x="2851727" y="366027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5" name="Oval 175"/>
          <p:cNvSpPr>
            <a:spLocks noChangeArrowheads="1"/>
          </p:cNvSpPr>
          <p:nvPr/>
        </p:nvSpPr>
        <p:spPr bwMode="auto">
          <a:xfrm>
            <a:off x="3039591" y="3656825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6" name="Oval 176"/>
          <p:cNvSpPr>
            <a:spLocks noChangeArrowheads="1"/>
          </p:cNvSpPr>
          <p:nvPr/>
        </p:nvSpPr>
        <p:spPr bwMode="auto">
          <a:xfrm>
            <a:off x="1923639" y="383371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7" name="Oval 177"/>
          <p:cNvSpPr>
            <a:spLocks noChangeArrowheads="1"/>
          </p:cNvSpPr>
          <p:nvPr/>
        </p:nvSpPr>
        <p:spPr bwMode="auto">
          <a:xfrm>
            <a:off x="2116608" y="3834861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8" name="Oval 178"/>
          <p:cNvSpPr>
            <a:spLocks noChangeArrowheads="1"/>
          </p:cNvSpPr>
          <p:nvPr/>
        </p:nvSpPr>
        <p:spPr bwMode="auto">
          <a:xfrm>
            <a:off x="2304472" y="3831415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49" name="Oval 179"/>
          <p:cNvSpPr>
            <a:spLocks noChangeArrowheads="1"/>
          </p:cNvSpPr>
          <p:nvPr/>
        </p:nvSpPr>
        <p:spPr bwMode="auto">
          <a:xfrm>
            <a:off x="2479063" y="383371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0" name="Oval 180"/>
          <p:cNvSpPr>
            <a:spLocks noChangeArrowheads="1"/>
          </p:cNvSpPr>
          <p:nvPr/>
        </p:nvSpPr>
        <p:spPr bwMode="auto">
          <a:xfrm>
            <a:off x="2666926" y="383371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1" name="Oval 181"/>
          <p:cNvSpPr>
            <a:spLocks noChangeArrowheads="1"/>
          </p:cNvSpPr>
          <p:nvPr/>
        </p:nvSpPr>
        <p:spPr bwMode="auto">
          <a:xfrm>
            <a:off x="2859895" y="3834861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2" name="Oval 182"/>
          <p:cNvSpPr>
            <a:spLocks noChangeArrowheads="1"/>
          </p:cNvSpPr>
          <p:nvPr/>
        </p:nvSpPr>
        <p:spPr bwMode="auto">
          <a:xfrm>
            <a:off x="3047759" y="3831415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3" name="Oval 183"/>
          <p:cNvSpPr>
            <a:spLocks noChangeArrowheads="1"/>
          </p:cNvSpPr>
          <p:nvPr/>
        </p:nvSpPr>
        <p:spPr bwMode="auto">
          <a:xfrm>
            <a:off x="1923639" y="4008303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4" name="Oval 184"/>
          <p:cNvSpPr>
            <a:spLocks noChangeArrowheads="1"/>
          </p:cNvSpPr>
          <p:nvPr/>
        </p:nvSpPr>
        <p:spPr bwMode="auto">
          <a:xfrm>
            <a:off x="2116608" y="400945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5" name="Oval 185"/>
          <p:cNvSpPr>
            <a:spLocks noChangeArrowheads="1"/>
          </p:cNvSpPr>
          <p:nvPr/>
        </p:nvSpPr>
        <p:spPr bwMode="auto">
          <a:xfrm>
            <a:off x="2304472" y="4006006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6" name="Oval 186"/>
          <p:cNvSpPr>
            <a:spLocks noChangeArrowheads="1"/>
          </p:cNvSpPr>
          <p:nvPr/>
        </p:nvSpPr>
        <p:spPr bwMode="auto">
          <a:xfrm>
            <a:off x="2479063" y="4008303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7" name="Oval 187"/>
          <p:cNvSpPr>
            <a:spLocks noChangeArrowheads="1"/>
          </p:cNvSpPr>
          <p:nvPr/>
        </p:nvSpPr>
        <p:spPr bwMode="auto">
          <a:xfrm>
            <a:off x="2666926" y="4008303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8" name="Oval 188"/>
          <p:cNvSpPr>
            <a:spLocks noChangeArrowheads="1"/>
          </p:cNvSpPr>
          <p:nvPr/>
        </p:nvSpPr>
        <p:spPr bwMode="auto">
          <a:xfrm>
            <a:off x="2859895" y="400945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59" name="Oval 189"/>
          <p:cNvSpPr>
            <a:spLocks noChangeArrowheads="1"/>
          </p:cNvSpPr>
          <p:nvPr/>
        </p:nvSpPr>
        <p:spPr bwMode="auto">
          <a:xfrm>
            <a:off x="3047759" y="4006006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0" name="Oval 190"/>
          <p:cNvSpPr>
            <a:spLocks noChangeArrowheads="1"/>
          </p:cNvSpPr>
          <p:nvPr/>
        </p:nvSpPr>
        <p:spPr bwMode="auto">
          <a:xfrm>
            <a:off x="1923639" y="419208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1" name="Oval 191"/>
          <p:cNvSpPr>
            <a:spLocks noChangeArrowheads="1"/>
          </p:cNvSpPr>
          <p:nvPr/>
        </p:nvSpPr>
        <p:spPr bwMode="auto">
          <a:xfrm>
            <a:off x="2116608" y="419323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2" name="Oval 192"/>
          <p:cNvSpPr>
            <a:spLocks noChangeArrowheads="1"/>
          </p:cNvSpPr>
          <p:nvPr/>
        </p:nvSpPr>
        <p:spPr bwMode="auto">
          <a:xfrm>
            <a:off x="2304472" y="4189786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3" name="Oval 193"/>
          <p:cNvSpPr>
            <a:spLocks noChangeArrowheads="1"/>
          </p:cNvSpPr>
          <p:nvPr/>
        </p:nvSpPr>
        <p:spPr bwMode="auto">
          <a:xfrm>
            <a:off x="2479063" y="419208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4" name="Oval 194"/>
          <p:cNvSpPr>
            <a:spLocks noChangeArrowheads="1"/>
          </p:cNvSpPr>
          <p:nvPr/>
        </p:nvSpPr>
        <p:spPr bwMode="auto">
          <a:xfrm>
            <a:off x="2666926" y="4192083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5" name="Oval 195"/>
          <p:cNvSpPr>
            <a:spLocks noChangeArrowheads="1"/>
          </p:cNvSpPr>
          <p:nvPr/>
        </p:nvSpPr>
        <p:spPr bwMode="auto">
          <a:xfrm>
            <a:off x="2859895" y="419323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6" name="Oval 196"/>
          <p:cNvSpPr>
            <a:spLocks noChangeArrowheads="1"/>
          </p:cNvSpPr>
          <p:nvPr/>
        </p:nvSpPr>
        <p:spPr bwMode="auto">
          <a:xfrm>
            <a:off x="3047759" y="4189786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7" name="Oval 197"/>
          <p:cNvSpPr>
            <a:spLocks noChangeArrowheads="1"/>
          </p:cNvSpPr>
          <p:nvPr/>
        </p:nvSpPr>
        <p:spPr bwMode="auto">
          <a:xfrm>
            <a:off x="1923639" y="438505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8" name="Oval 198"/>
          <p:cNvSpPr>
            <a:spLocks noChangeArrowheads="1"/>
          </p:cNvSpPr>
          <p:nvPr/>
        </p:nvSpPr>
        <p:spPr bwMode="auto">
          <a:xfrm>
            <a:off x="2116608" y="4386200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69" name="Oval 199"/>
          <p:cNvSpPr>
            <a:spLocks noChangeArrowheads="1"/>
          </p:cNvSpPr>
          <p:nvPr/>
        </p:nvSpPr>
        <p:spPr bwMode="auto">
          <a:xfrm>
            <a:off x="2304472" y="4382754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70" name="Oval 200"/>
          <p:cNvSpPr>
            <a:spLocks noChangeArrowheads="1"/>
          </p:cNvSpPr>
          <p:nvPr/>
        </p:nvSpPr>
        <p:spPr bwMode="auto">
          <a:xfrm>
            <a:off x="2479063" y="438505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71" name="Oval 201"/>
          <p:cNvSpPr>
            <a:spLocks noChangeArrowheads="1"/>
          </p:cNvSpPr>
          <p:nvPr/>
        </p:nvSpPr>
        <p:spPr bwMode="auto">
          <a:xfrm>
            <a:off x="2666926" y="438505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72" name="Oval 202"/>
          <p:cNvSpPr>
            <a:spLocks noChangeArrowheads="1"/>
          </p:cNvSpPr>
          <p:nvPr/>
        </p:nvSpPr>
        <p:spPr bwMode="auto">
          <a:xfrm>
            <a:off x="2859895" y="4386200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73" name="Oval 203"/>
          <p:cNvSpPr>
            <a:spLocks noChangeArrowheads="1"/>
          </p:cNvSpPr>
          <p:nvPr/>
        </p:nvSpPr>
        <p:spPr bwMode="auto">
          <a:xfrm>
            <a:off x="3047759" y="4382754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69" name="Oval 204"/>
          <p:cNvSpPr>
            <a:spLocks noChangeArrowheads="1"/>
          </p:cNvSpPr>
          <p:nvPr/>
        </p:nvSpPr>
        <p:spPr bwMode="auto">
          <a:xfrm>
            <a:off x="1923639" y="456883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0" name="Oval 205"/>
          <p:cNvSpPr>
            <a:spLocks noChangeArrowheads="1"/>
          </p:cNvSpPr>
          <p:nvPr/>
        </p:nvSpPr>
        <p:spPr bwMode="auto">
          <a:xfrm>
            <a:off x="2116608" y="4569981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1" name="Oval 206"/>
          <p:cNvSpPr>
            <a:spLocks noChangeArrowheads="1"/>
          </p:cNvSpPr>
          <p:nvPr/>
        </p:nvSpPr>
        <p:spPr bwMode="auto">
          <a:xfrm>
            <a:off x="2304472" y="4566535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2" name="Oval 207"/>
          <p:cNvSpPr>
            <a:spLocks noChangeArrowheads="1"/>
          </p:cNvSpPr>
          <p:nvPr/>
        </p:nvSpPr>
        <p:spPr bwMode="auto">
          <a:xfrm>
            <a:off x="2479062" y="456883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3" name="Oval 208"/>
          <p:cNvSpPr>
            <a:spLocks noChangeArrowheads="1"/>
          </p:cNvSpPr>
          <p:nvPr/>
        </p:nvSpPr>
        <p:spPr bwMode="auto">
          <a:xfrm>
            <a:off x="2666926" y="456883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4" name="Oval 209"/>
          <p:cNvSpPr>
            <a:spLocks noChangeArrowheads="1"/>
          </p:cNvSpPr>
          <p:nvPr/>
        </p:nvSpPr>
        <p:spPr bwMode="auto">
          <a:xfrm>
            <a:off x="2859895" y="4569981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5" name="Oval 210"/>
          <p:cNvSpPr>
            <a:spLocks noChangeArrowheads="1"/>
          </p:cNvSpPr>
          <p:nvPr/>
        </p:nvSpPr>
        <p:spPr bwMode="auto">
          <a:xfrm>
            <a:off x="3047759" y="4566535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6" name="Oval 211"/>
          <p:cNvSpPr>
            <a:spLocks noChangeArrowheads="1"/>
          </p:cNvSpPr>
          <p:nvPr/>
        </p:nvSpPr>
        <p:spPr bwMode="auto">
          <a:xfrm>
            <a:off x="1923639" y="476180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7" name="Oval 212"/>
          <p:cNvSpPr>
            <a:spLocks noChangeArrowheads="1"/>
          </p:cNvSpPr>
          <p:nvPr/>
        </p:nvSpPr>
        <p:spPr bwMode="auto">
          <a:xfrm>
            <a:off x="2116608" y="4762949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8" name="Oval 213"/>
          <p:cNvSpPr>
            <a:spLocks noChangeArrowheads="1"/>
          </p:cNvSpPr>
          <p:nvPr/>
        </p:nvSpPr>
        <p:spPr bwMode="auto">
          <a:xfrm>
            <a:off x="2304472" y="4759504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79" name="Oval 214"/>
          <p:cNvSpPr>
            <a:spLocks noChangeArrowheads="1"/>
          </p:cNvSpPr>
          <p:nvPr/>
        </p:nvSpPr>
        <p:spPr bwMode="auto">
          <a:xfrm>
            <a:off x="2479062" y="476180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0" name="Oval 215"/>
          <p:cNvSpPr>
            <a:spLocks noChangeArrowheads="1"/>
          </p:cNvSpPr>
          <p:nvPr/>
        </p:nvSpPr>
        <p:spPr bwMode="auto">
          <a:xfrm>
            <a:off x="2666926" y="476180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1" name="Oval 216"/>
          <p:cNvSpPr>
            <a:spLocks noChangeArrowheads="1"/>
          </p:cNvSpPr>
          <p:nvPr/>
        </p:nvSpPr>
        <p:spPr bwMode="auto">
          <a:xfrm>
            <a:off x="2859895" y="4762949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2" name="Oval 217"/>
          <p:cNvSpPr>
            <a:spLocks noChangeArrowheads="1"/>
          </p:cNvSpPr>
          <p:nvPr/>
        </p:nvSpPr>
        <p:spPr bwMode="auto">
          <a:xfrm>
            <a:off x="3047759" y="4759504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3" name="Oval 218"/>
          <p:cNvSpPr>
            <a:spLocks noChangeArrowheads="1"/>
          </p:cNvSpPr>
          <p:nvPr/>
        </p:nvSpPr>
        <p:spPr bwMode="auto">
          <a:xfrm>
            <a:off x="1931807" y="493639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4" name="Oval 219"/>
          <p:cNvSpPr>
            <a:spLocks noChangeArrowheads="1"/>
          </p:cNvSpPr>
          <p:nvPr/>
        </p:nvSpPr>
        <p:spPr bwMode="auto">
          <a:xfrm>
            <a:off x="2124776" y="4937540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5" name="Oval 220"/>
          <p:cNvSpPr>
            <a:spLocks noChangeArrowheads="1"/>
          </p:cNvSpPr>
          <p:nvPr/>
        </p:nvSpPr>
        <p:spPr bwMode="auto">
          <a:xfrm>
            <a:off x="2312640" y="4934094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6" name="Oval 221"/>
          <p:cNvSpPr>
            <a:spLocks noChangeArrowheads="1"/>
          </p:cNvSpPr>
          <p:nvPr/>
        </p:nvSpPr>
        <p:spPr bwMode="auto">
          <a:xfrm>
            <a:off x="2487230" y="493639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7" name="Oval 222"/>
          <p:cNvSpPr>
            <a:spLocks noChangeArrowheads="1"/>
          </p:cNvSpPr>
          <p:nvPr/>
        </p:nvSpPr>
        <p:spPr bwMode="auto">
          <a:xfrm>
            <a:off x="2675094" y="493639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8" name="Oval 223"/>
          <p:cNvSpPr>
            <a:spLocks noChangeArrowheads="1"/>
          </p:cNvSpPr>
          <p:nvPr/>
        </p:nvSpPr>
        <p:spPr bwMode="auto">
          <a:xfrm>
            <a:off x="2868063" y="4937540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89" name="Oval 224"/>
          <p:cNvSpPr>
            <a:spLocks noChangeArrowheads="1"/>
          </p:cNvSpPr>
          <p:nvPr/>
        </p:nvSpPr>
        <p:spPr bwMode="auto">
          <a:xfrm>
            <a:off x="3055927" y="4934094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0" name="Oval 225"/>
          <p:cNvSpPr>
            <a:spLocks noChangeArrowheads="1"/>
          </p:cNvSpPr>
          <p:nvPr/>
        </p:nvSpPr>
        <p:spPr bwMode="auto">
          <a:xfrm>
            <a:off x="1931807" y="511098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1" name="Oval 226"/>
          <p:cNvSpPr>
            <a:spLocks noChangeArrowheads="1"/>
          </p:cNvSpPr>
          <p:nvPr/>
        </p:nvSpPr>
        <p:spPr bwMode="auto">
          <a:xfrm>
            <a:off x="2124776" y="511213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2" name="Oval 227"/>
          <p:cNvSpPr>
            <a:spLocks noChangeArrowheads="1"/>
          </p:cNvSpPr>
          <p:nvPr/>
        </p:nvSpPr>
        <p:spPr bwMode="auto">
          <a:xfrm>
            <a:off x="2312640" y="5108685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3" name="Oval 228"/>
          <p:cNvSpPr>
            <a:spLocks noChangeArrowheads="1"/>
          </p:cNvSpPr>
          <p:nvPr/>
        </p:nvSpPr>
        <p:spPr bwMode="auto">
          <a:xfrm>
            <a:off x="2487230" y="511098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4" name="Oval 229"/>
          <p:cNvSpPr>
            <a:spLocks noChangeArrowheads="1"/>
          </p:cNvSpPr>
          <p:nvPr/>
        </p:nvSpPr>
        <p:spPr bwMode="auto">
          <a:xfrm>
            <a:off x="2675094" y="5110982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5" name="Oval 230"/>
          <p:cNvSpPr>
            <a:spLocks noChangeArrowheads="1"/>
          </p:cNvSpPr>
          <p:nvPr/>
        </p:nvSpPr>
        <p:spPr bwMode="auto">
          <a:xfrm>
            <a:off x="2868063" y="5112131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6" name="Oval 231"/>
          <p:cNvSpPr>
            <a:spLocks noChangeArrowheads="1"/>
          </p:cNvSpPr>
          <p:nvPr/>
        </p:nvSpPr>
        <p:spPr bwMode="auto">
          <a:xfrm>
            <a:off x="3055927" y="5108685"/>
            <a:ext cx="98016" cy="110268"/>
          </a:xfrm>
          <a:prstGeom prst="ellipse">
            <a:avLst/>
          </a:prstGeom>
          <a:solidFill>
            <a:srgbClr val="D4E9FF"/>
          </a:solidFill>
          <a:ln>
            <a:noFill/>
          </a:ln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7" name="Oval 232"/>
          <p:cNvSpPr>
            <a:spLocks noChangeArrowheads="1"/>
          </p:cNvSpPr>
          <p:nvPr/>
        </p:nvSpPr>
        <p:spPr bwMode="auto">
          <a:xfrm>
            <a:off x="1931807" y="529476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8" name="Oval 233"/>
          <p:cNvSpPr>
            <a:spLocks noChangeArrowheads="1"/>
          </p:cNvSpPr>
          <p:nvPr/>
        </p:nvSpPr>
        <p:spPr bwMode="auto">
          <a:xfrm>
            <a:off x="2124776" y="5295911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99" name="Oval 234"/>
          <p:cNvSpPr>
            <a:spLocks noChangeArrowheads="1"/>
          </p:cNvSpPr>
          <p:nvPr/>
        </p:nvSpPr>
        <p:spPr bwMode="auto">
          <a:xfrm>
            <a:off x="2312640" y="5292465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00" name="Oval 235"/>
          <p:cNvSpPr>
            <a:spLocks noChangeArrowheads="1"/>
          </p:cNvSpPr>
          <p:nvPr/>
        </p:nvSpPr>
        <p:spPr bwMode="auto">
          <a:xfrm>
            <a:off x="2487230" y="529476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01" name="Oval 236"/>
          <p:cNvSpPr>
            <a:spLocks noChangeArrowheads="1"/>
          </p:cNvSpPr>
          <p:nvPr/>
        </p:nvSpPr>
        <p:spPr bwMode="auto">
          <a:xfrm>
            <a:off x="2675094" y="5294762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02" name="Oval 237"/>
          <p:cNvSpPr>
            <a:spLocks noChangeArrowheads="1"/>
          </p:cNvSpPr>
          <p:nvPr/>
        </p:nvSpPr>
        <p:spPr bwMode="auto">
          <a:xfrm>
            <a:off x="2868063" y="5295911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103" name="Oval 238"/>
          <p:cNvSpPr>
            <a:spLocks noChangeArrowheads="1"/>
          </p:cNvSpPr>
          <p:nvPr/>
        </p:nvSpPr>
        <p:spPr bwMode="auto">
          <a:xfrm>
            <a:off x="3055927" y="5292465"/>
            <a:ext cx="98016" cy="11026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baseline="-25000">
              <a:solidFill>
                <a:srgbClr val="00264C"/>
              </a:solidFill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4876801" y="4495801"/>
            <a:ext cx="137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Only green samples</a:t>
            </a:r>
            <a:endParaRPr lang="en-US" baseline="30000" dirty="0">
              <a:solidFill>
                <a:srgbClr val="00264C"/>
              </a:solidFill>
            </a:endParaRPr>
          </a:p>
        </p:txBody>
      </p:sp>
      <p:sp>
        <p:nvSpPr>
          <p:cNvPr id="174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9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57400" y="1143001"/>
            <a:ext cx="8153400" cy="12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2)   Even though a real object has 0 phase, phase is incredibly important in k-space.</a:t>
            </a:r>
          </a:p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19400" y="2209800"/>
            <a:ext cx="6553200" cy="3722132"/>
            <a:chOff x="1295400" y="2209800"/>
            <a:chExt cx="6553200" cy="3722132"/>
          </a:xfrm>
        </p:grpSpPr>
        <p:pic>
          <p:nvPicPr>
            <p:cNvPr id="279" name="Picture 26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209800"/>
              <a:ext cx="2895600" cy="325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209800"/>
              <a:ext cx="288925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95400" y="5562600"/>
              <a:ext cx="21911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256 x 256 complex #s</a:t>
              </a:r>
              <a:endParaRPr lang="en-US" dirty="0">
                <a:solidFill>
                  <a:srgbClr val="00264C"/>
                </a:solidFill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876800" y="5562600"/>
              <a:ext cx="21911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256 x 256 complex #s</a:t>
              </a:r>
              <a:endParaRPr lang="en-US" dirty="0">
                <a:solidFill>
                  <a:srgbClr val="00264C"/>
                </a:solidFill>
              </a:endParaRPr>
            </a:p>
          </p:txBody>
        </p:sp>
      </p:grp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0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578708" y="152401"/>
            <a:ext cx="7142918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200" dirty="0">
                <a:solidFill>
                  <a:srgbClr val="333333"/>
                </a:solidFill>
              </a:rPr>
              <a:t>Where is the majority of the information?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dirty="0">
                <a:solidFill>
                  <a:srgbClr val="800000"/>
                </a:solidFill>
              </a:rPr>
              <a:t>magnitude or phase?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57868" y="3276601"/>
            <a:ext cx="4461933" cy="1687197"/>
            <a:chOff x="33867" y="3276600"/>
            <a:chExt cx="4461933" cy="1687197"/>
          </a:xfrm>
        </p:grpSpPr>
        <p:grpSp>
          <p:nvGrpSpPr>
            <p:cNvPr id="13" name="Group 12"/>
            <p:cNvGrpSpPr/>
            <p:nvPr/>
          </p:nvGrpSpPr>
          <p:grpSpPr>
            <a:xfrm>
              <a:off x="33867" y="3276600"/>
              <a:ext cx="2178191" cy="1679377"/>
              <a:chOff x="33867" y="3429000"/>
              <a:chExt cx="2178191" cy="1679377"/>
            </a:xfrm>
          </p:grpSpPr>
          <p:pic>
            <p:nvPicPr>
              <p:cNvPr id="4" name="Picture 3" descr="log_abs_fft_lar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200" y="3429000"/>
                <a:ext cx="2135858" cy="1676400"/>
              </a:xfrm>
              <a:prstGeom prst="rect">
                <a:avLst/>
              </a:prstGeom>
              <a:ln w="38100" cmpd="sng">
                <a:solidFill>
                  <a:srgbClr val="800000"/>
                </a:solidFill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33867" y="4800600"/>
                <a:ext cx="102308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800000"/>
                    </a:solidFill>
                  </a:rPr>
                  <a:t>magnitude </a:t>
                </a:r>
                <a:endParaRPr lang="en-US" sz="14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359094" y="3276600"/>
              <a:ext cx="2136706" cy="1687197"/>
              <a:chOff x="2359094" y="3429000"/>
              <a:chExt cx="2136706" cy="1687197"/>
            </a:xfrm>
          </p:grpSpPr>
          <p:pic>
            <p:nvPicPr>
              <p:cNvPr id="5" name="Picture 4" descr="pha_fft_lar.jp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59094" y="3429000"/>
                <a:ext cx="2136706" cy="1687197"/>
              </a:xfrm>
              <a:prstGeom prst="rect">
                <a:avLst/>
              </a:prstGeom>
              <a:ln w="38100" cmpd="sng">
                <a:solidFill>
                  <a:srgbClr val="800000"/>
                </a:solidFill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2362200" y="4800600"/>
                <a:ext cx="6206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800000"/>
                    </a:solidFill>
                  </a:rPr>
                  <a:t>phase</a:t>
                </a:r>
                <a:endParaRPr lang="en-US" sz="1400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6172200" y="3276601"/>
            <a:ext cx="4419600" cy="1692559"/>
            <a:chOff x="4648200" y="3276600"/>
            <a:chExt cx="4419600" cy="1692559"/>
          </a:xfrm>
        </p:grpSpPr>
        <p:grpSp>
          <p:nvGrpSpPr>
            <p:cNvPr id="14" name="Group 13"/>
            <p:cNvGrpSpPr/>
            <p:nvPr/>
          </p:nvGrpSpPr>
          <p:grpSpPr>
            <a:xfrm>
              <a:off x="4648200" y="3276601"/>
              <a:ext cx="2148030" cy="1692558"/>
              <a:chOff x="4648200" y="3429001"/>
              <a:chExt cx="2148030" cy="1692558"/>
            </a:xfrm>
          </p:grpSpPr>
          <p:pic>
            <p:nvPicPr>
              <p:cNvPr id="6" name="Picture 5" descr="log_abs_fft_chr.jp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8200" y="3429001"/>
                <a:ext cx="2148030" cy="1692558"/>
              </a:xfrm>
              <a:prstGeom prst="rect">
                <a:avLst/>
              </a:prstGeom>
              <a:ln w="38100" cmpd="sng">
                <a:solidFill>
                  <a:srgbClr val="2692FF"/>
                </a:solidFill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648200" y="4800600"/>
                <a:ext cx="102308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magnitude 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934200" y="3276600"/>
              <a:ext cx="2133600" cy="1686917"/>
              <a:chOff x="6934200" y="3429000"/>
              <a:chExt cx="2133600" cy="1686917"/>
            </a:xfrm>
          </p:grpSpPr>
          <p:pic>
            <p:nvPicPr>
              <p:cNvPr id="7" name="Picture 6" descr="pha_fft_chr.jp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34200" y="3429000"/>
                <a:ext cx="2133600" cy="1686917"/>
              </a:xfrm>
              <a:prstGeom prst="rect">
                <a:avLst/>
              </a:prstGeom>
              <a:ln w="38100" cmpd="sng">
                <a:solidFill>
                  <a:srgbClr val="2692FF"/>
                </a:solidFill>
              </a:ln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934200" y="4800600"/>
                <a:ext cx="6206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2692FF"/>
                    </a:solidFill>
                  </a:rPr>
                  <a:t>phase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514600" y="1143001"/>
            <a:ext cx="2518782" cy="1984177"/>
            <a:chOff x="990600" y="1143000"/>
            <a:chExt cx="2518782" cy="1984177"/>
          </a:xfrm>
        </p:grpSpPr>
        <p:pic>
          <p:nvPicPr>
            <p:cNvPr id="2" name="Picture 1" descr="ima_lar_gs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1143000"/>
              <a:ext cx="2518782" cy="1981200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1220941" y="2819400"/>
              <a:ext cx="5540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Larry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94864" y="1143001"/>
            <a:ext cx="2506337" cy="1984177"/>
            <a:chOff x="5570863" y="1143000"/>
            <a:chExt cx="2506337" cy="1984177"/>
          </a:xfrm>
        </p:grpSpPr>
        <p:pic>
          <p:nvPicPr>
            <p:cNvPr id="3" name="Picture 2" descr="ima_chr_gs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0863" y="1143000"/>
              <a:ext cx="2506337" cy="1981200"/>
            </a:xfrm>
            <a:prstGeom prst="rect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5867400" y="2819400"/>
              <a:ext cx="7453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2692FF"/>
                  </a:solidFill>
                </a:rPr>
                <a:t>Christin</a:t>
              </a:r>
              <a:endParaRPr lang="en-US" sz="1400" dirty="0">
                <a:solidFill>
                  <a:srgbClr val="2692FF"/>
                </a:solidFill>
              </a:endParaRPr>
            </a:p>
          </p:txBody>
        </p:sp>
      </p:grpSp>
      <p:pic>
        <p:nvPicPr>
          <p:cNvPr id="31" name="Picture 30" descr="ima_lar_gs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5105401"/>
            <a:ext cx="2209800" cy="1673885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34" name="Picture 33" descr="ima_chr_gs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5079282"/>
            <a:ext cx="2209800" cy="1699964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072" y="3938215"/>
            <a:ext cx="96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K-space:</a:t>
            </a:r>
          </a:p>
        </p:txBody>
      </p:sp>
    </p:spTree>
    <p:extLst>
      <p:ext uri="{BB962C8B-B14F-4D97-AF65-F5344CB8AC3E}">
        <p14:creationId xmlns:p14="http://schemas.microsoft.com/office/powerpoint/2010/main" val="8223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37" y="2449276"/>
            <a:ext cx="6714696" cy="3844778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507212" y="589547"/>
            <a:ext cx="4701499" cy="17361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1010" y="857463"/>
            <a:ext cx="3113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Interesting</a:t>
            </a:r>
            <a:r>
              <a:rPr lang="mr-IN" b="1" i="1" dirty="0"/>
              <a:t>…</a:t>
            </a:r>
            <a:r>
              <a:rPr lang="en-US" b="1" i="1" dirty="0"/>
              <a:t> </a:t>
            </a:r>
          </a:p>
          <a:p>
            <a:r>
              <a:rPr lang="en-US" b="1" i="1" dirty="0"/>
              <a:t>What kind of artifact is this</a:t>
            </a:r>
            <a:r>
              <a:rPr lang="mr-IN" b="1" i="1" dirty="0"/>
              <a:t>…</a:t>
            </a:r>
            <a:r>
              <a:rPr lang="en-US" b="1" i="1" dirty="0"/>
              <a:t>?</a:t>
            </a:r>
          </a:p>
          <a:p>
            <a:r>
              <a:rPr lang="en-US" b="1" i="1" dirty="0"/>
              <a:t>Where does it come from</a:t>
            </a:r>
            <a:r>
              <a:rPr lang="mr-IN" b="1" i="1" dirty="0"/>
              <a:t>…</a:t>
            </a:r>
            <a:r>
              <a:rPr lang="en-US" b="1" i="1" dirty="0"/>
              <a:t>?</a:t>
            </a:r>
          </a:p>
          <a:p>
            <a:r>
              <a:rPr lang="en-US" b="1" i="1" dirty="0"/>
              <a:t>How was it made…?</a:t>
            </a:r>
          </a:p>
        </p:txBody>
      </p:sp>
      <p:sp>
        <p:nvSpPr>
          <p:cNvPr id="7" name="Oval 6"/>
          <p:cNvSpPr/>
          <p:nvPr/>
        </p:nvSpPr>
        <p:spPr>
          <a:xfrm>
            <a:off x="5519246" y="2747429"/>
            <a:ext cx="279978" cy="2799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44797" y="2327189"/>
            <a:ext cx="333633" cy="3336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09812" y="3136612"/>
            <a:ext cx="1025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MRI Physicist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353" y="761576"/>
            <a:ext cx="432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MRI physicist = </a:t>
            </a:r>
          </a:p>
          <a:p>
            <a:r>
              <a:rPr lang="en-US" sz="2800" dirty="0"/>
              <a:t>Professional artifact hunter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C0168-5B19-704B-BEAE-253D92FCD8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71" y="2652886"/>
            <a:ext cx="2797992" cy="27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819400" y="5657672"/>
            <a:ext cx="7620000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1) Larry  	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(mag. dominate)</a:t>
            </a:r>
            <a:r>
              <a:rPr lang="en-US" dirty="0">
                <a:solidFill>
                  <a:srgbClr val="333333"/>
                </a:solidFill>
              </a:rPr>
              <a:t>	   </a:t>
            </a:r>
            <a:r>
              <a:rPr lang="en-US" dirty="0" err="1">
                <a:solidFill>
                  <a:srgbClr val="333333"/>
                </a:solidFill>
              </a:rPr>
              <a:t>Christin</a:t>
            </a:r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2) Christin	</a:t>
            </a:r>
            <a:r>
              <a:rPr lang="en-US" dirty="0">
                <a:solidFill>
                  <a:srgbClr val="326A5F"/>
                </a:solidFill>
              </a:rPr>
              <a:t>(phase dominate)</a:t>
            </a:r>
            <a:r>
              <a:rPr lang="en-US" dirty="0">
                <a:solidFill>
                  <a:srgbClr val="333333"/>
                </a:solidFill>
              </a:rPr>
              <a:t>	   Larry</a:t>
            </a:r>
          </a:p>
          <a:p>
            <a:r>
              <a:rPr lang="en-US" dirty="0">
                <a:solidFill>
                  <a:srgbClr val="333333"/>
                </a:solidFill>
              </a:rPr>
              <a:t>3) Mutant monster	</a:t>
            </a:r>
            <a:r>
              <a:rPr lang="en-US" dirty="0">
                <a:solidFill>
                  <a:srgbClr val="326A5F"/>
                </a:solidFill>
              </a:rPr>
              <a:t>(both critical)</a:t>
            </a:r>
            <a:r>
              <a:rPr lang="en-US" dirty="0">
                <a:solidFill>
                  <a:srgbClr val="333333"/>
                </a:solidFill>
              </a:rPr>
              <a:t>	   Mutant monster</a:t>
            </a:r>
            <a:endParaRPr lang="en-US" dirty="0"/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578708" y="152401"/>
            <a:ext cx="7142918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200" dirty="0">
                <a:solidFill>
                  <a:srgbClr val="333333"/>
                </a:solidFill>
              </a:rPr>
              <a:t>Where is the majority of the information?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dirty="0">
                <a:solidFill>
                  <a:srgbClr val="800000"/>
                </a:solidFill>
              </a:rPr>
              <a:t>magnitude or phase?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57868" y="3276601"/>
            <a:ext cx="2178191" cy="1679377"/>
            <a:chOff x="33867" y="3429000"/>
            <a:chExt cx="2178191" cy="1679377"/>
          </a:xfrm>
        </p:grpSpPr>
        <p:pic>
          <p:nvPicPr>
            <p:cNvPr id="4" name="Picture 3" descr="log_abs_fft_lar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3429000"/>
              <a:ext cx="2135858" cy="1676400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3867" y="4800600"/>
              <a:ext cx="10230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magnitude </a:t>
              </a:r>
              <a:endParaRPr lang="en-US" sz="14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83094" y="3276601"/>
            <a:ext cx="2136706" cy="1687197"/>
            <a:chOff x="2359094" y="3429000"/>
            <a:chExt cx="2136706" cy="1687197"/>
          </a:xfrm>
        </p:grpSpPr>
        <p:pic>
          <p:nvPicPr>
            <p:cNvPr id="5" name="Picture 4" descr="pha_fft_lar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9094" y="3429000"/>
              <a:ext cx="2136706" cy="1687197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2362200" y="4800600"/>
              <a:ext cx="6206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phase</a:t>
              </a:r>
              <a:endParaRPr lang="en-US" sz="14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57770" y="3276600"/>
            <a:ext cx="2148030" cy="1692558"/>
            <a:chOff x="4648200" y="3429001"/>
            <a:chExt cx="2148030" cy="1692558"/>
          </a:xfrm>
        </p:grpSpPr>
        <p:pic>
          <p:nvPicPr>
            <p:cNvPr id="6" name="Picture 5" descr="log_abs_fft_ch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8200" y="3429001"/>
              <a:ext cx="2148030" cy="1692558"/>
            </a:xfrm>
            <a:prstGeom prst="rect">
              <a:avLst/>
            </a:prstGeom>
            <a:ln w="38100" cmpd="sng">
              <a:solidFill>
                <a:srgbClr val="2692FF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4648200" y="4800600"/>
              <a:ext cx="10230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264C">
                      <a:lumMod val="50000"/>
                      <a:lumOff val="50000"/>
                    </a:srgbClr>
                  </a:solidFill>
                </a:rPr>
                <a:t>magnitude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58200" y="3276601"/>
            <a:ext cx="2133600" cy="1686917"/>
            <a:chOff x="6934200" y="3429000"/>
            <a:chExt cx="2133600" cy="1686917"/>
          </a:xfrm>
        </p:grpSpPr>
        <p:pic>
          <p:nvPicPr>
            <p:cNvPr id="7" name="Picture 6" descr="pha_fft_chr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200" y="3429000"/>
              <a:ext cx="2133600" cy="1686917"/>
            </a:xfrm>
            <a:prstGeom prst="rect">
              <a:avLst/>
            </a:prstGeom>
            <a:ln w="38100" cmpd="sng">
              <a:solidFill>
                <a:srgbClr val="2692FF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934200" y="4800600"/>
              <a:ext cx="6206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2692FF"/>
                  </a:solidFill>
                </a:rPr>
                <a:t>phase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14600" y="1143001"/>
            <a:ext cx="2518782" cy="1984177"/>
            <a:chOff x="990600" y="1143000"/>
            <a:chExt cx="2518782" cy="1984177"/>
          </a:xfrm>
        </p:grpSpPr>
        <p:pic>
          <p:nvPicPr>
            <p:cNvPr id="2" name="Picture 1" descr="ima_lar_gs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1143000"/>
              <a:ext cx="2518782" cy="1981200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1220941" y="2819400"/>
              <a:ext cx="5540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Larry</a:t>
              </a:r>
              <a:endParaRPr lang="en-US" sz="14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94864" y="1143001"/>
            <a:ext cx="2506337" cy="1984177"/>
            <a:chOff x="5570863" y="1143000"/>
            <a:chExt cx="2506337" cy="1984177"/>
          </a:xfrm>
        </p:grpSpPr>
        <p:pic>
          <p:nvPicPr>
            <p:cNvPr id="3" name="Picture 2" descr="ima_chr_gs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0863" y="1143000"/>
              <a:ext cx="2506337" cy="1981200"/>
            </a:xfrm>
            <a:prstGeom prst="rect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5867400" y="2819400"/>
              <a:ext cx="7453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2692FF"/>
                  </a:solidFill>
                </a:rPr>
                <a:t>Christin</a:t>
              </a:r>
              <a:endParaRPr lang="en-US" sz="1400" dirty="0">
                <a:solidFill>
                  <a:srgbClr val="2692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73679" y="5410200"/>
            <a:ext cx="5244642" cy="584776"/>
            <a:chOff x="1828800" y="5715000"/>
            <a:chExt cx="5244642" cy="584776"/>
          </a:xfrm>
        </p:grpSpPr>
        <p:sp>
          <p:nvSpPr>
            <p:cNvPr id="18" name="Rectangle 17"/>
            <p:cNvSpPr/>
            <p:nvPr/>
          </p:nvSpPr>
          <p:spPr>
            <a:xfrm>
              <a:off x="1828800" y="5715000"/>
              <a:ext cx="5661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??</a:t>
              </a:r>
              <a:endParaRPr lang="en-US" sz="3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56121" y="5715000"/>
              <a:ext cx="71732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??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81400" y="5181600"/>
            <a:ext cx="4953000" cy="381000"/>
            <a:chOff x="2057400" y="5181600"/>
            <a:chExt cx="4953000" cy="381000"/>
          </a:xfrm>
        </p:grpSpPr>
        <p:sp>
          <p:nvSpPr>
            <p:cNvPr id="26" name="Down Arrow 25"/>
            <p:cNvSpPr/>
            <p:nvPr/>
          </p:nvSpPr>
          <p:spPr bwMode="auto">
            <a:xfrm>
              <a:off x="2057400" y="5181600"/>
              <a:ext cx="381000" cy="381000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baseline="-25000">
                <a:latin typeface="Arial" charset="0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>
              <a:off x="6629400" y="5181600"/>
              <a:ext cx="381000" cy="381000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baseline="-25000">
                <a:latin typeface="Arial" charset="0"/>
              </a:endParaRPr>
            </a:p>
          </p:txBody>
        </p:sp>
      </p:grp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1.13516E-16 L 0.10365 -0.16458 C 0.12409 -0.20116 0.15534 -0.22222 0.18802 -0.22222 C 0.22526 -0.22222 0.25482 -0.20116 0.27539 -0.16458 L 0.375 1.13516E-1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9961 0.16366 C -0.12018 0.20023 -0.15143 0.22107 -0.18411 0.22107 C -0.22122 0.22107 -0.25104 0.20023 -0.27148 0.16366 L -0.37083 -7.40741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578708" y="152401"/>
            <a:ext cx="7142918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200" dirty="0">
                <a:solidFill>
                  <a:srgbClr val="333333"/>
                </a:solidFill>
              </a:rPr>
              <a:t>Where is the majority of the information?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dirty="0">
                <a:solidFill>
                  <a:srgbClr val="800000"/>
                </a:solidFill>
              </a:rPr>
              <a:t>magnitude or phase?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581400" y="5181600"/>
            <a:ext cx="4953000" cy="381000"/>
            <a:chOff x="2057400" y="5181600"/>
            <a:chExt cx="4953000" cy="381000"/>
          </a:xfrm>
        </p:grpSpPr>
        <p:sp>
          <p:nvSpPr>
            <p:cNvPr id="30" name="Down Arrow 29"/>
            <p:cNvSpPr/>
            <p:nvPr/>
          </p:nvSpPr>
          <p:spPr bwMode="auto">
            <a:xfrm>
              <a:off x="2057400" y="5181600"/>
              <a:ext cx="381000" cy="381000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baseline="-25000">
                <a:latin typeface="Arial" charset="0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>
              <a:off x="6629400" y="5181600"/>
              <a:ext cx="381000" cy="381000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baseline="-25000">
                <a:latin typeface="Arial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57868" y="3276601"/>
            <a:ext cx="2178191" cy="1679377"/>
            <a:chOff x="33867" y="3429000"/>
            <a:chExt cx="2178191" cy="1679377"/>
          </a:xfrm>
        </p:grpSpPr>
        <p:pic>
          <p:nvPicPr>
            <p:cNvPr id="4" name="Picture 3" descr="log_abs_fft_lar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3429000"/>
              <a:ext cx="2135858" cy="1676400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3867" y="4800600"/>
              <a:ext cx="10230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magnitude </a:t>
              </a:r>
              <a:endParaRPr lang="en-US" sz="14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55094" y="3276601"/>
            <a:ext cx="2136706" cy="1687197"/>
            <a:chOff x="2359094" y="3429000"/>
            <a:chExt cx="2136706" cy="1687197"/>
          </a:xfrm>
        </p:grpSpPr>
        <p:pic>
          <p:nvPicPr>
            <p:cNvPr id="5" name="Picture 4" descr="pha_fft_lar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9094" y="3429000"/>
              <a:ext cx="2136706" cy="1687197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2362200" y="4800600"/>
              <a:ext cx="6206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phase</a:t>
              </a:r>
              <a:endParaRPr lang="en-US" sz="14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57770" y="3276600"/>
            <a:ext cx="2148030" cy="1692558"/>
            <a:chOff x="4648200" y="3429001"/>
            <a:chExt cx="2148030" cy="1692558"/>
          </a:xfrm>
        </p:grpSpPr>
        <p:pic>
          <p:nvPicPr>
            <p:cNvPr id="6" name="Picture 5" descr="log_abs_fft_ch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8200" y="3429001"/>
              <a:ext cx="2148030" cy="1692558"/>
            </a:xfrm>
            <a:prstGeom prst="rect">
              <a:avLst/>
            </a:prstGeom>
            <a:ln w="38100" cmpd="sng">
              <a:solidFill>
                <a:srgbClr val="2692FF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4648200" y="4800600"/>
              <a:ext cx="10230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264C">
                      <a:lumMod val="50000"/>
                      <a:lumOff val="50000"/>
                    </a:srgbClr>
                  </a:solidFill>
                </a:rPr>
                <a:t>magnitude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36304" y="3276601"/>
            <a:ext cx="2133600" cy="1686917"/>
            <a:chOff x="6934200" y="3429000"/>
            <a:chExt cx="2133600" cy="1686917"/>
          </a:xfrm>
        </p:grpSpPr>
        <p:pic>
          <p:nvPicPr>
            <p:cNvPr id="7" name="Picture 6" descr="pha_fft_chr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200" y="3429000"/>
              <a:ext cx="2133600" cy="1686917"/>
            </a:xfrm>
            <a:prstGeom prst="rect">
              <a:avLst/>
            </a:prstGeom>
            <a:ln w="38100" cmpd="sng">
              <a:solidFill>
                <a:srgbClr val="2692FF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934200" y="4800600"/>
              <a:ext cx="6206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2692FF"/>
                  </a:solidFill>
                </a:rPr>
                <a:t>phase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14600" y="1143001"/>
            <a:ext cx="2518782" cy="1984177"/>
            <a:chOff x="990600" y="1143000"/>
            <a:chExt cx="2518782" cy="1984177"/>
          </a:xfrm>
        </p:grpSpPr>
        <p:pic>
          <p:nvPicPr>
            <p:cNvPr id="2" name="Picture 1" descr="ima_lar_gs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1143000"/>
              <a:ext cx="2518782" cy="1981200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1220941" y="2819400"/>
              <a:ext cx="5540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</a:rPr>
                <a:t>Larry</a:t>
              </a:r>
              <a:endParaRPr lang="en-US" sz="1400" dirty="0">
                <a:solidFill>
                  <a:srgbClr val="00264C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94864" y="1143001"/>
            <a:ext cx="2506337" cy="1984177"/>
            <a:chOff x="5570863" y="1143000"/>
            <a:chExt cx="2506337" cy="1984177"/>
          </a:xfrm>
        </p:grpSpPr>
        <p:pic>
          <p:nvPicPr>
            <p:cNvPr id="3" name="Picture 2" descr="ima_chr_gs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0863" y="1143000"/>
              <a:ext cx="2506337" cy="1981200"/>
            </a:xfrm>
            <a:prstGeom prst="rect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5867400" y="2819400"/>
              <a:ext cx="7453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2692FF"/>
                  </a:solidFill>
                </a:rPr>
                <a:t>Christin</a:t>
              </a:r>
              <a:endParaRPr lang="en-US" sz="1400" dirty="0">
                <a:solidFill>
                  <a:srgbClr val="2692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90800" y="5029200"/>
            <a:ext cx="6858000" cy="1822948"/>
            <a:chOff x="1143000" y="5041879"/>
            <a:chExt cx="6858000" cy="1822948"/>
          </a:xfrm>
        </p:grpSpPr>
        <p:pic>
          <p:nvPicPr>
            <p:cNvPr id="16" name="Picture 15" descr="ima_abs_chr_pha_lar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00" y="5044350"/>
              <a:ext cx="2286000" cy="1813650"/>
            </a:xfrm>
            <a:prstGeom prst="rect">
              <a:avLst/>
            </a:prstGeom>
          </p:spPr>
        </p:pic>
        <p:pic>
          <p:nvPicPr>
            <p:cNvPr id="17" name="Picture 16" descr="ima_abs_lar_pha_chr.jp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0" y="5041879"/>
              <a:ext cx="2311686" cy="1822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8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1" y="1143000"/>
            <a:ext cx="8686799" cy="111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3) Narrow in one domain is wide in the other.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dirty="0">
                <a:solidFill>
                  <a:srgbClr val="800000"/>
                </a:solidFill>
              </a:rPr>
              <a:t>Time/frequency domains</a:t>
            </a:r>
          </a:p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10" name="Group 1202"/>
          <p:cNvGrpSpPr>
            <a:grpSpLocks/>
          </p:cNvGrpSpPr>
          <p:nvPr/>
        </p:nvGrpSpPr>
        <p:grpSpPr bwMode="auto">
          <a:xfrm>
            <a:off x="3505200" y="2133600"/>
            <a:ext cx="457200" cy="1697038"/>
            <a:chOff x="144" y="528"/>
            <a:chExt cx="5264" cy="3360"/>
          </a:xfrm>
        </p:grpSpPr>
        <p:sp>
          <p:nvSpPr>
            <p:cNvPr id="11" name="Line 1203"/>
            <p:cNvSpPr>
              <a:spLocks noChangeShapeType="1"/>
            </p:cNvSpPr>
            <p:nvPr/>
          </p:nvSpPr>
          <p:spPr bwMode="auto">
            <a:xfrm flipV="1">
              <a:off x="144" y="528"/>
              <a:ext cx="100" cy="16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04"/>
            <p:cNvSpPr>
              <a:spLocks noChangeShapeType="1"/>
            </p:cNvSpPr>
            <p:nvPr/>
          </p:nvSpPr>
          <p:spPr bwMode="auto">
            <a:xfrm>
              <a:off x="284" y="575"/>
              <a:ext cx="50" cy="3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205"/>
            <p:cNvSpPr>
              <a:spLocks noChangeShapeType="1"/>
            </p:cNvSpPr>
            <p:nvPr/>
          </p:nvSpPr>
          <p:spPr bwMode="auto">
            <a:xfrm>
              <a:off x="483" y="720"/>
              <a:ext cx="50" cy="30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206"/>
            <p:cNvSpPr>
              <a:spLocks noChangeShapeType="1"/>
            </p:cNvSpPr>
            <p:nvPr/>
          </p:nvSpPr>
          <p:spPr bwMode="auto">
            <a:xfrm>
              <a:off x="672" y="864"/>
              <a:ext cx="50" cy="27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207"/>
            <p:cNvSpPr>
              <a:spLocks noChangeShapeType="1"/>
            </p:cNvSpPr>
            <p:nvPr/>
          </p:nvSpPr>
          <p:spPr bwMode="auto">
            <a:xfrm>
              <a:off x="862" y="1056"/>
              <a:ext cx="80" cy="25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208"/>
            <p:cNvSpPr>
              <a:spLocks noChangeShapeType="1"/>
            </p:cNvSpPr>
            <p:nvPr/>
          </p:nvSpPr>
          <p:spPr bwMode="auto">
            <a:xfrm flipH="1">
              <a:off x="363" y="720"/>
              <a:ext cx="70" cy="3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209"/>
            <p:cNvSpPr>
              <a:spLocks noChangeShapeType="1"/>
            </p:cNvSpPr>
            <p:nvPr/>
          </p:nvSpPr>
          <p:spPr bwMode="auto">
            <a:xfrm flipH="1">
              <a:off x="573" y="855"/>
              <a:ext cx="80" cy="28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210"/>
            <p:cNvSpPr>
              <a:spLocks noChangeShapeType="1"/>
            </p:cNvSpPr>
            <p:nvPr/>
          </p:nvSpPr>
          <p:spPr bwMode="auto">
            <a:xfrm flipH="1">
              <a:off x="772" y="1047"/>
              <a:ext cx="60" cy="2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211"/>
            <p:cNvSpPr>
              <a:spLocks noChangeShapeType="1"/>
            </p:cNvSpPr>
            <p:nvPr/>
          </p:nvSpPr>
          <p:spPr bwMode="auto">
            <a:xfrm flipH="1">
              <a:off x="962" y="1144"/>
              <a:ext cx="90" cy="24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212"/>
            <p:cNvSpPr>
              <a:spLocks noChangeShapeType="1"/>
            </p:cNvSpPr>
            <p:nvPr/>
          </p:nvSpPr>
          <p:spPr bwMode="auto">
            <a:xfrm flipH="1">
              <a:off x="1181" y="1153"/>
              <a:ext cx="70" cy="2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213"/>
            <p:cNvSpPr>
              <a:spLocks noChangeShapeType="1"/>
            </p:cNvSpPr>
            <p:nvPr/>
          </p:nvSpPr>
          <p:spPr bwMode="auto">
            <a:xfrm flipH="1">
              <a:off x="1380" y="1248"/>
              <a:ext cx="6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214"/>
            <p:cNvSpPr>
              <a:spLocks noChangeShapeType="1"/>
            </p:cNvSpPr>
            <p:nvPr/>
          </p:nvSpPr>
          <p:spPr bwMode="auto">
            <a:xfrm flipH="1">
              <a:off x="1600" y="1351"/>
              <a:ext cx="40" cy="1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215"/>
            <p:cNvSpPr>
              <a:spLocks noChangeShapeType="1"/>
            </p:cNvSpPr>
            <p:nvPr/>
          </p:nvSpPr>
          <p:spPr bwMode="auto">
            <a:xfrm flipH="1">
              <a:off x="1769" y="1449"/>
              <a:ext cx="100" cy="17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216"/>
            <p:cNvSpPr>
              <a:spLocks noChangeShapeType="1"/>
            </p:cNvSpPr>
            <p:nvPr/>
          </p:nvSpPr>
          <p:spPr bwMode="auto">
            <a:xfrm flipH="1">
              <a:off x="1968" y="1543"/>
              <a:ext cx="60" cy="15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217"/>
            <p:cNvSpPr>
              <a:spLocks noChangeShapeType="1"/>
            </p:cNvSpPr>
            <p:nvPr/>
          </p:nvSpPr>
          <p:spPr bwMode="auto">
            <a:xfrm flipH="1">
              <a:off x="2188" y="1584"/>
              <a:ext cx="80" cy="1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18"/>
            <p:cNvSpPr>
              <a:spLocks noChangeShapeType="1"/>
            </p:cNvSpPr>
            <p:nvPr/>
          </p:nvSpPr>
          <p:spPr bwMode="auto">
            <a:xfrm flipH="1">
              <a:off x="2387" y="1631"/>
              <a:ext cx="80" cy="1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219"/>
            <p:cNvSpPr>
              <a:spLocks noChangeShapeType="1"/>
            </p:cNvSpPr>
            <p:nvPr/>
          </p:nvSpPr>
          <p:spPr bwMode="auto">
            <a:xfrm>
              <a:off x="1101" y="1153"/>
              <a:ext cx="40" cy="23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220"/>
            <p:cNvSpPr>
              <a:spLocks noChangeShapeType="1"/>
            </p:cNvSpPr>
            <p:nvPr/>
          </p:nvSpPr>
          <p:spPr bwMode="auto">
            <a:xfrm>
              <a:off x="1300" y="1201"/>
              <a:ext cx="80" cy="2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221"/>
            <p:cNvSpPr>
              <a:spLocks noChangeShapeType="1"/>
            </p:cNvSpPr>
            <p:nvPr/>
          </p:nvSpPr>
          <p:spPr bwMode="auto">
            <a:xfrm>
              <a:off x="1460" y="1248"/>
              <a:ext cx="110" cy="20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222"/>
            <p:cNvSpPr>
              <a:spLocks noChangeShapeType="1"/>
            </p:cNvSpPr>
            <p:nvPr/>
          </p:nvSpPr>
          <p:spPr bwMode="auto">
            <a:xfrm>
              <a:off x="1669" y="1345"/>
              <a:ext cx="70" cy="17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223"/>
            <p:cNvSpPr>
              <a:spLocks noChangeShapeType="1"/>
            </p:cNvSpPr>
            <p:nvPr/>
          </p:nvSpPr>
          <p:spPr bwMode="auto">
            <a:xfrm>
              <a:off x="1899" y="1440"/>
              <a:ext cx="50" cy="16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224"/>
            <p:cNvSpPr>
              <a:spLocks noChangeShapeType="1"/>
            </p:cNvSpPr>
            <p:nvPr/>
          </p:nvSpPr>
          <p:spPr bwMode="auto">
            <a:xfrm>
              <a:off x="2068" y="1537"/>
              <a:ext cx="100" cy="1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225"/>
            <p:cNvSpPr>
              <a:spLocks noChangeShapeType="1"/>
            </p:cNvSpPr>
            <p:nvPr/>
          </p:nvSpPr>
          <p:spPr bwMode="auto">
            <a:xfrm>
              <a:off x="2297" y="1584"/>
              <a:ext cx="7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226"/>
            <p:cNvSpPr>
              <a:spLocks noChangeShapeType="1"/>
            </p:cNvSpPr>
            <p:nvPr/>
          </p:nvSpPr>
          <p:spPr bwMode="auto">
            <a:xfrm flipH="1">
              <a:off x="2597" y="1682"/>
              <a:ext cx="60" cy="13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227"/>
            <p:cNvSpPr>
              <a:spLocks noChangeShapeType="1"/>
            </p:cNvSpPr>
            <p:nvPr/>
          </p:nvSpPr>
          <p:spPr bwMode="auto">
            <a:xfrm flipH="1">
              <a:off x="2796" y="1729"/>
              <a:ext cx="70" cy="1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228"/>
            <p:cNvSpPr>
              <a:spLocks noChangeShapeType="1"/>
            </p:cNvSpPr>
            <p:nvPr/>
          </p:nvSpPr>
          <p:spPr bwMode="auto">
            <a:xfrm flipH="1">
              <a:off x="2985" y="1823"/>
              <a:ext cx="90" cy="1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229"/>
            <p:cNvSpPr>
              <a:spLocks noChangeShapeType="1"/>
            </p:cNvSpPr>
            <p:nvPr/>
          </p:nvSpPr>
          <p:spPr bwMode="auto">
            <a:xfrm flipH="1">
              <a:off x="3175" y="1792"/>
              <a:ext cx="90" cy="1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1230"/>
            <p:cNvSpPr>
              <a:spLocks noChangeShapeType="1"/>
            </p:cNvSpPr>
            <p:nvPr/>
          </p:nvSpPr>
          <p:spPr bwMode="auto">
            <a:xfrm flipH="1">
              <a:off x="3374" y="1889"/>
              <a:ext cx="80" cy="9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231"/>
            <p:cNvSpPr>
              <a:spLocks noChangeShapeType="1"/>
            </p:cNvSpPr>
            <p:nvPr/>
          </p:nvSpPr>
          <p:spPr bwMode="auto">
            <a:xfrm flipH="1">
              <a:off x="3564" y="1873"/>
              <a:ext cx="80" cy="9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232"/>
            <p:cNvSpPr>
              <a:spLocks noChangeShapeType="1"/>
            </p:cNvSpPr>
            <p:nvPr/>
          </p:nvSpPr>
          <p:spPr bwMode="auto">
            <a:xfrm flipH="1">
              <a:off x="3793" y="1895"/>
              <a:ext cx="70" cy="7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233"/>
            <p:cNvSpPr>
              <a:spLocks noChangeShapeType="1"/>
            </p:cNvSpPr>
            <p:nvPr/>
          </p:nvSpPr>
          <p:spPr bwMode="auto">
            <a:xfrm>
              <a:off x="2487" y="1631"/>
              <a:ext cx="100" cy="13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234"/>
            <p:cNvSpPr>
              <a:spLocks noChangeShapeType="1"/>
            </p:cNvSpPr>
            <p:nvPr/>
          </p:nvSpPr>
          <p:spPr bwMode="auto">
            <a:xfrm>
              <a:off x="2676" y="1656"/>
              <a:ext cx="100" cy="1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235"/>
            <p:cNvSpPr>
              <a:spLocks noChangeShapeType="1"/>
            </p:cNvSpPr>
            <p:nvPr/>
          </p:nvSpPr>
          <p:spPr bwMode="auto">
            <a:xfrm>
              <a:off x="2876" y="1729"/>
              <a:ext cx="80" cy="10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236"/>
            <p:cNvSpPr>
              <a:spLocks noChangeShapeType="1"/>
            </p:cNvSpPr>
            <p:nvPr/>
          </p:nvSpPr>
          <p:spPr bwMode="auto">
            <a:xfrm>
              <a:off x="3075" y="1823"/>
              <a:ext cx="90" cy="9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237"/>
            <p:cNvSpPr>
              <a:spLocks noChangeShapeType="1"/>
            </p:cNvSpPr>
            <p:nvPr/>
          </p:nvSpPr>
          <p:spPr bwMode="auto">
            <a:xfrm>
              <a:off x="3284" y="1823"/>
              <a:ext cx="80" cy="9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238"/>
            <p:cNvSpPr>
              <a:spLocks noChangeShapeType="1"/>
            </p:cNvSpPr>
            <p:nvPr/>
          </p:nvSpPr>
          <p:spPr bwMode="auto">
            <a:xfrm>
              <a:off x="3474" y="1873"/>
              <a:ext cx="90" cy="8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1239"/>
            <p:cNvSpPr>
              <a:spLocks noChangeShapeType="1"/>
            </p:cNvSpPr>
            <p:nvPr/>
          </p:nvSpPr>
          <p:spPr bwMode="auto">
            <a:xfrm>
              <a:off x="3683" y="1864"/>
              <a:ext cx="90" cy="8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1240"/>
            <p:cNvSpPr>
              <a:spLocks noChangeShapeType="1"/>
            </p:cNvSpPr>
            <p:nvPr/>
          </p:nvSpPr>
          <p:spPr bwMode="auto">
            <a:xfrm>
              <a:off x="3893" y="1880"/>
              <a:ext cx="80" cy="7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241"/>
            <p:cNvSpPr>
              <a:spLocks noChangeShapeType="1"/>
            </p:cNvSpPr>
            <p:nvPr/>
          </p:nvSpPr>
          <p:spPr bwMode="auto">
            <a:xfrm>
              <a:off x="4102" y="1920"/>
              <a:ext cx="70" cy="7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1242"/>
            <p:cNvSpPr>
              <a:spLocks noChangeShapeType="1"/>
            </p:cNvSpPr>
            <p:nvPr/>
          </p:nvSpPr>
          <p:spPr bwMode="auto">
            <a:xfrm>
              <a:off x="4291" y="2015"/>
              <a:ext cx="70" cy="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1243"/>
            <p:cNvSpPr>
              <a:spLocks noChangeShapeType="1"/>
            </p:cNvSpPr>
            <p:nvPr/>
          </p:nvSpPr>
          <p:spPr bwMode="auto">
            <a:xfrm>
              <a:off x="4501" y="2015"/>
              <a:ext cx="80" cy="5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244"/>
            <p:cNvSpPr>
              <a:spLocks noChangeShapeType="1"/>
            </p:cNvSpPr>
            <p:nvPr/>
          </p:nvSpPr>
          <p:spPr bwMode="auto">
            <a:xfrm>
              <a:off x="4710" y="2034"/>
              <a:ext cx="60" cy="4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245"/>
            <p:cNvSpPr>
              <a:spLocks noChangeShapeType="1"/>
            </p:cNvSpPr>
            <p:nvPr/>
          </p:nvSpPr>
          <p:spPr bwMode="auto">
            <a:xfrm>
              <a:off x="4890" y="2015"/>
              <a:ext cx="70" cy="4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246"/>
            <p:cNvSpPr>
              <a:spLocks noChangeShapeType="1"/>
            </p:cNvSpPr>
            <p:nvPr/>
          </p:nvSpPr>
          <p:spPr bwMode="auto">
            <a:xfrm>
              <a:off x="5069" y="2071"/>
              <a:ext cx="70" cy="3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247"/>
            <p:cNvSpPr>
              <a:spLocks noChangeShapeType="1"/>
            </p:cNvSpPr>
            <p:nvPr/>
          </p:nvSpPr>
          <p:spPr bwMode="auto">
            <a:xfrm flipH="1">
              <a:off x="4012" y="1920"/>
              <a:ext cx="70" cy="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248"/>
            <p:cNvSpPr>
              <a:spLocks noChangeShapeType="1"/>
            </p:cNvSpPr>
            <p:nvPr/>
          </p:nvSpPr>
          <p:spPr bwMode="auto">
            <a:xfrm flipH="1">
              <a:off x="4202" y="1983"/>
              <a:ext cx="70" cy="6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249"/>
            <p:cNvSpPr>
              <a:spLocks noChangeShapeType="1"/>
            </p:cNvSpPr>
            <p:nvPr/>
          </p:nvSpPr>
          <p:spPr bwMode="auto">
            <a:xfrm flipH="1">
              <a:off x="4391" y="2015"/>
              <a:ext cx="70" cy="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250"/>
            <p:cNvSpPr>
              <a:spLocks noChangeShapeType="1"/>
            </p:cNvSpPr>
            <p:nvPr/>
          </p:nvSpPr>
          <p:spPr bwMode="auto">
            <a:xfrm flipH="1">
              <a:off x="4600" y="2034"/>
              <a:ext cx="90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251"/>
            <p:cNvSpPr>
              <a:spLocks noChangeShapeType="1"/>
            </p:cNvSpPr>
            <p:nvPr/>
          </p:nvSpPr>
          <p:spPr bwMode="auto">
            <a:xfrm flipH="1">
              <a:off x="4780" y="2034"/>
              <a:ext cx="80" cy="4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252"/>
            <p:cNvSpPr>
              <a:spLocks noChangeShapeType="1"/>
            </p:cNvSpPr>
            <p:nvPr/>
          </p:nvSpPr>
          <p:spPr bwMode="auto">
            <a:xfrm flipH="1">
              <a:off x="4969" y="2071"/>
              <a:ext cx="90" cy="4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253"/>
            <p:cNvSpPr>
              <a:spLocks noChangeShapeType="1"/>
            </p:cNvSpPr>
            <p:nvPr/>
          </p:nvSpPr>
          <p:spPr bwMode="auto">
            <a:xfrm>
              <a:off x="5229" y="2112"/>
              <a:ext cx="60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1254"/>
            <p:cNvSpPr>
              <a:spLocks noChangeShapeType="1"/>
            </p:cNvSpPr>
            <p:nvPr/>
          </p:nvSpPr>
          <p:spPr bwMode="auto">
            <a:xfrm flipH="1">
              <a:off x="5149" y="2112"/>
              <a:ext cx="80" cy="3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1255"/>
            <p:cNvSpPr>
              <a:spLocks noChangeShapeType="1"/>
            </p:cNvSpPr>
            <p:nvPr/>
          </p:nvSpPr>
          <p:spPr bwMode="auto">
            <a:xfrm flipH="1">
              <a:off x="5298" y="2144"/>
              <a:ext cx="60" cy="2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1256"/>
            <p:cNvSpPr>
              <a:spLocks noChangeShapeType="1"/>
            </p:cNvSpPr>
            <p:nvPr/>
          </p:nvSpPr>
          <p:spPr bwMode="auto">
            <a:xfrm>
              <a:off x="5378" y="2153"/>
              <a:ext cx="30" cy="1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Line 38"/>
          <p:cNvSpPr>
            <a:spLocks noChangeShapeType="1"/>
          </p:cNvSpPr>
          <p:nvPr/>
        </p:nvSpPr>
        <p:spPr bwMode="auto">
          <a:xfrm flipV="1">
            <a:off x="7162800" y="3124201"/>
            <a:ext cx="2743200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69" name="Line 39"/>
          <p:cNvSpPr>
            <a:spLocks noChangeShapeType="1"/>
          </p:cNvSpPr>
          <p:nvPr/>
        </p:nvSpPr>
        <p:spPr bwMode="auto">
          <a:xfrm flipV="1">
            <a:off x="7165975" y="2133600"/>
            <a:ext cx="0" cy="1003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0" name="Rectangle 40"/>
          <p:cNvSpPr>
            <a:spLocks noChangeArrowheads="1"/>
          </p:cNvSpPr>
          <p:nvPr/>
        </p:nvSpPr>
        <p:spPr bwMode="auto">
          <a:xfrm>
            <a:off x="8013700" y="3178176"/>
            <a:ext cx="520700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altLang="en-US" sz="2800" i="1" dirty="0" err="1">
                <a:solidFill>
                  <a:srgbClr val="00264C"/>
                </a:solidFill>
                <a:latin typeface="Symbol" pitchFamily="18" charset="2"/>
              </a:rPr>
              <a:t>u</a:t>
            </a:r>
            <a:r>
              <a:rPr lang="en-US" altLang="en-US" sz="2800" i="1" baseline="-25000" dirty="0" err="1">
                <a:solidFill>
                  <a:srgbClr val="00264C"/>
                </a:solidFill>
                <a:latin typeface="Times New Roman" pitchFamily="18" charset="0"/>
              </a:rPr>
              <a:t>o</a:t>
            </a:r>
            <a:endParaRPr lang="en-US" altLang="en-US" sz="2800" i="1" baseline="-25000" dirty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1" name="Rectangle 41"/>
          <p:cNvSpPr>
            <a:spLocks noChangeArrowheads="1"/>
          </p:cNvSpPr>
          <p:nvPr/>
        </p:nvSpPr>
        <p:spPr bwMode="auto">
          <a:xfrm>
            <a:off x="10053639" y="2898776"/>
            <a:ext cx="389531" cy="4775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altLang="en-US" sz="2800" i="1" dirty="0">
                <a:solidFill>
                  <a:srgbClr val="00264C"/>
                </a:solidFill>
                <a:latin typeface="Symbol" pitchFamily="18" charset="2"/>
              </a:rPr>
              <a:t>u</a:t>
            </a:r>
          </a:p>
        </p:txBody>
      </p:sp>
      <p:sp>
        <p:nvSpPr>
          <p:cNvPr id="72" name="Freeform 42"/>
          <p:cNvSpPr>
            <a:spLocks/>
          </p:cNvSpPr>
          <p:nvPr/>
        </p:nvSpPr>
        <p:spPr bwMode="auto">
          <a:xfrm>
            <a:off x="7086600" y="2209800"/>
            <a:ext cx="2438400" cy="882650"/>
          </a:xfrm>
          <a:custGeom>
            <a:avLst/>
            <a:gdLst>
              <a:gd name="T0" fmla="*/ 31801228 w 545"/>
              <a:gd name="T1" fmla="*/ 1358364813 h 556"/>
              <a:gd name="T2" fmla="*/ 95403695 w 545"/>
              <a:gd name="T3" fmla="*/ 1343243882 h 556"/>
              <a:gd name="T4" fmla="*/ 159006128 w 545"/>
              <a:gd name="T5" fmla="*/ 1318042331 h 556"/>
              <a:gd name="T6" fmla="*/ 210684383 w 545"/>
              <a:gd name="T7" fmla="*/ 1262597330 h 556"/>
              <a:gd name="T8" fmla="*/ 254411233 w 545"/>
              <a:gd name="T9" fmla="*/ 1222274848 h 556"/>
              <a:gd name="T10" fmla="*/ 296150242 w 545"/>
              <a:gd name="T11" fmla="*/ 1181952365 h 556"/>
              <a:gd name="T12" fmla="*/ 327951459 w 545"/>
              <a:gd name="T13" fmla="*/ 1116428332 h 556"/>
              <a:gd name="T14" fmla="*/ 349814883 w 545"/>
              <a:gd name="T15" fmla="*/ 1048384937 h 556"/>
              <a:gd name="T16" fmla="*/ 381616188 w 545"/>
              <a:gd name="T17" fmla="*/ 995460885 h 556"/>
              <a:gd name="T18" fmla="*/ 401491773 w 545"/>
              <a:gd name="T19" fmla="*/ 940017472 h 556"/>
              <a:gd name="T20" fmla="*/ 413417405 w 545"/>
              <a:gd name="T21" fmla="*/ 859372507 h 556"/>
              <a:gd name="T22" fmla="*/ 433292989 w 545"/>
              <a:gd name="T23" fmla="*/ 778727344 h 556"/>
              <a:gd name="T24" fmla="*/ 445218622 w 545"/>
              <a:gd name="T25" fmla="*/ 698083967 h 556"/>
              <a:gd name="T26" fmla="*/ 465094206 w 545"/>
              <a:gd name="T27" fmla="*/ 604837433 h 556"/>
              <a:gd name="T28" fmla="*/ 477019839 w 545"/>
              <a:gd name="T29" fmla="*/ 536792450 h 556"/>
              <a:gd name="T30" fmla="*/ 486957631 w 545"/>
              <a:gd name="T31" fmla="*/ 443547504 h 556"/>
              <a:gd name="T32" fmla="*/ 486957631 w 545"/>
              <a:gd name="T33" fmla="*/ 375502422 h 556"/>
              <a:gd name="T34" fmla="*/ 486957631 w 545"/>
              <a:gd name="T35" fmla="*/ 294857457 h 556"/>
              <a:gd name="T36" fmla="*/ 486957631 w 545"/>
              <a:gd name="T37" fmla="*/ 214212493 h 556"/>
              <a:gd name="T38" fmla="*/ 486957631 w 545"/>
              <a:gd name="T39" fmla="*/ 133567478 h 556"/>
              <a:gd name="T40" fmla="*/ 496895423 w 545"/>
              <a:gd name="T41" fmla="*/ 52922489 h 556"/>
              <a:gd name="T42" fmla="*/ 518758848 w 545"/>
              <a:gd name="T43" fmla="*/ 0 h 556"/>
              <a:gd name="T44" fmla="*/ 550560065 w 545"/>
              <a:gd name="T45" fmla="*/ 27720925 h 556"/>
              <a:gd name="T46" fmla="*/ 560497857 w 545"/>
              <a:gd name="T47" fmla="*/ 108365927 h 556"/>
              <a:gd name="T48" fmla="*/ 572423489 w 545"/>
              <a:gd name="T49" fmla="*/ 189010892 h 556"/>
              <a:gd name="T50" fmla="*/ 572423489 w 545"/>
              <a:gd name="T51" fmla="*/ 269655906 h 556"/>
              <a:gd name="T52" fmla="*/ 592299074 w 545"/>
              <a:gd name="T53" fmla="*/ 350302458 h 556"/>
              <a:gd name="T54" fmla="*/ 592299074 w 545"/>
              <a:gd name="T55" fmla="*/ 430945934 h 556"/>
              <a:gd name="T56" fmla="*/ 592299074 w 545"/>
              <a:gd name="T57" fmla="*/ 511590899 h 556"/>
              <a:gd name="T58" fmla="*/ 604224706 w 545"/>
              <a:gd name="T59" fmla="*/ 592235863 h 556"/>
              <a:gd name="T60" fmla="*/ 604224706 w 545"/>
              <a:gd name="T61" fmla="*/ 672882415 h 556"/>
              <a:gd name="T62" fmla="*/ 592299074 w 545"/>
              <a:gd name="T63" fmla="*/ 753525793 h 556"/>
              <a:gd name="T64" fmla="*/ 614162498 w 545"/>
              <a:gd name="T65" fmla="*/ 834170956 h 556"/>
              <a:gd name="T66" fmla="*/ 636025923 w 545"/>
              <a:gd name="T67" fmla="*/ 927417490 h 556"/>
              <a:gd name="T68" fmla="*/ 655901507 w 545"/>
              <a:gd name="T69" fmla="*/ 1008062454 h 556"/>
              <a:gd name="T70" fmla="*/ 687702724 w 545"/>
              <a:gd name="T71" fmla="*/ 1076105849 h 556"/>
              <a:gd name="T72" fmla="*/ 709566149 w 545"/>
              <a:gd name="T73" fmla="*/ 1129029901 h 556"/>
              <a:gd name="T74" fmla="*/ 741367542 w 545"/>
              <a:gd name="T75" fmla="*/ 1169352383 h 556"/>
              <a:gd name="T76" fmla="*/ 773170169 w 545"/>
              <a:gd name="T77" fmla="*/ 1237395779 h 556"/>
              <a:gd name="T78" fmla="*/ 814909178 w 545"/>
              <a:gd name="T79" fmla="*/ 1302921400 h 556"/>
              <a:gd name="T80" fmla="*/ 858636027 w 545"/>
              <a:gd name="T81" fmla="*/ 1330642313 h 556"/>
              <a:gd name="T82" fmla="*/ 910312828 w 545"/>
              <a:gd name="T83" fmla="*/ 1370964795 h 556"/>
              <a:gd name="T84" fmla="*/ 954039678 w 545"/>
              <a:gd name="T85" fmla="*/ 1383566364 h 556"/>
              <a:gd name="T86" fmla="*/ 1081244545 w 545"/>
              <a:gd name="T87" fmla="*/ 1383566364 h 5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5"/>
              <a:gd name="T133" fmla="*/ 0 h 556"/>
              <a:gd name="T134" fmla="*/ 545 w 545"/>
              <a:gd name="T135" fmla="*/ 556 h 5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5" h="556">
                <a:moveTo>
                  <a:pt x="0" y="539"/>
                </a:moveTo>
                <a:lnTo>
                  <a:pt x="16" y="539"/>
                </a:lnTo>
                <a:lnTo>
                  <a:pt x="32" y="533"/>
                </a:lnTo>
                <a:lnTo>
                  <a:pt x="48" y="533"/>
                </a:lnTo>
                <a:lnTo>
                  <a:pt x="64" y="528"/>
                </a:lnTo>
                <a:lnTo>
                  <a:pt x="80" y="523"/>
                </a:lnTo>
                <a:lnTo>
                  <a:pt x="96" y="512"/>
                </a:lnTo>
                <a:lnTo>
                  <a:pt x="106" y="501"/>
                </a:lnTo>
                <a:lnTo>
                  <a:pt x="117" y="496"/>
                </a:lnTo>
                <a:lnTo>
                  <a:pt x="128" y="485"/>
                </a:lnTo>
                <a:lnTo>
                  <a:pt x="138" y="469"/>
                </a:lnTo>
                <a:lnTo>
                  <a:pt x="149" y="469"/>
                </a:lnTo>
                <a:lnTo>
                  <a:pt x="154" y="453"/>
                </a:lnTo>
                <a:lnTo>
                  <a:pt x="165" y="443"/>
                </a:lnTo>
                <a:lnTo>
                  <a:pt x="170" y="432"/>
                </a:lnTo>
                <a:lnTo>
                  <a:pt x="176" y="416"/>
                </a:lnTo>
                <a:lnTo>
                  <a:pt x="181" y="405"/>
                </a:lnTo>
                <a:lnTo>
                  <a:pt x="192" y="395"/>
                </a:lnTo>
                <a:lnTo>
                  <a:pt x="197" y="384"/>
                </a:lnTo>
                <a:lnTo>
                  <a:pt x="202" y="373"/>
                </a:lnTo>
                <a:lnTo>
                  <a:pt x="202" y="357"/>
                </a:lnTo>
                <a:lnTo>
                  <a:pt x="208" y="341"/>
                </a:lnTo>
                <a:lnTo>
                  <a:pt x="213" y="325"/>
                </a:lnTo>
                <a:lnTo>
                  <a:pt x="218" y="309"/>
                </a:lnTo>
                <a:lnTo>
                  <a:pt x="218" y="293"/>
                </a:lnTo>
                <a:lnTo>
                  <a:pt x="224" y="277"/>
                </a:lnTo>
                <a:lnTo>
                  <a:pt x="229" y="261"/>
                </a:lnTo>
                <a:lnTo>
                  <a:pt x="234" y="240"/>
                </a:lnTo>
                <a:lnTo>
                  <a:pt x="240" y="229"/>
                </a:lnTo>
                <a:lnTo>
                  <a:pt x="240" y="213"/>
                </a:lnTo>
                <a:lnTo>
                  <a:pt x="240" y="197"/>
                </a:lnTo>
                <a:lnTo>
                  <a:pt x="245" y="176"/>
                </a:lnTo>
                <a:lnTo>
                  <a:pt x="245" y="165"/>
                </a:lnTo>
                <a:lnTo>
                  <a:pt x="245" y="149"/>
                </a:lnTo>
                <a:lnTo>
                  <a:pt x="245" y="133"/>
                </a:lnTo>
                <a:lnTo>
                  <a:pt x="245" y="117"/>
                </a:lnTo>
                <a:lnTo>
                  <a:pt x="245" y="101"/>
                </a:lnTo>
                <a:lnTo>
                  <a:pt x="245" y="85"/>
                </a:lnTo>
                <a:lnTo>
                  <a:pt x="245" y="69"/>
                </a:lnTo>
                <a:lnTo>
                  <a:pt x="245" y="53"/>
                </a:lnTo>
                <a:lnTo>
                  <a:pt x="245" y="37"/>
                </a:lnTo>
                <a:lnTo>
                  <a:pt x="250" y="21"/>
                </a:lnTo>
                <a:lnTo>
                  <a:pt x="250" y="5"/>
                </a:lnTo>
                <a:lnTo>
                  <a:pt x="261" y="0"/>
                </a:lnTo>
                <a:lnTo>
                  <a:pt x="272" y="0"/>
                </a:lnTo>
                <a:lnTo>
                  <a:pt x="277" y="11"/>
                </a:lnTo>
                <a:lnTo>
                  <a:pt x="277" y="27"/>
                </a:lnTo>
                <a:lnTo>
                  <a:pt x="282" y="43"/>
                </a:lnTo>
                <a:lnTo>
                  <a:pt x="282" y="59"/>
                </a:lnTo>
                <a:lnTo>
                  <a:pt x="288" y="75"/>
                </a:lnTo>
                <a:lnTo>
                  <a:pt x="288" y="91"/>
                </a:lnTo>
                <a:lnTo>
                  <a:pt x="288" y="107"/>
                </a:lnTo>
                <a:lnTo>
                  <a:pt x="293" y="123"/>
                </a:lnTo>
                <a:lnTo>
                  <a:pt x="298" y="139"/>
                </a:lnTo>
                <a:lnTo>
                  <a:pt x="298" y="155"/>
                </a:lnTo>
                <a:lnTo>
                  <a:pt x="298" y="171"/>
                </a:lnTo>
                <a:lnTo>
                  <a:pt x="298" y="187"/>
                </a:lnTo>
                <a:lnTo>
                  <a:pt x="298" y="203"/>
                </a:lnTo>
                <a:lnTo>
                  <a:pt x="304" y="219"/>
                </a:lnTo>
                <a:lnTo>
                  <a:pt x="304" y="235"/>
                </a:lnTo>
                <a:lnTo>
                  <a:pt x="304" y="251"/>
                </a:lnTo>
                <a:lnTo>
                  <a:pt x="304" y="267"/>
                </a:lnTo>
                <a:lnTo>
                  <a:pt x="304" y="283"/>
                </a:lnTo>
                <a:lnTo>
                  <a:pt x="298" y="299"/>
                </a:lnTo>
                <a:lnTo>
                  <a:pt x="304" y="315"/>
                </a:lnTo>
                <a:lnTo>
                  <a:pt x="309" y="331"/>
                </a:lnTo>
                <a:lnTo>
                  <a:pt x="314" y="347"/>
                </a:lnTo>
                <a:lnTo>
                  <a:pt x="320" y="368"/>
                </a:lnTo>
                <a:lnTo>
                  <a:pt x="325" y="379"/>
                </a:lnTo>
                <a:lnTo>
                  <a:pt x="330" y="400"/>
                </a:lnTo>
                <a:lnTo>
                  <a:pt x="336" y="411"/>
                </a:lnTo>
                <a:lnTo>
                  <a:pt x="346" y="427"/>
                </a:lnTo>
                <a:lnTo>
                  <a:pt x="357" y="437"/>
                </a:lnTo>
                <a:lnTo>
                  <a:pt x="357" y="448"/>
                </a:lnTo>
                <a:lnTo>
                  <a:pt x="368" y="453"/>
                </a:lnTo>
                <a:lnTo>
                  <a:pt x="373" y="464"/>
                </a:lnTo>
                <a:lnTo>
                  <a:pt x="378" y="475"/>
                </a:lnTo>
                <a:lnTo>
                  <a:pt x="389" y="491"/>
                </a:lnTo>
                <a:lnTo>
                  <a:pt x="400" y="501"/>
                </a:lnTo>
                <a:lnTo>
                  <a:pt x="410" y="517"/>
                </a:lnTo>
                <a:lnTo>
                  <a:pt x="421" y="523"/>
                </a:lnTo>
                <a:lnTo>
                  <a:pt x="432" y="528"/>
                </a:lnTo>
                <a:lnTo>
                  <a:pt x="448" y="533"/>
                </a:lnTo>
                <a:lnTo>
                  <a:pt x="458" y="544"/>
                </a:lnTo>
                <a:lnTo>
                  <a:pt x="469" y="544"/>
                </a:lnTo>
                <a:lnTo>
                  <a:pt x="480" y="549"/>
                </a:lnTo>
                <a:lnTo>
                  <a:pt x="496" y="555"/>
                </a:lnTo>
                <a:lnTo>
                  <a:pt x="544" y="54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3" name="Line 20"/>
          <p:cNvSpPr>
            <a:spLocks noChangeShapeType="1"/>
          </p:cNvSpPr>
          <p:nvPr/>
        </p:nvSpPr>
        <p:spPr bwMode="auto">
          <a:xfrm flipV="1">
            <a:off x="8229600" y="1981200"/>
            <a:ext cx="0" cy="11874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4" name="Line 38"/>
          <p:cNvSpPr>
            <a:spLocks noChangeShapeType="1"/>
          </p:cNvSpPr>
          <p:nvPr/>
        </p:nvSpPr>
        <p:spPr bwMode="auto">
          <a:xfrm>
            <a:off x="3505201" y="3048000"/>
            <a:ext cx="1677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2895600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t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 rot="16200000">
            <a:off x="2943588" y="2247145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M</a:t>
            </a:r>
            <a:r>
              <a:rPr lang="en-US" baseline="-25000" dirty="0" err="1">
                <a:solidFill>
                  <a:srgbClr val="333333"/>
                </a:solidFill>
              </a:rPr>
              <a:t>xy</a:t>
            </a:r>
            <a:endParaRPr lang="en-US" baseline="-25000" dirty="0"/>
          </a:p>
        </p:txBody>
      </p:sp>
      <p:grpSp>
        <p:nvGrpSpPr>
          <p:cNvPr id="76" name="Group 1202"/>
          <p:cNvGrpSpPr>
            <a:grpSpLocks/>
          </p:cNvGrpSpPr>
          <p:nvPr/>
        </p:nvGrpSpPr>
        <p:grpSpPr bwMode="auto">
          <a:xfrm>
            <a:off x="3581400" y="4038600"/>
            <a:ext cx="1752600" cy="1697038"/>
            <a:chOff x="144" y="528"/>
            <a:chExt cx="5264" cy="3360"/>
          </a:xfrm>
        </p:grpSpPr>
        <p:sp>
          <p:nvSpPr>
            <p:cNvPr id="77" name="Line 1203"/>
            <p:cNvSpPr>
              <a:spLocks noChangeShapeType="1"/>
            </p:cNvSpPr>
            <p:nvPr/>
          </p:nvSpPr>
          <p:spPr bwMode="auto">
            <a:xfrm flipV="1">
              <a:off x="144" y="528"/>
              <a:ext cx="100" cy="16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1204"/>
            <p:cNvSpPr>
              <a:spLocks noChangeShapeType="1"/>
            </p:cNvSpPr>
            <p:nvPr/>
          </p:nvSpPr>
          <p:spPr bwMode="auto">
            <a:xfrm>
              <a:off x="284" y="575"/>
              <a:ext cx="50" cy="3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1205"/>
            <p:cNvSpPr>
              <a:spLocks noChangeShapeType="1"/>
            </p:cNvSpPr>
            <p:nvPr/>
          </p:nvSpPr>
          <p:spPr bwMode="auto">
            <a:xfrm>
              <a:off x="483" y="720"/>
              <a:ext cx="50" cy="30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1206"/>
            <p:cNvSpPr>
              <a:spLocks noChangeShapeType="1"/>
            </p:cNvSpPr>
            <p:nvPr/>
          </p:nvSpPr>
          <p:spPr bwMode="auto">
            <a:xfrm>
              <a:off x="672" y="864"/>
              <a:ext cx="50" cy="27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1207"/>
            <p:cNvSpPr>
              <a:spLocks noChangeShapeType="1"/>
            </p:cNvSpPr>
            <p:nvPr/>
          </p:nvSpPr>
          <p:spPr bwMode="auto">
            <a:xfrm>
              <a:off x="862" y="1056"/>
              <a:ext cx="80" cy="25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1208"/>
            <p:cNvSpPr>
              <a:spLocks noChangeShapeType="1"/>
            </p:cNvSpPr>
            <p:nvPr/>
          </p:nvSpPr>
          <p:spPr bwMode="auto">
            <a:xfrm flipH="1">
              <a:off x="363" y="720"/>
              <a:ext cx="70" cy="3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1209"/>
            <p:cNvSpPr>
              <a:spLocks noChangeShapeType="1"/>
            </p:cNvSpPr>
            <p:nvPr/>
          </p:nvSpPr>
          <p:spPr bwMode="auto">
            <a:xfrm flipH="1">
              <a:off x="573" y="855"/>
              <a:ext cx="80" cy="28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210"/>
            <p:cNvSpPr>
              <a:spLocks noChangeShapeType="1"/>
            </p:cNvSpPr>
            <p:nvPr/>
          </p:nvSpPr>
          <p:spPr bwMode="auto">
            <a:xfrm flipH="1">
              <a:off x="772" y="1047"/>
              <a:ext cx="60" cy="2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1211"/>
            <p:cNvSpPr>
              <a:spLocks noChangeShapeType="1"/>
            </p:cNvSpPr>
            <p:nvPr/>
          </p:nvSpPr>
          <p:spPr bwMode="auto">
            <a:xfrm flipH="1">
              <a:off x="962" y="1144"/>
              <a:ext cx="90" cy="24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1212"/>
            <p:cNvSpPr>
              <a:spLocks noChangeShapeType="1"/>
            </p:cNvSpPr>
            <p:nvPr/>
          </p:nvSpPr>
          <p:spPr bwMode="auto">
            <a:xfrm flipH="1">
              <a:off x="1181" y="1153"/>
              <a:ext cx="70" cy="2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213"/>
            <p:cNvSpPr>
              <a:spLocks noChangeShapeType="1"/>
            </p:cNvSpPr>
            <p:nvPr/>
          </p:nvSpPr>
          <p:spPr bwMode="auto">
            <a:xfrm flipH="1">
              <a:off x="1380" y="1248"/>
              <a:ext cx="6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214"/>
            <p:cNvSpPr>
              <a:spLocks noChangeShapeType="1"/>
            </p:cNvSpPr>
            <p:nvPr/>
          </p:nvSpPr>
          <p:spPr bwMode="auto">
            <a:xfrm flipH="1">
              <a:off x="1600" y="1351"/>
              <a:ext cx="40" cy="1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1215"/>
            <p:cNvSpPr>
              <a:spLocks noChangeShapeType="1"/>
            </p:cNvSpPr>
            <p:nvPr/>
          </p:nvSpPr>
          <p:spPr bwMode="auto">
            <a:xfrm flipH="1">
              <a:off x="1769" y="1449"/>
              <a:ext cx="100" cy="17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1216"/>
            <p:cNvSpPr>
              <a:spLocks noChangeShapeType="1"/>
            </p:cNvSpPr>
            <p:nvPr/>
          </p:nvSpPr>
          <p:spPr bwMode="auto">
            <a:xfrm flipH="1">
              <a:off x="1968" y="1543"/>
              <a:ext cx="60" cy="15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1217"/>
            <p:cNvSpPr>
              <a:spLocks noChangeShapeType="1"/>
            </p:cNvSpPr>
            <p:nvPr/>
          </p:nvSpPr>
          <p:spPr bwMode="auto">
            <a:xfrm flipH="1">
              <a:off x="2188" y="1584"/>
              <a:ext cx="80" cy="1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1218"/>
            <p:cNvSpPr>
              <a:spLocks noChangeShapeType="1"/>
            </p:cNvSpPr>
            <p:nvPr/>
          </p:nvSpPr>
          <p:spPr bwMode="auto">
            <a:xfrm flipH="1">
              <a:off x="2387" y="1631"/>
              <a:ext cx="80" cy="1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Line 1219"/>
            <p:cNvSpPr>
              <a:spLocks noChangeShapeType="1"/>
            </p:cNvSpPr>
            <p:nvPr/>
          </p:nvSpPr>
          <p:spPr bwMode="auto">
            <a:xfrm>
              <a:off x="1101" y="1153"/>
              <a:ext cx="40" cy="23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Line 1220"/>
            <p:cNvSpPr>
              <a:spLocks noChangeShapeType="1"/>
            </p:cNvSpPr>
            <p:nvPr/>
          </p:nvSpPr>
          <p:spPr bwMode="auto">
            <a:xfrm>
              <a:off x="1300" y="1201"/>
              <a:ext cx="80" cy="2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Line 1221"/>
            <p:cNvSpPr>
              <a:spLocks noChangeShapeType="1"/>
            </p:cNvSpPr>
            <p:nvPr/>
          </p:nvSpPr>
          <p:spPr bwMode="auto">
            <a:xfrm>
              <a:off x="1460" y="1248"/>
              <a:ext cx="110" cy="20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1222"/>
            <p:cNvSpPr>
              <a:spLocks noChangeShapeType="1"/>
            </p:cNvSpPr>
            <p:nvPr/>
          </p:nvSpPr>
          <p:spPr bwMode="auto">
            <a:xfrm>
              <a:off x="1669" y="1345"/>
              <a:ext cx="70" cy="17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1223"/>
            <p:cNvSpPr>
              <a:spLocks noChangeShapeType="1"/>
            </p:cNvSpPr>
            <p:nvPr/>
          </p:nvSpPr>
          <p:spPr bwMode="auto">
            <a:xfrm>
              <a:off x="1899" y="1440"/>
              <a:ext cx="50" cy="16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1224"/>
            <p:cNvSpPr>
              <a:spLocks noChangeShapeType="1"/>
            </p:cNvSpPr>
            <p:nvPr/>
          </p:nvSpPr>
          <p:spPr bwMode="auto">
            <a:xfrm>
              <a:off x="2068" y="1537"/>
              <a:ext cx="100" cy="1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1225"/>
            <p:cNvSpPr>
              <a:spLocks noChangeShapeType="1"/>
            </p:cNvSpPr>
            <p:nvPr/>
          </p:nvSpPr>
          <p:spPr bwMode="auto">
            <a:xfrm>
              <a:off x="2297" y="1584"/>
              <a:ext cx="7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Line 1226"/>
            <p:cNvSpPr>
              <a:spLocks noChangeShapeType="1"/>
            </p:cNvSpPr>
            <p:nvPr/>
          </p:nvSpPr>
          <p:spPr bwMode="auto">
            <a:xfrm flipH="1">
              <a:off x="2597" y="1682"/>
              <a:ext cx="60" cy="13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1227"/>
            <p:cNvSpPr>
              <a:spLocks noChangeShapeType="1"/>
            </p:cNvSpPr>
            <p:nvPr/>
          </p:nvSpPr>
          <p:spPr bwMode="auto">
            <a:xfrm flipH="1">
              <a:off x="2796" y="1729"/>
              <a:ext cx="70" cy="1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Line 1228"/>
            <p:cNvSpPr>
              <a:spLocks noChangeShapeType="1"/>
            </p:cNvSpPr>
            <p:nvPr/>
          </p:nvSpPr>
          <p:spPr bwMode="auto">
            <a:xfrm flipH="1">
              <a:off x="2985" y="1823"/>
              <a:ext cx="90" cy="1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1229"/>
            <p:cNvSpPr>
              <a:spLocks noChangeShapeType="1"/>
            </p:cNvSpPr>
            <p:nvPr/>
          </p:nvSpPr>
          <p:spPr bwMode="auto">
            <a:xfrm flipH="1">
              <a:off x="3175" y="1792"/>
              <a:ext cx="90" cy="1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1230"/>
            <p:cNvSpPr>
              <a:spLocks noChangeShapeType="1"/>
            </p:cNvSpPr>
            <p:nvPr/>
          </p:nvSpPr>
          <p:spPr bwMode="auto">
            <a:xfrm flipH="1">
              <a:off x="3374" y="1889"/>
              <a:ext cx="80" cy="9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Line 1231"/>
            <p:cNvSpPr>
              <a:spLocks noChangeShapeType="1"/>
            </p:cNvSpPr>
            <p:nvPr/>
          </p:nvSpPr>
          <p:spPr bwMode="auto">
            <a:xfrm flipH="1">
              <a:off x="3564" y="1873"/>
              <a:ext cx="80" cy="9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1232"/>
            <p:cNvSpPr>
              <a:spLocks noChangeShapeType="1"/>
            </p:cNvSpPr>
            <p:nvPr/>
          </p:nvSpPr>
          <p:spPr bwMode="auto">
            <a:xfrm flipH="1">
              <a:off x="3793" y="1895"/>
              <a:ext cx="70" cy="7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Line 1233"/>
            <p:cNvSpPr>
              <a:spLocks noChangeShapeType="1"/>
            </p:cNvSpPr>
            <p:nvPr/>
          </p:nvSpPr>
          <p:spPr bwMode="auto">
            <a:xfrm>
              <a:off x="2487" y="1631"/>
              <a:ext cx="100" cy="13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1234"/>
            <p:cNvSpPr>
              <a:spLocks noChangeShapeType="1"/>
            </p:cNvSpPr>
            <p:nvPr/>
          </p:nvSpPr>
          <p:spPr bwMode="auto">
            <a:xfrm>
              <a:off x="2676" y="1656"/>
              <a:ext cx="100" cy="1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Line 1235"/>
            <p:cNvSpPr>
              <a:spLocks noChangeShapeType="1"/>
            </p:cNvSpPr>
            <p:nvPr/>
          </p:nvSpPr>
          <p:spPr bwMode="auto">
            <a:xfrm>
              <a:off x="2876" y="1729"/>
              <a:ext cx="80" cy="10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Line 1236"/>
            <p:cNvSpPr>
              <a:spLocks noChangeShapeType="1"/>
            </p:cNvSpPr>
            <p:nvPr/>
          </p:nvSpPr>
          <p:spPr bwMode="auto">
            <a:xfrm>
              <a:off x="3075" y="1823"/>
              <a:ext cx="90" cy="9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1237"/>
            <p:cNvSpPr>
              <a:spLocks noChangeShapeType="1"/>
            </p:cNvSpPr>
            <p:nvPr/>
          </p:nvSpPr>
          <p:spPr bwMode="auto">
            <a:xfrm>
              <a:off x="3284" y="1823"/>
              <a:ext cx="80" cy="9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Line 1238"/>
            <p:cNvSpPr>
              <a:spLocks noChangeShapeType="1"/>
            </p:cNvSpPr>
            <p:nvPr/>
          </p:nvSpPr>
          <p:spPr bwMode="auto">
            <a:xfrm>
              <a:off x="3474" y="1873"/>
              <a:ext cx="90" cy="8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Line 1239"/>
            <p:cNvSpPr>
              <a:spLocks noChangeShapeType="1"/>
            </p:cNvSpPr>
            <p:nvPr/>
          </p:nvSpPr>
          <p:spPr bwMode="auto">
            <a:xfrm>
              <a:off x="3683" y="1864"/>
              <a:ext cx="90" cy="8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1240"/>
            <p:cNvSpPr>
              <a:spLocks noChangeShapeType="1"/>
            </p:cNvSpPr>
            <p:nvPr/>
          </p:nvSpPr>
          <p:spPr bwMode="auto">
            <a:xfrm>
              <a:off x="3893" y="1880"/>
              <a:ext cx="80" cy="7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241"/>
            <p:cNvSpPr>
              <a:spLocks noChangeShapeType="1"/>
            </p:cNvSpPr>
            <p:nvPr/>
          </p:nvSpPr>
          <p:spPr bwMode="auto">
            <a:xfrm>
              <a:off x="4102" y="1920"/>
              <a:ext cx="70" cy="7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1242"/>
            <p:cNvSpPr>
              <a:spLocks noChangeShapeType="1"/>
            </p:cNvSpPr>
            <p:nvPr/>
          </p:nvSpPr>
          <p:spPr bwMode="auto">
            <a:xfrm>
              <a:off x="4291" y="2015"/>
              <a:ext cx="70" cy="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1243"/>
            <p:cNvSpPr>
              <a:spLocks noChangeShapeType="1"/>
            </p:cNvSpPr>
            <p:nvPr/>
          </p:nvSpPr>
          <p:spPr bwMode="auto">
            <a:xfrm>
              <a:off x="4501" y="2015"/>
              <a:ext cx="80" cy="5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1244"/>
            <p:cNvSpPr>
              <a:spLocks noChangeShapeType="1"/>
            </p:cNvSpPr>
            <p:nvPr/>
          </p:nvSpPr>
          <p:spPr bwMode="auto">
            <a:xfrm>
              <a:off x="4710" y="2034"/>
              <a:ext cx="60" cy="4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1245"/>
            <p:cNvSpPr>
              <a:spLocks noChangeShapeType="1"/>
            </p:cNvSpPr>
            <p:nvPr/>
          </p:nvSpPr>
          <p:spPr bwMode="auto">
            <a:xfrm>
              <a:off x="4890" y="2015"/>
              <a:ext cx="70" cy="4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246"/>
            <p:cNvSpPr>
              <a:spLocks noChangeShapeType="1"/>
            </p:cNvSpPr>
            <p:nvPr/>
          </p:nvSpPr>
          <p:spPr bwMode="auto">
            <a:xfrm>
              <a:off x="5069" y="2071"/>
              <a:ext cx="70" cy="3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247"/>
            <p:cNvSpPr>
              <a:spLocks noChangeShapeType="1"/>
            </p:cNvSpPr>
            <p:nvPr/>
          </p:nvSpPr>
          <p:spPr bwMode="auto">
            <a:xfrm flipH="1">
              <a:off x="4012" y="1920"/>
              <a:ext cx="70" cy="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1248"/>
            <p:cNvSpPr>
              <a:spLocks noChangeShapeType="1"/>
            </p:cNvSpPr>
            <p:nvPr/>
          </p:nvSpPr>
          <p:spPr bwMode="auto">
            <a:xfrm flipH="1">
              <a:off x="4202" y="1983"/>
              <a:ext cx="70" cy="6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1249"/>
            <p:cNvSpPr>
              <a:spLocks noChangeShapeType="1"/>
            </p:cNvSpPr>
            <p:nvPr/>
          </p:nvSpPr>
          <p:spPr bwMode="auto">
            <a:xfrm flipH="1">
              <a:off x="4391" y="2015"/>
              <a:ext cx="70" cy="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250"/>
            <p:cNvSpPr>
              <a:spLocks noChangeShapeType="1"/>
            </p:cNvSpPr>
            <p:nvPr/>
          </p:nvSpPr>
          <p:spPr bwMode="auto">
            <a:xfrm flipH="1">
              <a:off x="4600" y="2034"/>
              <a:ext cx="90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1251"/>
            <p:cNvSpPr>
              <a:spLocks noChangeShapeType="1"/>
            </p:cNvSpPr>
            <p:nvPr/>
          </p:nvSpPr>
          <p:spPr bwMode="auto">
            <a:xfrm flipH="1">
              <a:off x="4780" y="2034"/>
              <a:ext cx="80" cy="4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Line 1252"/>
            <p:cNvSpPr>
              <a:spLocks noChangeShapeType="1"/>
            </p:cNvSpPr>
            <p:nvPr/>
          </p:nvSpPr>
          <p:spPr bwMode="auto">
            <a:xfrm flipH="1">
              <a:off x="4969" y="2071"/>
              <a:ext cx="90" cy="4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1253"/>
            <p:cNvSpPr>
              <a:spLocks noChangeShapeType="1"/>
            </p:cNvSpPr>
            <p:nvPr/>
          </p:nvSpPr>
          <p:spPr bwMode="auto">
            <a:xfrm>
              <a:off x="5229" y="2112"/>
              <a:ext cx="60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Line 1254"/>
            <p:cNvSpPr>
              <a:spLocks noChangeShapeType="1"/>
            </p:cNvSpPr>
            <p:nvPr/>
          </p:nvSpPr>
          <p:spPr bwMode="auto">
            <a:xfrm flipH="1">
              <a:off x="5149" y="2112"/>
              <a:ext cx="80" cy="3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Line 1255"/>
            <p:cNvSpPr>
              <a:spLocks noChangeShapeType="1"/>
            </p:cNvSpPr>
            <p:nvPr/>
          </p:nvSpPr>
          <p:spPr bwMode="auto">
            <a:xfrm flipH="1">
              <a:off x="5298" y="2144"/>
              <a:ext cx="60" cy="2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1256"/>
            <p:cNvSpPr>
              <a:spLocks noChangeShapeType="1"/>
            </p:cNvSpPr>
            <p:nvPr/>
          </p:nvSpPr>
          <p:spPr bwMode="auto">
            <a:xfrm>
              <a:off x="5378" y="2153"/>
              <a:ext cx="30" cy="1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1" name="Line 38"/>
          <p:cNvSpPr>
            <a:spLocks noChangeShapeType="1"/>
          </p:cNvSpPr>
          <p:nvPr/>
        </p:nvSpPr>
        <p:spPr bwMode="auto">
          <a:xfrm>
            <a:off x="7239001" y="5033963"/>
            <a:ext cx="1677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32" name="Line 39"/>
          <p:cNvSpPr>
            <a:spLocks noChangeShapeType="1"/>
          </p:cNvSpPr>
          <p:nvPr/>
        </p:nvSpPr>
        <p:spPr bwMode="auto">
          <a:xfrm flipV="1">
            <a:off x="7242175" y="4038600"/>
            <a:ext cx="0" cy="1003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33" name="Rectangle 40"/>
          <p:cNvSpPr>
            <a:spLocks noChangeArrowheads="1"/>
          </p:cNvSpPr>
          <p:nvPr/>
        </p:nvSpPr>
        <p:spPr bwMode="auto">
          <a:xfrm>
            <a:off x="8089900" y="5083176"/>
            <a:ext cx="520700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altLang="en-US" sz="2800" i="1" dirty="0" err="1">
                <a:solidFill>
                  <a:srgbClr val="00264C"/>
                </a:solidFill>
                <a:latin typeface="Symbol" pitchFamily="18" charset="2"/>
              </a:rPr>
              <a:t>u</a:t>
            </a:r>
            <a:r>
              <a:rPr lang="en-US" altLang="en-US" sz="2800" i="1" baseline="-25000" dirty="0" err="1">
                <a:solidFill>
                  <a:srgbClr val="00264C"/>
                </a:solidFill>
                <a:latin typeface="Times New Roman" pitchFamily="18" charset="0"/>
              </a:rPr>
              <a:t>o</a:t>
            </a:r>
            <a:endParaRPr lang="en-US" altLang="en-US" sz="2800" i="1" baseline="-25000" dirty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34" name="Rectangle 41"/>
          <p:cNvSpPr>
            <a:spLocks noChangeArrowheads="1"/>
          </p:cNvSpPr>
          <p:nvPr/>
        </p:nvSpPr>
        <p:spPr bwMode="auto">
          <a:xfrm>
            <a:off x="9215439" y="4803776"/>
            <a:ext cx="389531" cy="4775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altLang="en-US" sz="2800" i="1" dirty="0">
                <a:solidFill>
                  <a:srgbClr val="00264C"/>
                </a:solidFill>
                <a:latin typeface="Symbol" pitchFamily="18" charset="2"/>
              </a:rPr>
              <a:t>u</a:t>
            </a:r>
          </a:p>
        </p:txBody>
      </p:sp>
      <p:sp>
        <p:nvSpPr>
          <p:cNvPr id="135" name="Freeform 42"/>
          <p:cNvSpPr>
            <a:spLocks/>
          </p:cNvSpPr>
          <p:nvPr/>
        </p:nvSpPr>
        <p:spPr bwMode="auto">
          <a:xfrm>
            <a:off x="8001000" y="4133850"/>
            <a:ext cx="496888" cy="882650"/>
          </a:xfrm>
          <a:custGeom>
            <a:avLst/>
            <a:gdLst>
              <a:gd name="T0" fmla="*/ 31801228 w 545"/>
              <a:gd name="T1" fmla="*/ 1358364813 h 556"/>
              <a:gd name="T2" fmla="*/ 95403695 w 545"/>
              <a:gd name="T3" fmla="*/ 1343243882 h 556"/>
              <a:gd name="T4" fmla="*/ 159006128 w 545"/>
              <a:gd name="T5" fmla="*/ 1318042331 h 556"/>
              <a:gd name="T6" fmla="*/ 210684383 w 545"/>
              <a:gd name="T7" fmla="*/ 1262597330 h 556"/>
              <a:gd name="T8" fmla="*/ 254411233 w 545"/>
              <a:gd name="T9" fmla="*/ 1222274848 h 556"/>
              <a:gd name="T10" fmla="*/ 296150242 w 545"/>
              <a:gd name="T11" fmla="*/ 1181952365 h 556"/>
              <a:gd name="T12" fmla="*/ 327951459 w 545"/>
              <a:gd name="T13" fmla="*/ 1116428332 h 556"/>
              <a:gd name="T14" fmla="*/ 349814883 w 545"/>
              <a:gd name="T15" fmla="*/ 1048384937 h 556"/>
              <a:gd name="T16" fmla="*/ 381616188 w 545"/>
              <a:gd name="T17" fmla="*/ 995460885 h 556"/>
              <a:gd name="T18" fmla="*/ 401491773 w 545"/>
              <a:gd name="T19" fmla="*/ 940017472 h 556"/>
              <a:gd name="T20" fmla="*/ 413417405 w 545"/>
              <a:gd name="T21" fmla="*/ 859372507 h 556"/>
              <a:gd name="T22" fmla="*/ 433292989 w 545"/>
              <a:gd name="T23" fmla="*/ 778727344 h 556"/>
              <a:gd name="T24" fmla="*/ 445218622 w 545"/>
              <a:gd name="T25" fmla="*/ 698083967 h 556"/>
              <a:gd name="T26" fmla="*/ 465094206 w 545"/>
              <a:gd name="T27" fmla="*/ 604837433 h 556"/>
              <a:gd name="T28" fmla="*/ 477019839 w 545"/>
              <a:gd name="T29" fmla="*/ 536792450 h 556"/>
              <a:gd name="T30" fmla="*/ 486957631 w 545"/>
              <a:gd name="T31" fmla="*/ 443547504 h 556"/>
              <a:gd name="T32" fmla="*/ 486957631 w 545"/>
              <a:gd name="T33" fmla="*/ 375502422 h 556"/>
              <a:gd name="T34" fmla="*/ 486957631 w 545"/>
              <a:gd name="T35" fmla="*/ 294857457 h 556"/>
              <a:gd name="T36" fmla="*/ 486957631 w 545"/>
              <a:gd name="T37" fmla="*/ 214212493 h 556"/>
              <a:gd name="T38" fmla="*/ 486957631 w 545"/>
              <a:gd name="T39" fmla="*/ 133567478 h 556"/>
              <a:gd name="T40" fmla="*/ 496895423 w 545"/>
              <a:gd name="T41" fmla="*/ 52922489 h 556"/>
              <a:gd name="T42" fmla="*/ 518758848 w 545"/>
              <a:gd name="T43" fmla="*/ 0 h 556"/>
              <a:gd name="T44" fmla="*/ 550560065 w 545"/>
              <a:gd name="T45" fmla="*/ 27720925 h 556"/>
              <a:gd name="T46" fmla="*/ 560497857 w 545"/>
              <a:gd name="T47" fmla="*/ 108365927 h 556"/>
              <a:gd name="T48" fmla="*/ 572423489 w 545"/>
              <a:gd name="T49" fmla="*/ 189010892 h 556"/>
              <a:gd name="T50" fmla="*/ 572423489 w 545"/>
              <a:gd name="T51" fmla="*/ 269655906 h 556"/>
              <a:gd name="T52" fmla="*/ 592299074 w 545"/>
              <a:gd name="T53" fmla="*/ 350302458 h 556"/>
              <a:gd name="T54" fmla="*/ 592299074 w 545"/>
              <a:gd name="T55" fmla="*/ 430945934 h 556"/>
              <a:gd name="T56" fmla="*/ 592299074 w 545"/>
              <a:gd name="T57" fmla="*/ 511590899 h 556"/>
              <a:gd name="T58" fmla="*/ 604224706 w 545"/>
              <a:gd name="T59" fmla="*/ 592235863 h 556"/>
              <a:gd name="T60" fmla="*/ 604224706 w 545"/>
              <a:gd name="T61" fmla="*/ 672882415 h 556"/>
              <a:gd name="T62" fmla="*/ 592299074 w 545"/>
              <a:gd name="T63" fmla="*/ 753525793 h 556"/>
              <a:gd name="T64" fmla="*/ 614162498 w 545"/>
              <a:gd name="T65" fmla="*/ 834170956 h 556"/>
              <a:gd name="T66" fmla="*/ 636025923 w 545"/>
              <a:gd name="T67" fmla="*/ 927417490 h 556"/>
              <a:gd name="T68" fmla="*/ 655901507 w 545"/>
              <a:gd name="T69" fmla="*/ 1008062454 h 556"/>
              <a:gd name="T70" fmla="*/ 687702724 w 545"/>
              <a:gd name="T71" fmla="*/ 1076105849 h 556"/>
              <a:gd name="T72" fmla="*/ 709566149 w 545"/>
              <a:gd name="T73" fmla="*/ 1129029901 h 556"/>
              <a:gd name="T74" fmla="*/ 741367542 w 545"/>
              <a:gd name="T75" fmla="*/ 1169352383 h 556"/>
              <a:gd name="T76" fmla="*/ 773170169 w 545"/>
              <a:gd name="T77" fmla="*/ 1237395779 h 556"/>
              <a:gd name="T78" fmla="*/ 814909178 w 545"/>
              <a:gd name="T79" fmla="*/ 1302921400 h 556"/>
              <a:gd name="T80" fmla="*/ 858636027 w 545"/>
              <a:gd name="T81" fmla="*/ 1330642313 h 556"/>
              <a:gd name="T82" fmla="*/ 910312828 w 545"/>
              <a:gd name="T83" fmla="*/ 1370964795 h 556"/>
              <a:gd name="T84" fmla="*/ 954039678 w 545"/>
              <a:gd name="T85" fmla="*/ 1383566364 h 556"/>
              <a:gd name="T86" fmla="*/ 1081244545 w 545"/>
              <a:gd name="T87" fmla="*/ 1383566364 h 5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5"/>
              <a:gd name="T133" fmla="*/ 0 h 556"/>
              <a:gd name="T134" fmla="*/ 545 w 545"/>
              <a:gd name="T135" fmla="*/ 556 h 5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5" h="556">
                <a:moveTo>
                  <a:pt x="0" y="539"/>
                </a:moveTo>
                <a:lnTo>
                  <a:pt x="16" y="539"/>
                </a:lnTo>
                <a:lnTo>
                  <a:pt x="32" y="533"/>
                </a:lnTo>
                <a:lnTo>
                  <a:pt x="48" y="533"/>
                </a:lnTo>
                <a:lnTo>
                  <a:pt x="64" y="528"/>
                </a:lnTo>
                <a:lnTo>
                  <a:pt x="80" y="523"/>
                </a:lnTo>
                <a:lnTo>
                  <a:pt x="96" y="512"/>
                </a:lnTo>
                <a:lnTo>
                  <a:pt x="106" y="501"/>
                </a:lnTo>
                <a:lnTo>
                  <a:pt x="117" y="496"/>
                </a:lnTo>
                <a:lnTo>
                  <a:pt x="128" y="485"/>
                </a:lnTo>
                <a:lnTo>
                  <a:pt x="138" y="469"/>
                </a:lnTo>
                <a:lnTo>
                  <a:pt x="149" y="469"/>
                </a:lnTo>
                <a:lnTo>
                  <a:pt x="154" y="453"/>
                </a:lnTo>
                <a:lnTo>
                  <a:pt x="165" y="443"/>
                </a:lnTo>
                <a:lnTo>
                  <a:pt x="170" y="432"/>
                </a:lnTo>
                <a:lnTo>
                  <a:pt x="176" y="416"/>
                </a:lnTo>
                <a:lnTo>
                  <a:pt x="181" y="405"/>
                </a:lnTo>
                <a:lnTo>
                  <a:pt x="192" y="395"/>
                </a:lnTo>
                <a:lnTo>
                  <a:pt x="197" y="384"/>
                </a:lnTo>
                <a:lnTo>
                  <a:pt x="202" y="373"/>
                </a:lnTo>
                <a:lnTo>
                  <a:pt x="202" y="357"/>
                </a:lnTo>
                <a:lnTo>
                  <a:pt x="208" y="341"/>
                </a:lnTo>
                <a:lnTo>
                  <a:pt x="213" y="325"/>
                </a:lnTo>
                <a:lnTo>
                  <a:pt x="218" y="309"/>
                </a:lnTo>
                <a:lnTo>
                  <a:pt x="218" y="293"/>
                </a:lnTo>
                <a:lnTo>
                  <a:pt x="224" y="277"/>
                </a:lnTo>
                <a:lnTo>
                  <a:pt x="229" y="261"/>
                </a:lnTo>
                <a:lnTo>
                  <a:pt x="234" y="240"/>
                </a:lnTo>
                <a:lnTo>
                  <a:pt x="240" y="229"/>
                </a:lnTo>
                <a:lnTo>
                  <a:pt x="240" y="213"/>
                </a:lnTo>
                <a:lnTo>
                  <a:pt x="240" y="197"/>
                </a:lnTo>
                <a:lnTo>
                  <a:pt x="245" y="176"/>
                </a:lnTo>
                <a:lnTo>
                  <a:pt x="245" y="165"/>
                </a:lnTo>
                <a:lnTo>
                  <a:pt x="245" y="149"/>
                </a:lnTo>
                <a:lnTo>
                  <a:pt x="245" y="133"/>
                </a:lnTo>
                <a:lnTo>
                  <a:pt x="245" y="117"/>
                </a:lnTo>
                <a:lnTo>
                  <a:pt x="245" y="101"/>
                </a:lnTo>
                <a:lnTo>
                  <a:pt x="245" y="85"/>
                </a:lnTo>
                <a:lnTo>
                  <a:pt x="245" y="69"/>
                </a:lnTo>
                <a:lnTo>
                  <a:pt x="245" y="53"/>
                </a:lnTo>
                <a:lnTo>
                  <a:pt x="245" y="37"/>
                </a:lnTo>
                <a:lnTo>
                  <a:pt x="250" y="21"/>
                </a:lnTo>
                <a:lnTo>
                  <a:pt x="250" y="5"/>
                </a:lnTo>
                <a:lnTo>
                  <a:pt x="261" y="0"/>
                </a:lnTo>
                <a:lnTo>
                  <a:pt x="272" y="0"/>
                </a:lnTo>
                <a:lnTo>
                  <a:pt x="277" y="11"/>
                </a:lnTo>
                <a:lnTo>
                  <a:pt x="277" y="27"/>
                </a:lnTo>
                <a:lnTo>
                  <a:pt x="282" y="43"/>
                </a:lnTo>
                <a:lnTo>
                  <a:pt x="282" y="59"/>
                </a:lnTo>
                <a:lnTo>
                  <a:pt x="288" y="75"/>
                </a:lnTo>
                <a:lnTo>
                  <a:pt x="288" y="91"/>
                </a:lnTo>
                <a:lnTo>
                  <a:pt x="288" y="107"/>
                </a:lnTo>
                <a:lnTo>
                  <a:pt x="293" y="123"/>
                </a:lnTo>
                <a:lnTo>
                  <a:pt x="298" y="139"/>
                </a:lnTo>
                <a:lnTo>
                  <a:pt x="298" y="155"/>
                </a:lnTo>
                <a:lnTo>
                  <a:pt x="298" y="171"/>
                </a:lnTo>
                <a:lnTo>
                  <a:pt x="298" y="187"/>
                </a:lnTo>
                <a:lnTo>
                  <a:pt x="298" y="203"/>
                </a:lnTo>
                <a:lnTo>
                  <a:pt x="304" y="219"/>
                </a:lnTo>
                <a:lnTo>
                  <a:pt x="304" y="235"/>
                </a:lnTo>
                <a:lnTo>
                  <a:pt x="304" y="251"/>
                </a:lnTo>
                <a:lnTo>
                  <a:pt x="304" y="267"/>
                </a:lnTo>
                <a:lnTo>
                  <a:pt x="304" y="283"/>
                </a:lnTo>
                <a:lnTo>
                  <a:pt x="298" y="299"/>
                </a:lnTo>
                <a:lnTo>
                  <a:pt x="304" y="315"/>
                </a:lnTo>
                <a:lnTo>
                  <a:pt x="309" y="331"/>
                </a:lnTo>
                <a:lnTo>
                  <a:pt x="314" y="347"/>
                </a:lnTo>
                <a:lnTo>
                  <a:pt x="320" y="368"/>
                </a:lnTo>
                <a:lnTo>
                  <a:pt x="325" y="379"/>
                </a:lnTo>
                <a:lnTo>
                  <a:pt x="330" y="400"/>
                </a:lnTo>
                <a:lnTo>
                  <a:pt x="336" y="411"/>
                </a:lnTo>
                <a:lnTo>
                  <a:pt x="346" y="427"/>
                </a:lnTo>
                <a:lnTo>
                  <a:pt x="357" y="437"/>
                </a:lnTo>
                <a:lnTo>
                  <a:pt x="357" y="448"/>
                </a:lnTo>
                <a:lnTo>
                  <a:pt x="368" y="453"/>
                </a:lnTo>
                <a:lnTo>
                  <a:pt x="373" y="464"/>
                </a:lnTo>
                <a:lnTo>
                  <a:pt x="378" y="475"/>
                </a:lnTo>
                <a:lnTo>
                  <a:pt x="389" y="491"/>
                </a:lnTo>
                <a:lnTo>
                  <a:pt x="400" y="501"/>
                </a:lnTo>
                <a:lnTo>
                  <a:pt x="410" y="517"/>
                </a:lnTo>
                <a:lnTo>
                  <a:pt x="421" y="523"/>
                </a:lnTo>
                <a:lnTo>
                  <a:pt x="432" y="528"/>
                </a:lnTo>
                <a:lnTo>
                  <a:pt x="448" y="533"/>
                </a:lnTo>
                <a:lnTo>
                  <a:pt x="458" y="544"/>
                </a:lnTo>
                <a:lnTo>
                  <a:pt x="469" y="544"/>
                </a:lnTo>
                <a:lnTo>
                  <a:pt x="480" y="549"/>
                </a:lnTo>
                <a:lnTo>
                  <a:pt x="496" y="555"/>
                </a:lnTo>
                <a:lnTo>
                  <a:pt x="544" y="54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36" name="Line 20"/>
          <p:cNvSpPr>
            <a:spLocks noChangeShapeType="1"/>
          </p:cNvSpPr>
          <p:nvPr/>
        </p:nvSpPr>
        <p:spPr bwMode="auto">
          <a:xfrm flipV="1">
            <a:off x="8229600" y="3886200"/>
            <a:ext cx="0" cy="11874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37" name="Line 38"/>
          <p:cNvSpPr>
            <a:spLocks noChangeShapeType="1"/>
          </p:cNvSpPr>
          <p:nvPr/>
        </p:nvSpPr>
        <p:spPr bwMode="auto">
          <a:xfrm>
            <a:off x="3581401" y="4953000"/>
            <a:ext cx="1677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334000" y="4800600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t</a:t>
            </a: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 rot="16200000">
            <a:off x="3019788" y="4152145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M</a:t>
            </a:r>
            <a:r>
              <a:rPr lang="en-US" baseline="-25000" dirty="0" err="1">
                <a:solidFill>
                  <a:srgbClr val="333333"/>
                </a:solidFill>
              </a:rPr>
              <a:t>xy</a:t>
            </a:r>
            <a:endParaRPr lang="en-US" baseline="-25000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6096000" y="2743200"/>
            <a:ext cx="457200" cy="3048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baseline="-25000">
              <a:latin typeface="Arial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>
            <a:off x="6096000" y="4495800"/>
            <a:ext cx="457200" cy="3048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baseline="-25000">
              <a:latin typeface="Arial" charset="0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3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499286" y="3064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"/>
            <a:ext cx="5532620" cy="2285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318831"/>
            <a:ext cx="5562600" cy="2270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636194"/>
            <a:ext cx="5562600" cy="206940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4800600" y="1151759"/>
            <a:ext cx="76200" cy="762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903077" y="1151759"/>
            <a:ext cx="76200" cy="762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791841" y="3393964"/>
            <a:ext cx="76200" cy="762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05400" y="3396595"/>
            <a:ext cx="76200" cy="762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894318" y="5369036"/>
            <a:ext cx="76200" cy="762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029200" y="5943600"/>
            <a:ext cx="76200" cy="762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8287" y="281292"/>
            <a:ext cx="907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K-space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5195" y="-67602"/>
            <a:ext cx="152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domain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141947" y="6625379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62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583492" y="1143000"/>
            <a:ext cx="8153400" cy="111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3) Narrow in one domain is wide in the other.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dirty="0" err="1">
                <a:solidFill>
                  <a:srgbClr val="800000"/>
                </a:solidFill>
              </a:rPr>
              <a:t>Kspace</a:t>
            </a:r>
            <a:r>
              <a:rPr lang="en-US" dirty="0">
                <a:solidFill>
                  <a:srgbClr val="800000"/>
                </a:solidFill>
              </a:rPr>
              <a:t>/space domains</a:t>
            </a:r>
          </a:p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0" name="Text Box 3"/>
          <p:cNvSpPr txBox="1">
            <a:spLocks noChangeArrowheads="1"/>
          </p:cNvSpPr>
          <p:nvPr/>
        </p:nvSpPr>
        <p:spPr bwMode="auto">
          <a:xfrm>
            <a:off x="3686083" y="5816836"/>
            <a:ext cx="6231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One 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/>
              <a:t>white pixel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sz="2400" dirty="0"/>
              <a:t> in </a:t>
            </a:r>
            <a:r>
              <a:rPr lang="en-US" sz="2400" dirty="0" err="1"/>
              <a:t>kspace</a:t>
            </a:r>
            <a:r>
              <a:rPr lang="en-US" sz="2400" dirty="0"/>
              <a:t> from a electric spark</a:t>
            </a:r>
          </a:p>
        </p:txBody>
      </p:sp>
      <p:pic>
        <p:nvPicPr>
          <p:cNvPr id="141" name="Picture 4" descr="byt_spike_ks.tif                                               0001BF0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492" y="2133600"/>
            <a:ext cx="28892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5" descr="byt_spike_im.tif                                               0001BF0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031" y="2133600"/>
            <a:ext cx="2890837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0" y="4306610"/>
            <a:ext cx="2247855" cy="1981443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3345492" y="4772416"/>
            <a:ext cx="681182" cy="612384"/>
          </a:xfrm>
          <a:prstGeom prst="frame">
            <a:avLst>
              <a:gd name="adj1" fmla="val 13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234134" y="4294084"/>
            <a:ext cx="2114253" cy="1912478"/>
          </a:xfrm>
          <a:prstGeom prst="frame">
            <a:avLst>
              <a:gd name="adj1" fmla="val 13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329841" y="4320738"/>
            <a:ext cx="1696833" cy="45167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329841" y="5384800"/>
            <a:ext cx="1696833" cy="727901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2133600" y="685800"/>
            <a:ext cx="7924800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771526"/>
            <a:ext cx="2205038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3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3657601"/>
            <a:ext cx="2444750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7" name="Picture 5"/>
          <p:cNvPicPr>
            <a:picLocks noChangeAspect="1" noChangeArrowheads="1"/>
          </p:cNvPicPr>
          <p:nvPr/>
        </p:nvPicPr>
        <p:blipFill>
          <a:blip r:embed="rId4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662364"/>
            <a:ext cx="2325688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8" name="Picture 6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6" y="3622676"/>
            <a:ext cx="2384425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771526"/>
            <a:ext cx="2325688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0" name="Picture 8"/>
          <p:cNvPicPr>
            <a:picLocks noChangeAspect="1" noChangeArrowheads="1"/>
          </p:cNvPicPr>
          <p:nvPr/>
        </p:nvPicPr>
        <p:blipFill>
          <a:blip r:embed="rId7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238" y="762001"/>
            <a:ext cx="2265362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21" name="Rectangle 9"/>
          <p:cNvSpPr>
            <a:spLocks noChangeArrowheads="1"/>
          </p:cNvSpPr>
          <p:nvPr/>
        </p:nvSpPr>
        <p:spPr bwMode="auto">
          <a:xfrm>
            <a:off x="535490" y="196850"/>
            <a:ext cx="8826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i="1" dirty="0"/>
              <a:t>Single Spike in Raw Data: Only Location and Amp of Spike is Changing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544862" y="6600327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47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1" descr="karla_blurr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141947" y="6575275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Lawrence 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0055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/>
              <a:t>Filtering and k-space</a:t>
            </a:r>
            <a:endParaRPr lang="en-US" altLang="en-US"/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926" y="4406900"/>
            <a:ext cx="1889125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26" y="2408239"/>
            <a:ext cx="18129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564" y="2328864"/>
            <a:ext cx="1976437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26" y="4498976"/>
            <a:ext cx="1789113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3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726" y="4497388"/>
            <a:ext cx="1641475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4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726" y="2395538"/>
            <a:ext cx="16303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305" name="Rectangle 9"/>
          <p:cNvSpPr>
            <a:spLocks noChangeArrowheads="1"/>
          </p:cNvSpPr>
          <p:nvPr/>
        </p:nvSpPr>
        <p:spPr bwMode="auto">
          <a:xfrm>
            <a:off x="4572000" y="3049589"/>
            <a:ext cx="182774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x                           =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x                           =</a:t>
            </a:r>
          </a:p>
        </p:txBody>
      </p:sp>
      <p:sp>
        <p:nvSpPr>
          <p:cNvPr id="311306" name="Rectangle 10"/>
          <p:cNvSpPr>
            <a:spLocks noChangeArrowheads="1"/>
          </p:cNvSpPr>
          <p:nvPr/>
        </p:nvSpPr>
        <p:spPr bwMode="auto">
          <a:xfrm>
            <a:off x="2676526" y="1979614"/>
            <a:ext cx="1790555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edge enhancement</a:t>
            </a:r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endParaRPr lang="en-US" altLang="en-US" sz="1600"/>
          </a:p>
          <a:p>
            <a:r>
              <a:rPr lang="en-US" altLang="en-US" sz="1600"/>
              <a:t>edge blurring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70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78621" y="1012693"/>
            <a:ext cx="8125178" cy="12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4) Shift Theorem</a:t>
            </a:r>
          </a:p>
          <a:p>
            <a:pPr lvl="1" algn="ctr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Translation in space is a linear phase roll in </a:t>
            </a:r>
            <a:r>
              <a:rPr lang="en-US" sz="2800" dirty="0" err="1">
                <a:solidFill>
                  <a:srgbClr val="800000"/>
                </a:solidFill>
              </a:rPr>
              <a:t>kspace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409" y="2524166"/>
            <a:ext cx="3406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Let F(k) = </a:t>
            </a:r>
            <a:r>
              <a:rPr lang="en-US" sz="3200" dirty="0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r>
              <a:rPr lang="en-US" sz="3200" dirty="0">
                <a:solidFill>
                  <a:srgbClr val="333333"/>
                </a:solidFill>
              </a:rPr>
              <a:t>{ f(x) }</a:t>
            </a:r>
            <a:endParaRPr lang="en-US" sz="3200" dirty="0">
              <a:solidFill>
                <a:srgbClr val="00264C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788038" y="3540700"/>
            <a:ext cx="4102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r>
              <a:rPr lang="en-US" sz="3200" dirty="0">
                <a:solidFill>
                  <a:srgbClr val="333333"/>
                </a:solidFill>
              </a:rPr>
              <a:t>{ f(x-a) } = F(k) e</a:t>
            </a:r>
            <a:r>
              <a:rPr lang="en-US" sz="3200" baseline="30000" dirty="0">
                <a:solidFill>
                  <a:srgbClr val="333333"/>
                </a:solidFill>
              </a:rPr>
              <a:t>-2π</a:t>
            </a:r>
            <a:r>
              <a:rPr lang="en-US" sz="3200" baseline="30000" dirty="0" err="1">
                <a:solidFill>
                  <a:srgbClr val="333333"/>
                </a:solidFill>
              </a:rPr>
              <a:t>jak</a:t>
            </a:r>
            <a:endParaRPr lang="en-US" sz="3200" baseline="30000" dirty="0">
              <a:solidFill>
                <a:srgbClr val="00264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704" y="2019856"/>
            <a:ext cx="2064354" cy="2178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502" y="1938265"/>
            <a:ext cx="2967779" cy="2225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766" y="4628212"/>
            <a:ext cx="2839553" cy="212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574" y="1938234"/>
            <a:ext cx="3036711" cy="2277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1891" y="173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6922" y="175195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7331473" y="4370297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7077311" y="2146375"/>
            <a:ext cx="314540" cy="4011603"/>
          </a:xfrm>
          <a:prstGeom prst="leftBrace">
            <a:avLst>
              <a:gd name="adj1" fmla="val 908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>
            <a:off x="7234581" y="4309447"/>
            <a:ext cx="1" cy="43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02044" y="27927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0" name="Left Brace 19"/>
          <p:cNvSpPr/>
          <p:nvPr/>
        </p:nvSpPr>
        <p:spPr>
          <a:xfrm rot="16200000">
            <a:off x="8240641" y="955268"/>
            <a:ext cx="314540" cy="6368984"/>
          </a:xfrm>
          <a:prstGeom prst="leftBrace">
            <a:avLst>
              <a:gd name="adj1" fmla="val 908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05158" y="4344542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408266" y="4283692"/>
            <a:ext cx="1" cy="43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813" y="4642656"/>
            <a:ext cx="2792689" cy="2094516"/>
          </a:xfrm>
          <a:prstGeom prst="rect">
            <a:avLst/>
          </a:prstGeom>
        </p:spPr>
      </p:pic>
      <p:sp>
        <p:nvSpPr>
          <p:cNvPr id="19" name="Double Brace 18"/>
          <p:cNvSpPr/>
          <p:nvPr/>
        </p:nvSpPr>
        <p:spPr>
          <a:xfrm>
            <a:off x="7032972" y="1865274"/>
            <a:ext cx="4969319" cy="2211509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964503" y="6550223"/>
            <a:ext cx="6179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Adapted from slide provided by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Lawrence 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9" grpId="0"/>
      <p:bldP spid="9" grpId="1"/>
      <p:bldP spid="10" grpId="0" animBg="1"/>
      <p:bldP spid="10" grpId="1" animBg="1"/>
      <p:bldP spid="16" grpId="0"/>
      <p:bldP spid="20" grpId="0" animBg="1"/>
      <p:bldP spid="21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5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57399" y="1143001"/>
            <a:ext cx="7628467" cy="72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5) Convolution Theorem</a:t>
            </a:r>
          </a:p>
          <a:p>
            <a:pPr lvl="1" algn="ctr" eaLnBrk="0" hangingPunct="0">
              <a:lnSpc>
                <a:spcPct val="90000"/>
              </a:lnSpc>
            </a:pPr>
            <a:r>
              <a:rPr lang="en-US" dirty="0">
                <a:solidFill>
                  <a:srgbClr val="800000"/>
                </a:solidFill>
              </a:rPr>
              <a:t>Multiplication of  2 different </a:t>
            </a:r>
            <a:r>
              <a:rPr lang="en-US" dirty="0" err="1">
                <a:solidFill>
                  <a:srgbClr val="800000"/>
                </a:solidFill>
              </a:rPr>
              <a:t>kspaces</a:t>
            </a:r>
            <a:r>
              <a:rPr lang="en-US" dirty="0">
                <a:solidFill>
                  <a:srgbClr val="800000"/>
                </a:solidFill>
              </a:rPr>
              <a:t> is a FT of a convolution in space	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2667000"/>
            <a:ext cx="8382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Let:    F(k) = </a:t>
            </a:r>
            <a:r>
              <a:rPr lang="en-US" sz="3200" dirty="0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r>
              <a:rPr lang="en-US" sz="3200" dirty="0">
                <a:solidFill>
                  <a:srgbClr val="333333"/>
                </a:solidFill>
              </a:rPr>
              <a:t>{ f(x) }	R(k) = </a:t>
            </a:r>
            <a:r>
              <a:rPr lang="en-US" sz="3200" dirty="0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r>
              <a:rPr lang="en-US" sz="3200" dirty="0">
                <a:solidFill>
                  <a:srgbClr val="333333"/>
                </a:solidFill>
              </a:rPr>
              <a:t>{ r(x) }</a:t>
            </a:r>
            <a:endParaRPr lang="en-US" sz="3200" dirty="0">
              <a:solidFill>
                <a:srgbClr val="00264C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67201" y="3429000"/>
          <a:ext cx="5909733" cy="1381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2" name="Equation" r:id="rId3" imgW="1955800" imgH="457200" progId="Equation.3">
                  <p:embed/>
                </p:oleObj>
              </mc:Choice>
              <mc:Fallback>
                <p:oleObj name="Equation" r:id="rId3" imgW="1955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1" y="3429000"/>
                        <a:ext cx="5909733" cy="1381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676401" y="3810001"/>
            <a:ext cx="2408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Convolution: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124201" y="4953001"/>
            <a:ext cx="4309193" cy="658152"/>
            <a:chOff x="1624991" y="5511224"/>
            <a:chExt cx="4309193" cy="658152"/>
          </a:xfrm>
        </p:grpSpPr>
        <p:sp>
          <p:nvSpPr>
            <p:cNvPr id="140" name="Rectangle 139"/>
            <p:cNvSpPr/>
            <p:nvPr/>
          </p:nvSpPr>
          <p:spPr>
            <a:xfrm>
              <a:off x="1624991" y="5511224"/>
              <a:ext cx="4309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Apple Chancery"/>
                  <a:cs typeface="Apple Chancery"/>
                </a:rPr>
                <a:t>FT</a:t>
              </a:r>
              <a:r>
                <a:rPr lang="en-US" sz="3200" dirty="0">
                  <a:solidFill>
                    <a:srgbClr val="333333"/>
                  </a:solidFill>
                </a:rPr>
                <a:t>{ f(x)   r(x)} = F(k) R(k)</a:t>
              </a:r>
              <a:endParaRPr lang="en-US" sz="3200" baseline="30000" dirty="0">
                <a:solidFill>
                  <a:srgbClr val="00264C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59234" y="5584601"/>
              <a:ext cx="4828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* </a:t>
              </a:r>
              <a:endParaRPr lang="en-US" sz="3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3810000" y="5867401"/>
            <a:ext cx="2564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800000"/>
                </a:solidFill>
              </a:rPr>
              <a:t>“FT of a convolution</a:t>
            </a:r>
          </a:p>
          <a:p>
            <a:r>
              <a:rPr lang="en-US" i="1" dirty="0">
                <a:solidFill>
                  <a:srgbClr val="800000"/>
                </a:solidFill>
              </a:rPr>
              <a:t>Is the product of the FTs” </a:t>
            </a:r>
            <a:endParaRPr lang="en-US" i="1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Lawrence 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76E3E-AFE0-FE4E-AB84-2434408DF32C}"/>
              </a:ext>
            </a:extLst>
          </p:cNvPr>
          <p:cNvSpPr txBox="1"/>
          <p:nvPr/>
        </p:nvSpPr>
        <p:spPr>
          <a:xfrm>
            <a:off x="8589223" y="5714999"/>
            <a:ext cx="317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….leads to Gibbs ringing</a:t>
            </a:r>
          </a:p>
        </p:txBody>
      </p:sp>
    </p:spTree>
    <p:extLst>
      <p:ext uri="{BB962C8B-B14F-4D97-AF65-F5344CB8AC3E}">
        <p14:creationId xmlns:p14="http://schemas.microsoft.com/office/powerpoint/2010/main" val="24452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slides borrowed from the lecture notes and presentations of Lawrence Wald, Todd Constable, Jon </a:t>
            </a:r>
            <a:r>
              <a:rPr lang="en-US" dirty="0" err="1"/>
              <a:t>Polimeni</a:t>
            </a:r>
            <a:r>
              <a:rPr lang="en-US" dirty="0"/>
              <a:t>, and Doug Noll</a:t>
            </a:r>
          </a:p>
        </p:txBody>
      </p:sp>
    </p:spTree>
    <p:extLst>
      <p:ext uri="{BB962C8B-B14F-4D97-AF65-F5344CB8AC3E}">
        <p14:creationId xmlns:p14="http://schemas.microsoft.com/office/powerpoint/2010/main" val="1595148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8379" y="-40845"/>
            <a:ext cx="10515600" cy="1325563"/>
          </a:xfrm>
        </p:spPr>
        <p:txBody>
          <a:bodyPr/>
          <a:lstStyle/>
          <a:p>
            <a:r>
              <a:rPr lang="en-US" altLang="en-US" sz="4000" i="1" dirty="0"/>
              <a:t>Artifacts (a partial list)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7003" y="1084663"/>
            <a:ext cx="252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Hardware/Acquisition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2215" y="1084663"/>
            <a:ext cx="382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Human body, physiology, implants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05780" y="1695047"/>
            <a:ext cx="4370932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Gradient nonlinearity</a:t>
            </a:r>
          </a:p>
          <a:p>
            <a:r>
              <a:rPr lang="en-US" altLang="en-US" sz="2400" dirty="0"/>
              <a:t>Magnet drift</a:t>
            </a:r>
          </a:p>
          <a:p>
            <a:r>
              <a:rPr lang="en-US" altLang="en-US" sz="2400" dirty="0"/>
              <a:t>Eddy currents</a:t>
            </a:r>
          </a:p>
          <a:p>
            <a:r>
              <a:rPr lang="en-US" altLang="en-US" sz="2400" dirty="0"/>
              <a:t>RF (zipper)</a:t>
            </a:r>
          </a:p>
          <a:p>
            <a:r>
              <a:rPr lang="en-US" altLang="en-US" sz="2400" dirty="0"/>
              <a:t>RF interference (zipper)</a:t>
            </a:r>
          </a:p>
          <a:p>
            <a:r>
              <a:rPr lang="en-US" altLang="en-US" sz="2400" dirty="0"/>
              <a:t>Truncation</a:t>
            </a:r>
          </a:p>
          <a:p>
            <a:r>
              <a:rPr lang="en-US" altLang="en-US" sz="2400" dirty="0"/>
              <a:t>Aliasing</a:t>
            </a:r>
          </a:p>
          <a:p>
            <a:r>
              <a:rPr lang="en-US" altLang="en-US" sz="2400" dirty="0"/>
              <a:t>Ghosting</a:t>
            </a:r>
          </a:p>
          <a:p>
            <a:r>
              <a:rPr lang="en-US" altLang="en-US" sz="2400" dirty="0"/>
              <a:t>Sequence-specific (streaking in radial trajectories, blurring in spiral)</a:t>
            </a:r>
          </a:p>
          <a:p>
            <a:r>
              <a:rPr lang="en-US" altLang="en-US" sz="2400" dirty="0"/>
              <a:t>Susceptibility (rare)</a:t>
            </a:r>
          </a:p>
          <a:p>
            <a:r>
              <a:rPr lang="en-US" altLang="en-US" sz="2400" dirty="0"/>
              <a:t>Receiver dynamic range clipping (rare)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919456" y="1611166"/>
            <a:ext cx="3434645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Susceptibility: distortion</a:t>
            </a:r>
          </a:p>
          <a:p>
            <a:r>
              <a:rPr lang="en-US" altLang="en-US" sz="2400" dirty="0"/>
              <a:t>Susceptibility: dropout/dephasing &amp; implants</a:t>
            </a:r>
          </a:p>
          <a:p>
            <a:r>
              <a:rPr lang="en-US" altLang="en-US" sz="2400" dirty="0"/>
              <a:t>RF field inhomogeneity (coil bias)</a:t>
            </a:r>
          </a:p>
          <a:p>
            <a:r>
              <a:rPr lang="en-US" altLang="en-US" sz="2400" dirty="0"/>
              <a:t>Motion</a:t>
            </a:r>
          </a:p>
          <a:p>
            <a:r>
              <a:rPr lang="en-US" altLang="en-US" sz="2400" dirty="0"/>
              <a:t>Flow</a:t>
            </a:r>
          </a:p>
          <a:p>
            <a:r>
              <a:rPr lang="en-US" altLang="en-US" sz="2400" dirty="0"/>
              <a:t>Chemical shift</a:t>
            </a:r>
          </a:p>
          <a:p>
            <a:endParaRPr lang="en-US" alt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438378" y="876822"/>
            <a:ext cx="4684734" cy="4797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72637" y="5804343"/>
            <a:ext cx="5565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Subject-specific </a:t>
            </a:r>
            <a:r>
              <a:rPr lang="en-US" sz="2400" i="1">
                <a:solidFill>
                  <a:srgbClr val="FF0000"/>
                </a:solidFill>
              </a:rPr>
              <a:t>and generally harder </a:t>
            </a:r>
            <a:r>
              <a:rPr lang="en-US" sz="2400" i="1" dirty="0">
                <a:solidFill>
                  <a:srgbClr val="FF0000"/>
                </a:solidFill>
              </a:rPr>
              <a:t>to fix!</a:t>
            </a:r>
          </a:p>
        </p:txBody>
      </p:sp>
    </p:spTree>
    <p:extLst>
      <p:ext uri="{BB962C8B-B14F-4D97-AF65-F5344CB8AC3E}">
        <p14:creationId xmlns:p14="http://schemas.microsoft.com/office/powerpoint/2010/main" val="16470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omplett_auf_Palet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5348" y="425091"/>
            <a:ext cx="3696165" cy="2968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99683" y="944452"/>
            <a:ext cx="4267200" cy="95409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asymmetry in </a:t>
            </a:r>
            <a:r>
              <a:rPr lang="en-US" sz="2800" i="1" dirty="0">
                <a:solidFill>
                  <a:srgbClr val="FFFFFF"/>
                </a:solidFill>
              </a:rPr>
              <a:t>z</a:t>
            </a:r>
            <a:r>
              <a:rPr lang="en-US" sz="2800" dirty="0">
                <a:solidFill>
                  <a:srgbClr val="FFFFFF"/>
                </a:solidFill>
              </a:rPr>
              <a:t> leads to some </a:t>
            </a:r>
            <a:r>
              <a:rPr lang="en-US" sz="2800" i="1" u="sng" dirty="0">
                <a:solidFill>
                  <a:srgbClr val="FFFFFF"/>
                </a:solidFill>
              </a:rPr>
              <a:t>gradient nonlinearity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7601" y="4114800"/>
            <a:ext cx="5791200" cy="24384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99FF66"/>
                </a:solidFill>
              </a:rPr>
              <a:t>geometric distortion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99FF66"/>
                </a:solidFill>
              </a:rPr>
              <a:t>intensity bias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FF5050"/>
                </a:solidFill>
              </a:rPr>
              <a:t>spatially </a:t>
            </a:r>
            <a:r>
              <a:rPr lang="en-US" dirty="0" err="1">
                <a:solidFill>
                  <a:srgbClr val="FF5050"/>
                </a:solidFill>
              </a:rPr>
              <a:t>nonuniform</a:t>
            </a:r>
            <a:r>
              <a:rPr lang="en-US" dirty="0">
                <a:solidFill>
                  <a:srgbClr val="FF5050"/>
                </a:solidFill>
              </a:rPr>
              <a:t> </a:t>
            </a:r>
            <a:r>
              <a:rPr lang="en-US" dirty="0" err="1">
                <a:solidFill>
                  <a:srgbClr val="FF5050"/>
                </a:solidFill>
              </a:rPr>
              <a:t>voxel</a:t>
            </a:r>
            <a:r>
              <a:rPr lang="en-US" dirty="0">
                <a:solidFill>
                  <a:srgbClr val="FF5050"/>
                </a:solidFill>
              </a:rPr>
              <a:t> size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819401" y="3962400"/>
            <a:ext cx="5410200" cy="1752600"/>
          </a:xfrm>
          <a:prstGeom prst="ellipse">
            <a:avLst/>
          </a:prstGeom>
          <a:noFill/>
          <a:ln w="53975" cap="flat" cmpd="sng" algn="ctr">
            <a:solidFill>
              <a:srgbClr val="99FF6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699972">
            <a:off x="6215387" y="3550592"/>
            <a:ext cx="1819857" cy="523220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sz="2800" i="1" dirty="0">
                <a:solidFill>
                  <a:srgbClr val="99FF66"/>
                </a:solidFill>
              </a:rPr>
              <a:t>correctable</a:t>
            </a:r>
          </a:p>
        </p:txBody>
      </p:sp>
      <p:pic>
        <p:nvPicPr>
          <p:cNvPr id="10" name="Picture 7" descr="Picture 9">
            <a:extLst>
              <a:ext uri="{FF2B5EF4-FFF2-40B4-BE49-F238E27FC236}">
                <a16:creationId xmlns:a16="http://schemas.microsoft.com/office/drawing/2014/main" id="{2055E8C6-98F8-8C42-875E-10C5C819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99" y="806452"/>
            <a:ext cx="2819400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3CEE02-CEE0-2C44-A6E8-7DA9262CE35D}"/>
              </a:ext>
            </a:extLst>
          </p:cNvPr>
          <p:cNvSpPr txBox="1"/>
          <p:nvPr/>
        </p:nvSpPr>
        <p:spPr>
          <a:xfrm>
            <a:off x="0" y="6559612"/>
            <a:ext cx="2405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Slide courtesy of Jon </a:t>
            </a:r>
            <a:r>
              <a:rPr lang="en-US" sz="1200" i="1" dirty="0" err="1">
                <a:solidFill>
                  <a:schemeClr val="bg1">
                    <a:lumMod val="75000"/>
                  </a:schemeClr>
                </a:solidFill>
              </a:rPr>
              <a:t>Polimeni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, MGH</a:t>
            </a:r>
          </a:p>
        </p:txBody>
      </p:sp>
    </p:spTree>
    <p:extLst>
      <p:ext uri="{BB962C8B-B14F-4D97-AF65-F5344CB8AC3E}">
        <p14:creationId xmlns:p14="http://schemas.microsoft.com/office/powerpoint/2010/main" val="31626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8839200" cy="762000"/>
          </a:xfrm>
        </p:spPr>
        <p:txBody>
          <a:bodyPr/>
          <a:lstStyle/>
          <a:p>
            <a:r>
              <a:rPr lang="en-US"/>
              <a:t>gradient nonlinearity distortion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5943600"/>
            <a:ext cx="9144000" cy="914400"/>
          </a:xfrm>
        </p:spPr>
        <p:txBody>
          <a:bodyPr vert="horz" lIns="0" tIns="45720" rIns="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distortion is same for any object, pulse sequence— </a:t>
            </a:r>
          </a:p>
          <a:p>
            <a:pPr marL="0" indent="0" algn="ctr">
              <a:buNone/>
            </a:pPr>
            <a:r>
              <a:rPr lang="en-US" sz="2400" dirty="0"/>
              <a:t>depends only on gradient coil</a:t>
            </a:r>
          </a:p>
        </p:txBody>
      </p:sp>
      <p:pic>
        <p:nvPicPr>
          <p:cNvPr id="284678" name="Picture 6" descr="screenshot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362200" cy="2362200"/>
          </a:xfrm>
          <a:prstGeom prst="rect">
            <a:avLst/>
          </a:prstGeom>
          <a:noFill/>
        </p:spPr>
      </p:pic>
      <p:pic>
        <p:nvPicPr>
          <p:cNvPr id="284679" name="Picture 7" descr="screensho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26" y="3581400"/>
            <a:ext cx="1393825" cy="1905000"/>
          </a:xfrm>
          <a:prstGeom prst="rect">
            <a:avLst/>
          </a:prstGeom>
          <a:noFill/>
        </p:spPr>
      </p:pic>
      <p:pic>
        <p:nvPicPr>
          <p:cNvPr id="284680" name="Picture 8" descr="screensho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26" y="1066800"/>
            <a:ext cx="1393825" cy="1905000"/>
          </a:xfrm>
          <a:prstGeom prst="rect">
            <a:avLst/>
          </a:prstGeom>
          <a:noFill/>
        </p:spPr>
      </p:pic>
      <p:pic>
        <p:nvPicPr>
          <p:cNvPr id="284681" name="Picture 9" descr="screenshot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838200"/>
            <a:ext cx="2362200" cy="2362200"/>
          </a:xfrm>
          <a:prstGeom prst="rect">
            <a:avLst/>
          </a:prstGeom>
          <a:noFill/>
        </p:spPr>
      </p:pic>
      <p:sp>
        <p:nvSpPr>
          <p:cNvPr id="284682" name="Rectangle 10"/>
          <p:cNvSpPr>
            <a:spLocks noChangeArrowheads="1"/>
          </p:cNvSpPr>
          <p:nvPr/>
        </p:nvSpPr>
        <p:spPr bwMode="auto">
          <a:xfrm>
            <a:off x="1828800" y="1835150"/>
            <a:ext cx="181671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original, acquired</a:t>
            </a:r>
          </a:p>
        </p:txBody>
      </p:sp>
      <p:sp>
        <p:nvSpPr>
          <p:cNvPr id="284683" name="Rectangle 11"/>
          <p:cNvSpPr>
            <a:spLocks noChangeArrowheads="1"/>
          </p:cNvSpPr>
          <p:nvPr/>
        </p:nvSpPr>
        <p:spPr bwMode="auto">
          <a:xfrm>
            <a:off x="1828800" y="4349750"/>
            <a:ext cx="1785938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online correction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9FBDDC-00CA-E648-A9BB-F81A8C739BD4}"/>
              </a:ext>
            </a:extLst>
          </p:cNvPr>
          <p:cNvSpPr txBox="1"/>
          <p:nvPr/>
        </p:nvSpPr>
        <p:spPr>
          <a:xfrm>
            <a:off x="0" y="6559612"/>
            <a:ext cx="2405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Slide courtesy of Jon </a:t>
            </a:r>
            <a:r>
              <a:rPr lang="en-US" sz="1200" i="1" dirty="0" err="1">
                <a:solidFill>
                  <a:schemeClr val="bg1">
                    <a:lumMod val="75000"/>
                  </a:schemeClr>
                </a:solidFill>
              </a:rPr>
              <a:t>Polimeni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, MGH</a:t>
            </a:r>
          </a:p>
        </p:txBody>
      </p:sp>
    </p:spTree>
    <p:extLst>
      <p:ext uri="{BB962C8B-B14F-4D97-AF65-F5344CB8AC3E}">
        <p14:creationId xmlns:p14="http://schemas.microsoft.com/office/powerpoint/2010/main" val="42658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82" grpId="0"/>
      <p:bldP spid="28468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2068094" y="1371600"/>
            <a:ext cx="5247106" cy="5295578"/>
            <a:chOff x="544094" y="1142999"/>
            <a:chExt cx="5247106" cy="5295578"/>
          </a:xfrm>
        </p:grpSpPr>
        <p:pic>
          <p:nvPicPr>
            <p:cNvPr id="545794" name="Picture 2" descr="D:\jonp\lwlab\WRITINGS\PRESENTATIONS\2015_03_27__buckner_lab_fMRI_acquisition\figures\gre_tra__COR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52" y="1142999"/>
              <a:ext cx="2511148" cy="2527164"/>
            </a:xfrm>
            <a:prstGeom prst="rect">
              <a:avLst/>
            </a:prstGeom>
            <a:noFill/>
          </p:spPr>
        </p:pic>
        <p:pic>
          <p:nvPicPr>
            <p:cNvPr id="545795" name="Picture 3" descr="D:\jonp\lwlab\WRITINGS\PRESENTATIONS\2015_03_27__buckner_lab_fMRI_acquisition\figures\gre_tra__SAG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13" t="7399" r="22013" b="7399"/>
            <a:stretch>
              <a:fillRect/>
            </a:stretch>
          </p:blipFill>
          <p:spPr bwMode="auto">
            <a:xfrm>
              <a:off x="544094" y="1143012"/>
              <a:ext cx="2511148" cy="2527164"/>
            </a:xfrm>
            <a:prstGeom prst="rect">
              <a:avLst/>
            </a:prstGeom>
            <a:noFill/>
          </p:spPr>
        </p:pic>
        <p:pic>
          <p:nvPicPr>
            <p:cNvPr id="545796" name="Picture 4" descr="D:\jonp\lwlab\WRITINGS\PRESENTATIONS\2015_03_27__buckner_lab_fMRI_acquisition\figures\gre_tra__TR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13" t="7399" r="22013" b="7399"/>
            <a:stretch>
              <a:fillRect/>
            </a:stretch>
          </p:blipFill>
          <p:spPr bwMode="auto">
            <a:xfrm>
              <a:off x="544094" y="3911413"/>
              <a:ext cx="2511148" cy="2527164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1524000" y="6627168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itchFamily="49" charset="0"/>
                <a:cs typeface="Courier New" pitchFamily="49" charset="0"/>
              </a:rPr>
              <a:t>http://www.birncommunity.org/resources/supplements/brain-morphometry-multi-site-studies/brain-morphometry-mri-phantom/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772400" cy="838200"/>
          </a:xfrm>
        </p:spPr>
        <p:txBody>
          <a:bodyPr/>
          <a:lstStyle/>
          <a:p>
            <a:r>
              <a:rPr lang="en-US" dirty="0"/>
              <a:t>“ball-grid” validation phantom</a:t>
            </a:r>
          </a:p>
        </p:txBody>
      </p:sp>
      <p:pic>
        <p:nvPicPr>
          <p:cNvPr id="12" name="Picture 2" descr="D:\jonp\lwlab\WRITINGS\PRESENTATIONS\2015_03_27__buckner_lab_fMRI_acquisition\phantom_pictur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800" y="76201"/>
            <a:ext cx="1524000" cy="118533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546030" y="1981200"/>
            <a:ext cx="3045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250 mm length × 220 mm dia.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71578" y="2983468"/>
            <a:ext cx="292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water-filled beads, 3 mm dia.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67878" y="3352800"/>
            <a:ext cx="262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spaced at 10 +/− 0.05 mm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38162" y="2286000"/>
            <a:ext cx="2753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(too large for most RF coils)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05201" y="1066800"/>
            <a:ext cx="240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AC84 head gradient coil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E32DB-14C3-404B-A185-9EA2768C2304}"/>
              </a:ext>
            </a:extLst>
          </p:cNvPr>
          <p:cNvSpPr txBox="1"/>
          <p:nvPr/>
        </p:nvSpPr>
        <p:spPr>
          <a:xfrm>
            <a:off x="8913346" y="6350169"/>
            <a:ext cx="327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courtesy of Sebastian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Littin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Univ. of Freiburg</a:t>
            </a:r>
          </a:p>
        </p:txBody>
      </p:sp>
    </p:spTree>
    <p:extLst>
      <p:ext uri="{BB962C8B-B14F-4D97-AF65-F5344CB8AC3E}">
        <p14:creationId xmlns:p14="http://schemas.microsoft.com/office/powerpoint/2010/main" val="1872540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2068094" y="1371600"/>
            <a:ext cx="5247106" cy="5295578"/>
            <a:chOff x="544094" y="1142999"/>
            <a:chExt cx="5247106" cy="5295578"/>
          </a:xfrm>
        </p:grpSpPr>
        <p:pic>
          <p:nvPicPr>
            <p:cNvPr id="546818" name="Picture 2" descr="D:\jonp\lwlab\WRITINGS\PRESENTATIONS\2015_03_27__buckner_lab_fMRI_acquisition\figures\gre_tra_undis_online__SAG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13" t="7399" r="22013" b="7399"/>
            <a:stretch>
              <a:fillRect/>
            </a:stretch>
          </p:blipFill>
          <p:spPr bwMode="auto">
            <a:xfrm>
              <a:off x="544094" y="1142999"/>
              <a:ext cx="2511148" cy="2527164"/>
            </a:xfrm>
            <a:prstGeom prst="rect">
              <a:avLst/>
            </a:prstGeom>
            <a:noFill/>
          </p:spPr>
        </p:pic>
        <p:pic>
          <p:nvPicPr>
            <p:cNvPr id="546819" name="Picture 3" descr="D:\jonp\lwlab\WRITINGS\PRESENTATIONS\2015_03_27__buckner_lab_fMRI_acquisition\figures\gre_tra_undis_online__TRA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13" t="7399" r="22013" b="7399"/>
            <a:stretch>
              <a:fillRect/>
            </a:stretch>
          </p:blipFill>
          <p:spPr bwMode="auto">
            <a:xfrm>
              <a:off x="544094" y="3911413"/>
              <a:ext cx="2511148" cy="2527164"/>
            </a:xfrm>
            <a:prstGeom prst="rect">
              <a:avLst/>
            </a:prstGeom>
            <a:noFill/>
          </p:spPr>
        </p:pic>
        <p:pic>
          <p:nvPicPr>
            <p:cNvPr id="546820" name="Picture 4" descr="D:\jonp\lwlab\WRITINGS\PRESENTATIONS\2015_03_27__buckner_lab_fMRI_acquisition\figures\gre_tra_undis_online__CO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52" y="1142999"/>
              <a:ext cx="2511148" cy="2527164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772400" cy="838200"/>
          </a:xfrm>
        </p:spPr>
        <p:txBody>
          <a:bodyPr/>
          <a:lstStyle/>
          <a:p>
            <a:r>
              <a:rPr lang="en-US" dirty="0"/>
              <a:t>“ball-grid” validation phantom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6627168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itchFamily="49" charset="0"/>
                <a:cs typeface="Courier New" pitchFamily="49" charset="0"/>
              </a:rPr>
              <a:t>http://www.birncommunity.org/resources/supplements/brain-morphometry-multi-site-studies/brain-morphometry-mri-phantom/</a:t>
            </a:r>
          </a:p>
        </p:txBody>
      </p:sp>
      <p:pic>
        <p:nvPicPr>
          <p:cNvPr id="1026" name="Picture 2" descr="D:\jonp\lwlab\WRITINGS\PRESENTATIONS\2015_03_27__buckner_lab_fMRI_acquisition\phantom_pictur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800" y="76201"/>
            <a:ext cx="1524000" cy="118533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546030" y="1981200"/>
            <a:ext cx="3045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250 mm length × 220 mm dia.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1578" y="2983468"/>
            <a:ext cx="292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water-filled beads, 3 mm dia.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67878" y="3352800"/>
            <a:ext cx="262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spaced at 10 +/− 0.05 mm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8162" y="2286000"/>
            <a:ext cx="2753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(too large for most RF coils)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5201" y="1066800"/>
            <a:ext cx="240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AC84 head gradient coil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7455" y="3540923"/>
            <a:ext cx="1661926" cy="1525008"/>
            <a:chOff x="3293455" y="3540923"/>
            <a:chExt cx="1661926" cy="1525008"/>
          </a:xfrm>
        </p:grpSpPr>
        <p:grpSp>
          <p:nvGrpSpPr>
            <p:cNvPr id="24" name="Group 23"/>
            <p:cNvGrpSpPr/>
            <p:nvPr/>
          </p:nvGrpSpPr>
          <p:grpSpPr>
            <a:xfrm>
              <a:off x="3826669" y="3540923"/>
              <a:ext cx="592931" cy="838200"/>
              <a:chOff x="3826669" y="3540923"/>
              <a:chExt cx="592931" cy="838200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4076696" y="3540923"/>
                <a:ext cx="0" cy="83820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4171946" y="3540923"/>
                <a:ext cx="0" cy="83820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Right Arrow 19"/>
              <p:cNvSpPr/>
              <p:nvPr/>
            </p:nvSpPr>
            <p:spPr bwMode="auto">
              <a:xfrm flipH="1" flipV="1">
                <a:off x="4171952" y="4033838"/>
                <a:ext cx="247648" cy="161924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 bwMode="auto">
              <a:xfrm flipV="1">
                <a:off x="3826669" y="4033838"/>
                <a:ext cx="247648" cy="161924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93455" y="4419600"/>
              <a:ext cx="1661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measuring resulting spacing to validate </a:t>
              </a:r>
              <a:r>
                <a:rPr lang="en-US" sz="1200" dirty="0" err="1"/>
                <a:t>unwarping</a:t>
              </a:r>
              <a:endParaRPr lang="en-US" sz="12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928EB9C-4A21-A94E-BC98-8FC2986D0DAC}"/>
              </a:ext>
            </a:extLst>
          </p:cNvPr>
          <p:cNvSpPr txBox="1"/>
          <p:nvPr/>
        </p:nvSpPr>
        <p:spPr>
          <a:xfrm>
            <a:off x="8913346" y="6350169"/>
            <a:ext cx="327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courtesy of Sebastian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Littin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Univ. of Freiburg</a:t>
            </a:r>
          </a:p>
        </p:txBody>
      </p:sp>
    </p:spTree>
    <p:extLst>
      <p:ext uri="{BB962C8B-B14F-4D97-AF65-F5344CB8AC3E}">
        <p14:creationId xmlns:p14="http://schemas.microsoft.com/office/powerpoint/2010/main" val="7448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76200"/>
            <a:ext cx="8839200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surface-based grad. </a:t>
            </a:r>
            <a:r>
              <a:rPr lang="en-US" dirty="0" err="1">
                <a:solidFill>
                  <a:schemeClr val="bg1"/>
                </a:solidFill>
              </a:rPr>
              <a:t>nonlin</a:t>
            </a:r>
            <a:r>
              <a:rPr lang="en-US" dirty="0">
                <a:solidFill>
                  <a:schemeClr val="bg1"/>
                </a:solidFill>
              </a:rPr>
              <a:t>. correction</a:t>
            </a:r>
          </a:p>
        </p:txBody>
      </p:sp>
      <p:pic>
        <p:nvPicPr>
          <p:cNvPr id="4" name="Picture 3" descr="epi_1000micron_example_orig__screenshot_TR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0853" y="1143000"/>
            <a:ext cx="2748388" cy="3364724"/>
          </a:xfrm>
          <a:prstGeom prst="rect">
            <a:avLst/>
          </a:prstGeom>
        </p:spPr>
      </p:pic>
      <p:pic>
        <p:nvPicPr>
          <p:cNvPr id="5" name="Picture 4" descr="epi_1000micron_example_undis__screenshot_TR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0853" y="1143000"/>
            <a:ext cx="2748388" cy="3364724"/>
          </a:xfrm>
          <a:prstGeom prst="rect">
            <a:avLst/>
          </a:prstGeom>
        </p:spPr>
      </p:pic>
      <p:pic>
        <p:nvPicPr>
          <p:cNvPr id="6" name="Picture 5" descr="epi_1000micron_example_orig__screenshot_TR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50644" y="1598983"/>
            <a:ext cx="2075278" cy="2439621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pic>
        <p:nvPicPr>
          <p:cNvPr id="7" name="Picture 6" descr="epi_1000micron_example_undis__screenshot_TR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922" y="1598983"/>
            <a:ext cx="2075278" cy="2439621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18232" y="1066801"/>
            <a:ext cx="1540102" cy="523220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distorted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32240" y="1066801"/>
            <a:ext cx="1582421" cy="523220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FF"/>
                </a:solidFill>
              </a:rPr>
              <a:t>corrected</a:t>
            </a:r>
            <a:endParaRPr lang="en-US" sz="2800" b="1" dirty="0">
              <a:solidFill>
                <a:srgbClr val="FF5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6334780"/>
            <a:ext cx="5867400" cy="52320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FF"/>
                </a:solidFill>
              </a:rPr>
              <a:t>avoid blurring by deforming </a:t>
            </a:r>
            <a:r>
              <a:rPr lang="en-US" sz="2800" i="1" u="sng" dirty="0">
                <a:solidFill>
                  <a:srgbClr val="FFFFFF"/>
                </a:solidFill>
              </a:rPr>
              <a:t>surfaces</a:t>
            </a:r>
            <a:endParaRPr lang="en-US" sz="2800" u="sng" dirty="0">
              <a:solidFill>
                <a:srgbClr val="FF505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352800" y="3276600"/>
            <a:ext cx="914400" cy="1066800"/>
          </a:xfrm>
          <a:prstGeom prst="rect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5" name="Picture 14" descr="rh_white_undis_orig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4115" y="4344916"/>
            <a:ext cx="3135203" cy="1903484"/>
          </a:xfrm>
          <a:prstGeom prst="rect">
            <a:avLst/>
          </a:prstGeom>
        </p:spPr>
      </p:pic>
      <p:pic>
        <p:nvPicPr>
          <p:cNvPr id="16" name="Picture 15" descr="rh_white_orig_ori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4115" y="4343400"/>
            <a:ext cx="3135203" cy="1903484"/>
          </a:xfrm>
          <a:prstGeom prst="rect">
            <a:avLst/>
          </a:prstGeom>
        </p:spPr>
      </p:pic>
      <p:pic>
        <p:nvPicPr>
          <p:cNvPr id="17" name="Picture 16" descr="lh_white_undis_orig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200" y="4344916"/>
            <a:ext cx="2743200" cy="1903484"/>
          </a:xfrm>
          <a:prstGeom prst="rect">
            <a:avLst/>
          </a:prstGeom>
        </p:spPr>
      </p:pic>
      <p:pic>
        <p:nvPicPr>
          <p:cNvPr id="18" name="Picture 17" descr="lh_white_orig_orig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200" y="4343400"/>
            <a:ext cx="2743200" cy="19034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861904"/>
            <a:ext cx="3429000" cy="138498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</a:rPr>
              <a:t>resampling</a:t>
            </a:r>
            <a:r>
              <a:rPr lang="en-US" sz="2800" b="1" dirty="0">
                <a:solidFill>
                  <a:srgbClr val="FFFFFF"/>
                </a:solidFill>
              </a:rPr>
              <a:t> requires </a:t>
            </a:r>
            <a:r>
              <a:rPr lang="en-US" sz="2800" b="1" i="1" dirty="0">
                <a:solidFill>
                  <a:srgbClr val="FFFFFF"/>
                </a:solidFill>
              </a:rPr>
              <a:t>interpolation, </a:t>
            </a:r>
          </a:p>
          <a:p>
            <a:pPr algn="ctr"/>
            <a:r>
              <a:rPr lang="en-US" sz="2800" b="1" dirty="0">
                <a:solidFill>
                  <a:srgbClr val="FF5050"/>
                </a:solidFill>
              </a:rPr>
              <a:t>blurs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A46F2-593D-A344-8ECD-B4F9EC689EF7}"/>
              </a:ext>
            </a:extLst>
          </p:cNvPr>
          <p:cNvSpPr txBox="1"/>
          <p:nvPr/>
        </p:nvSpPr>
        <p:spPr>
          <a:xfrm>
            <a:off x="0" y="6559612"/>
            <a:ext cx="2405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Slide courtesy of Jon </a:t>
            </a:r>
            <a:r>
              <a:rPr lang="en-US" sz="1200" i="1" dirty="0" err="1">
                <a:solidFill>
                  <a:schemeClr val="bg1">
                    <a:lumMod val="75000"/>
                  </a:schemeClr>
                </a:solidFill>
              </a:rPr>
              <a:t>Polimeni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, MGH</a:t>
            </a:r>
          </a:p>
        </p:txBody>
      </p:sp>
    </p:spTree>
    <p:extLst>
      <p:ext uri="{BB962C8B-B14F-4D97-AF65-F5344CB8AC3E}">
        <p14:creationId xmlns:p14="http://schemas.microsoft.com/office/powerpoint/2010/main" val="27309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2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>
            <a:extLst>
              <a:ext uri="{FF2B5EF4-FFF2-40B4-BE49-F238E27FC236}">
                <a16:creationId xmlns:a16="http://schemas.microsoft.com/office/drawing/2014/main" id="{E5CB51DC-3D4D-4199-8158-B6105CC54F9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aseline="0" dirty="0">
                <a:solidFill>
                  <a:srgbClr val="00264C"/>
                </a:solidFill>
              </a:rPr>
              <a:t>Wald, Boston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aseline="0" dirty="0">
                <a:solidFill>
                  <a:srgbClr val="00264C"/>
                </a:solidFill>
              </a:rPr>
              <a:t>June, 2004</a:t>
            </a: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382BB578-4200-4CB0-92DF-7410A2271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28600"/>
            <a:ext cx="701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baseline="0">
                <a:solidFill>
                  <a:srgbClr val="00044E"/>
                </a:solidFill>
                <a:latin typeface="Helvetica" panose="020B0604020202020204" pitchFamily="34" charset="0"/>
              </a:rPr>
              <a:t>7T head gradient in-fold artifact</a:t>
            </a:r>
          </a:p>
        </p:txBody>
      </p:sp>
      <p:grpSp>
        <p:nvGrpSpPr>
          <p:cNvPr id="187396" name="Group 3">
            <a:extLst>
              <a:ext uri="{FF2B5EF4-FFF2-40B4-BE49-F238E27FC236}">
                <a16:creationId xmlns:a16="http://schemas.microsoft.com/office/drawing/2014/main" id="{54F33755-5BD4-4017-8A44-48D7280123A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828801"/>
            <a:ext cx="3968750" cy="4011613"/>
            <a:chOff x="336" y="1152"/>
            <a:chExt cx="2500" cy="2527"/>
          </a:xfrm>
        </p:grpSpPr>
        <p:pic>
          <p:nvPicPr>
            <p:cNvPr id="187401" name="Picture 4" descr="TEM3">
              <a:extLst>
                <a:ext uri="{FF2B5EF4-FFF2-40B4-BE49-F238E27FC236}">
                  <a16:creationId xmlns:a16="http://schemas.microsoft.com/office/drawing/2014/main" id="{720F3D8B-3E88-4D57-9174-3D904AD6C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2500" cy="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402" name="Text Box 5">
              <a:extLst>
                <a:ext uri="{FF2B5EF4-FFF2-40B4-BE49-F238E27FC236}">
                  <a16:creationId xmlns:a16="http://schemas.microsoft.com/office/drawing/2014/main" id="{C09CBF9C-9429-4843-B30F-996588AD9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352"/>
              <a:ext cx="780" cy="750"/>
            </a:xfrm>
            <a:prstGeom prst="rect">
              <a:avLst/>
            </a:prstGeom>
            <a:solidFill>
              <a:srgbClr val="080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aseline="0">
                  <a:solidFill>
                    <a:srgbClr val="FFFFE9"/>
                  </a:solidFill>
                </a:rPr>
                <a:t>TEM 3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aseline="0">
                  <a:solidFill>
                    <a:srgbClr val="FFFFE9"/>
                  </a:solidFill>
                </a:rPr>
                <a:t>end-capped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aseline="0">
                  <a:solidFill>
                    <a:srgbClr val="FFFFE9"/>
                  </a:solidFill>
                </a:rPr>
                <a:t>27cm dia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aseline="0">
                  <a:solidFill>
                    <a:srgbClr val="FFFFE9"/>
                  </a:solidFill>
                </a:rPr>
                <a:t>14cm long</a:t>
              </a:r>
            </a:p>
          </p:txBody>
        </p:sp>
        <p:sp>
          <p:nvSpPr>
            <p:cNvPr id="187403" name="Rectangle 6">
              <a:extLst>
                <a:ext uri="{FF2B5EF4-FFF2-40B4-BE49-F238E27FC236}">
                  <a16:creationId xmlns:a16="http://schemas.microsoft.com/office/drawing/2014/main" id="{56AAC3E9-BD7B-4267-A589-4991C6ACE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408"/>
              <a:ext cx="171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baseline="0">
                  <a:solidFill>
                    <a:srgbClr val="FFFFE9"/>
                  </a:solidFill>
                </a:rPr>
                <a:t>Shoulder/Brain= 33%, 21%</a:t>
              </a:r>
            </a:p>
          </p:txBody>
        </p:sp>
        <p:sp>
          <p:nvSpPr>
            <p:cNvPr id="187404" name="Rectangle 7">
              <a:extLst>
                <a:ext uri="{FF2B5EF4-FFF2-40B4-BE49-F238E27FC236}">
                  <a16:creationId xmlns:a16="http://schemas.microsoft.com/office/drawing/2014/main" id="{1B3EA035-E1A6-4ABC-9956-2F6B7389B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" y="1248"/>
              <a:ext cx="1779" cy="10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264C"/>
                </a:solidFill>
              </a:endParaRPr>
            </a:p>
          </p:txBody>
        </p:sp>
      </p:grpSp>
      <p:sp>
        <p:nvSpPr>
          <p:cNvPr id="187397" name="Rectangle 8">
            <a:extLst>
              <a:ext uri="{FF2B5EF4-FFF2-40B4-BE49-F238E27FC236}">
                <a16:creationId xmlns:a16="http://schemas.microsoft.com/office/drawing/2014/main" id="{E16D79F6-E67B-4146-B34C-6F4A33A65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862638"/>
            <a:ext cx="28023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baseline="0">
                <a:solidFill>
                  <a:srgbClr val="00044E"/>
                </a:solidFill>
                <a:latin typeface="Helvetica" panose="020B0604020202020204" pitchFamily="34" charset="0"/>
              </a:rPr>
              <a:t>Body gradients</a:t>
            </a:r>
          </a:p>
        </p:txBody>
      </p:sp>
      <p:pic>
        <p:nvPicPr>
          <p:cNvPr id="187398" name="Picture 9">
            <a:extLst>
              <a:ext uri="{FF2B5EF4-FFF2-40B4-BE49-F238E27FC236}">
                <a16:creationId xmlns:a16="http://schemas.microsoft.com/office/drawing/2014/main" id="{5A1FFCFD-C424-4707-924A-EE2D2597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8542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9" name="Rectangle 10">
            <a:extLst>
              <a:ext uri="{FF2B5EF4-FFF2-40B4-BE49-F238E27FC236}">
                <a16:creationId xmlns:a16="http://schemas.microsoft.com/office/drawing/2014/main" id="{532E679C-123C-4BC2-A39E-CCB629AE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867400"/>
            <a:ext cx="2783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baseline="0">
                <a:solidFill>
                  <a:srgbClr val="00044E"/>
                </a:solidFill>
                <a:latin typeface="Helvetica" panose="020B0604020202020204" pitchFamily="34" charset="0"/>
              </a:rPr>
              <a:t>Head gradients</a:t>
            </a:r>
          </a:p>
        </p:txBody>
      </p:sp>
      <p:sp>
        <p:nvSpPr>
          <p:cNvPr id="187400" name="Rectangle 11">
            <a:extLst>
              <a:ext uri="{FF2B5EF4-FFF2-40B4-BE49-F238E27FC236}">
                <a16:creationId xmlns:a16="http://schemas.microsoft.com/office/drawing/2014/main" id="{B891D30C-42CE-4D7C-A80B-3A01650AD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1066800"/>
            <a:ext cx="6102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aseline="0">
                <a:solidFill>
                  <a:srgbClr val="080808"/>
                </a:solidFill>
                <a:latin typeface="Arial" panose="020B0604020202020204" pitchFamily="34" charset="0"/>
              </a:rPr>
              <a:t>Coil picks up signal from shoulders…</a:t>
            </a:r>
          </a:p>
        </p:txBody>
      </p:sp>
    </p:spTree>
    <p:extLst>
      <p:ext uri="{BB962C8B-B14F-4D97-AF65-F5344CB8AC3E}">
        <p14:creationId xmlns:p14="http://schemas.microsoft.com/office/powerpoint/2010/main" val="2004830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/>
              <a:t>Zipper Artifacts</a:t>
            </a:r>
            <a:endParaRPr lang="en-US" alt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772400" cy="2133600"/>
          </a:xfrm>
        </p:spPr>
        <p:txBody>
          <a:bodyPr/>
          <a:lstStyle/>
          <a:p>
            <a:r>
              <a:rPr lang="en-US" altLang="en-US" dirty="0"/>
              <a:t>RF interference </a:t>
            </a:r>
            <a:r>
              <a:rPr lang="en-US" altLang="en-US" dirty="0">
                <a:sym typeface="Wingdings"/>
              </a:rPr>
              <a:t> usually shows up as lines along phase-encode direction</a:t>
            </a:r>
            <a:endParaRPr lang="en-US" altLang="en-US" dirty="0"/>
          </a:p>
          <a:p>
            <a:r>
              <a:rPr lang="en-US" altLang="en-US" dirty="0"/>
              <a:t>Room not properly shielded</a:t>
            </a:r>
          </a:p>
          <a:p>
            <a:r>
              <a:rPr lang="en-US" altLang="en-US" dirty="0"/>
              <a:t>RF source may be in room - electronic devices </a:t>
            </a: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733800"/>
            <a:ext cx="2597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79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6705" y="38097"/>
            <a:ext cx="10515600" cy="1325563"/>
          </a:xfrm>
        </p:spPr>
        <p:txBody>
          <a:bodyPr/>
          <a:lstStyle/>
          <a:p>
            <a:r>
              <a:rPr lang="en-US" altLang="en-US" sz="3600" i="1" dirty="0"/>
              <a:t>Truncation Artifacts: Consequence of Convolution rule</a:t>
            </a:r>
            <a:endParaRPr lang="en-US" altLang="en-US" dirty="0"/>
          </a:p>
        </p:txBody>
      </p:sp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9" t="4167" r="7329" b="4167"/>
          <a:stretch>
            <a:fillRect/>
          </a:stretch>
        </p:blipFill>
        <p:spPr bwMode="auto">
          <a:xfrm>
            <a:off x="3048000" y="1676400"/>
            <a:ext cx="6172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0948" name="Group 4"/>
          <p:cNvGrpSpPr>
            <a:grpSpLocks/>
          </p:cNvGrpSpPr>
          <p:nvPr/>
        </p:nvGrpSpPr>
        <p:grpSpPr bwMode="auto">
          <a:xfrm>
            <a:off x="3352800" y="4191000"/>
            <a:ext cx="2438400" cy="2135188"/>
            <a:chOff x="1152" y="2640"/>
            <a:chExt cx="1536" cy="1345"/>
          </a:xfrm>
        </p:grpSpPr>
        <p:grpSp>
          <p:nvGrpSpPr>
            <p:cNvPr id="210949" name="Group 5"/>
            <p:cNvGrpSpPr>
              <a:grpSpLocks/>
            </p:cNvGrpSpPr>
            <p:nvPr/>
          </p:nvGrpSpPr>
          <p:grpSpPr bwMode="auto">
            <a:xfrm>
              <a:off x="1152" y="2640"/>
              <a:ext cx="1536" cy="336"/>
              <a:chOff x="1152" y="2640"/>
              <a:chExt cx="1536" cy="336"/>
            </a:xfrm>
          </p:grpSpPr>
          <p:sp>
            <p:nvSpPr>
              <p:cNvPr id="210950" name="Rectangle 6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672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1" name="Line 7"/>
              <p:cNvSpPr>
                <a:spLocks noChangeShapeType="1"/>
              </p:cNvSpPr>
              <p:nvPr/>
            </p:nvSpPr>
            <p:spPr bwMode="auto">
              <a:xfrm>
                <a:off x="1152" y="29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1728" y="3648"/>
              <a:ext cx="384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3" name="Line 9"/>
            <p:cNvSpPr>
              <a:spLocks noChangeShapeType="1"/>
            </p:cNvSpPr>
            <p:nvPr/>
          </p:nvSpPr>
          <p:spPr bwMode="auto">
            <a:xfrm>
              <a:off x="1481" y="3984"/>
              <a:ext cx="87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58387" y="1322534"/>
            <a:ext cx="156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Echo signal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37665" y="1363660"/>
            <a:ext cx="3470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Fourier transform (image) </a:t>
            </a:r>
            <a:endParaRPr lang="en-US" sz="24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0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/>
              <a:t>Truncation Artifacts (Gibbs ringing)</a:t>
            </a:r>
            <a:endParaRPr lang="en-US" altLang="en-US"/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075" y="2095500"/>
            <a:ext cx="2743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339194"/>
            <a:ext cx="4071938" cy="35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6891337" y="4876801"/>
            <a:ext cx="49833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i="1" dirty="0"/>
              <a:t>Truncation artifacts can mimic disease - case of true </a:t>
            </a:r>
            <a:r>
              <a:rPr lang="en-US" altLang="en-US" i="1" dirty="0" err="1"/>
              <a:t>syringomyelia</a:t>
            </a:r>
            <a:r>
              <a:rPr lang="en-US" altLang="en-US" i="1" dirty="0"/>
              <a:t> above left, treated and resolved on the right. Looks like a truncation artifact but in this case is not.</a:t>
            </a:r>
          </a:p>
        </p:txBody>
      </p:sp>
      <p:sp>
        <p:nvSpPr>
          <p:cNvPr id="211976" name="Rectangle 8"/>
          <p:cNvSpPr>
            <a:spLocks noChangeArrowheads="1"/>
          </p:cNvSpPr>
          <p:nvPr/>
        </p:nvSpPr>
        <p:spPr bwMode="auto">
          <a:xfrm>
            <a:off x="6934200" y="6013073"/>
            <a:ext cx="3478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900" b="1" dirty="0">
                <a:solidFill>
                  <a:srgbClr val="000000"/>
                </a:solidFill>
                <a:latin typeface="Lucida Grande" charset="0"/>
              </a:rPr>
              <a:t>Mayo </a:t>
            </a:r>
            <a:r>
              <a:rPr lang="en-US" altLang="en-US" sz="900" b="1" dirty="0" err="1">
                <a:solidFill>
                  <a:srgbClr val="000000"/>
                </a:solidFill>
                <a:latin typeface="Lucida Grande" charset="0"/>
              </a:rPr>
              <a:t>Clin</a:t>
            </a:r>
            <a:r>
              <a:rPr lang="en-US" altLang="en-US" sz="900" b="1" dirty="0">
                <a:solidFill>
                  <a:srgbClr val="000000"/>
                </a:solidFill>
                <a:latin typeface="Lucida Grande" charset="0"/>
              </a:rPr>
              <a:t> Proc. 2002;77:291-294 © 2002 Mayo Foundation for Medical Education and Research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478038" y="2718148"/>
            <a:ext cx="526093" cy="3131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25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135" y="-1277645"/>
            <a:ext cx="11267768" cy="2387600"/>
          </a:xfrm>
        </p:spPr>
        <p:txBody>
          <a:bodyPr>
            <a:normAutofit/>
          </a:bodyPr>
          <a:lstStyle/>
          <a:p>
            <a:r>
              <a:rPr lang="en-US" sz="3600" dirty="0"/>
              <a:t>Why does MRI have such a wide variety of image artifacts?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1220" y="1375934"/>
            <a:ext cx="5613384" cy="2576113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dirty="0"/>
              <a:t>MRI requires seamless integration and interplay of </a:t>
            </a:r>
            <a:r>
              <a:rPr lang="en-US" b="1" dirty="0">
                <a:solidFill>
                  <a:schemeClr val="accent1"/>
                </a:solidFill>
              </a:rPr>
              <a:t>magnet</a:t>
            </a:r>
            <a:r>
              <a:rPr lang="en-US" dirty="0"/>
              <a:t>, </a:t>
            </a:r>
            <a:r>
              <a:rPr lang="en-US" b="1" dirty="0">
                <a:solidFill>
                  <a:schemeClr val="accent2"/>
                </a:solidFill>
              </a:rPr>
              <a:t>gradient coil system</a:t>
            </a:r>
            <a:r>
              <a:rPr lang="en-US" dirty="0"/>
              <a:t>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RF system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pulse sequence computer</a:t>
            </a:r>
            <a:r>
              <a:rPr lang="en-US" dirty="0"/>
              <a:t>, each of which is a complicated subsystem.  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b="1" i="1" dirty="0"/>
              <a:t>Human body</a:t>
            </a:r>
            <a:r>
              <a:rPr lang="en-US" dirty="0"/>
              <a:t> also </a:t>
            </a:r>
            <a:r>
              <a:rPr lang="en-US" u="sng" dirty="0"/>
              <a:t>moves</a:t>
            </a:r>
            <a:r>
              <a:rPr lang="en-US" dirty="0"/>
              <a:t> and </a:t>
            </a:r>
            <a:r>
              <a:rPr lang="en-US" u="sng" dirty="0"/>
              <a:t>interacts with RF and B</a:t>
            </a:r>
            <a:r>
              <a:rPr lang="en-US" u="sng" baseline="-25000" dirty="0"/>
              <a:t>0</a:t>
            </a:r>
            <a:r>
              <a:rPr lang="en-US" u="sng" dirty="0"/>
              <a:t> magnetic fields </a:t>
            </a:r>
            <a:r>
              <a:rPr lang="en-US" dirty="0">
                <a:sym typeface="Wingdings"/>
              </a:rPr>
              <a:t> both static and dynamic (physiological) effects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>
              <a:sym typeface="Wingdings"/>
            </a:endParaRP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540" y="1775529"/>
            <a:ext cx="4910305" cy="366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3271" y="1829269"/>
            <a:ext cx="2455102" cy="1999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93271" y="3535619"/>
            <a:ext cx="2455102" cy="19875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90704" y="2054269"/>
            <a:ext cx="2069778" cy="23799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7740" y="3337287"/>
            <a:ext cx="2069778" cy="17208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85483" y="2296921"/>
            <a:ext cx="1687109" cy="20620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9074" y="3086296"/>
            <a:ext cx="1687109" cy="20620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24536" y="4367463"/>
            <a:ext cx="1078134" cy="10804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25121" y="3995805"/>
            <a:ext cx="1320129" cy="37165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56948" y="4538594"/>
            <a:ext cx="1388302" cy="4379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19482" y="4582623"/>
            <a:ext cx="558312" cy="55304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77575" y="3880058"/>
            <a:ext cx="1245746" cy="37902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997307" y="4318625"/>
            <a:ext cx="1238540" cy="27652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020821" y="4719604"/>
            <a:ext cx="1202499" cy="25692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996513" y="5105777"/>
            <a:ext cx="1226808" cy="33375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62628" y="3038768"/>
            <a:ext cx="113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Very old figure</a:t>
            </a:r>
            <a:r>
              <a:rPr lang="mr-IN" i="1" dirty="0">
                <a:solidFill>
                  <a:schemeClr val="bg1">
                    <a:lumMod val="75000"/>
                  </a:schemeClr>
                </a:solidFill>
              </a:rPr>
              <a:t>…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!</a:t>
            </a:r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>
            <a:off x="6927753" y="3685099"/>
            <a:ext cx="475129" cy="2996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805" y="45644"/>
            <a:ext cx="10515600" cy="1325563"/>
          </a:xfrm>
        </p:spPr>
        <p:txBody>
          <a:bodyPr/>
          <a:lstStyle/>
          <a:p>
            <a:r>
              <a:rPr lang="en-US" dirty="0"/>
              <a:t>Eddy currents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68" y="1253331"/>
            <a:ext cx="8048223" cy="4351338"/>
          </a:xfrm>
        </p:spPr>
        <p:txBody>
          <a:bodyPr>
            <a:normAutofit/>
          </a:bodyPr>
          <a:lstStyle/>
          <a:p>
            <a:r>
              <a:rPr lang="en-US" dirty="0"/>
              <a:t>Switching magnetic field creates unwanted currents in other nearby conductors in the bore </a:t>
            </a:r>
            <a:r>
              <a:rPr lang="en-US" i="1" dirty="0"/>
              <a:t>(Lenz’s law)</a:t>
            </a:r>
          </a:p>
          <a:p>
            <a:r>
              <a:rPr lang="en-US" i="1" dirty="0"/>
              <a:t>Resists</a:t>
            </a:r>
            <a:r>
              <a:rPr lang="en-US" dirty="0"/>
              <a:t> the desired change in gradient field amplitude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953" y="889755"/>
            <a:ext cx="3559873" cy="2153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313" y="3379274"/>
            <a:ext cx="2820487" cy="2770300"/>
          </a:xfrm>
          <a:prstGeom prst="rect">
            <a:avLst/>
          </a:prstGeom>
        </p:spPr>
      </p:pic>
      <p:pic>
        <p:nvPicPr>
          <p:cNvPr id="4" name="Fun with an MRI magnet">
            <a:hlinkClick r:id="" action="ppaction://media"/>
            <a:extLst>
              <a:ext uri="{FF2B5EF4-FFF2-40B4-BE49-F238E27FC236}">
                <a16:creationId xmlns:a16="http://schemas.microsoft.com/office/drawing/2014/main" id="{0D1E867D-128C-3941-A968-455DCC8269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4805" y="314176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026" y="158571"/>
            <a:ext cx="56134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Distortions: Eddy currents</a:t>
            </a:r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2108200" y="1066800"/>
            <a:ext cx="802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/>
          <a:lstStyle>
            <a:lvl1pPr marL="341313" indent="-341313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</p:txBody>
      </p:sp>
      <p:sp>
        <p:nvSpPr>
          <p:cNvPr id="178186" name="Rectangle 10"/>
          <p:cNvSpPr>
            <a:spLocks noChangeArrowheads="1"/>
          </p:cNvSpPr>
          <p:nvPr/>
        </p:nvSpPr>
        <p:spPr bwMode="auto">
          <a:xfrm>
            <a:off x="396025" y="867766"/>
            <a:ext cx="1131304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65" tIns="45683" rIns="91365" bIns="45683"/>
          <a:lstStyle/>
          <a:p>
            <a:pPr marL="342619" indent="-342619">
              <a:lnSpc>
                <a:spcPct val="110000"/>
              </a:lnSpc>
              <a:buFontTx/>
              <a:buChar char="•"/>
              <a:defRPr/>
            </a:pPr>
            <a:r>
              <a:rPr lang="en-US" sz="2400" dirty="0">
                <a:ea typeface="ＭＳ Ｐゴシック" charset="0"/>
              </a:rPr>
              <a:t>Cause: Fast switching of diffusion-encoding gradients induces eddy currents in conducting components</a:t>
            </a:r>
          </a:p>
          <a:p>
            <a:pPr marL="342619" indent="-342619">
              <a:lnSpc>
                <a:spcPct val="110000"/>
              </a:lnSpc>
              <a:buFontTx/>
              <a:buChar char="•"/>
              <a:defRPr/>
            </a:pPr>
            <a:endParaRPr lang="en-US" sz="2400" dirty="0">
              <a:ea typeface="ＭＳ Ｐゴシック" charset="0"/>
            </a:endParaRPr>
          </a:p>
          <a:p>
            <a:pPr marL="342619" indent="-342619">
              <a:lnSpc>
                <a:spcPct val="110000"/>
              </a:lnSpc>
              <a:buFontTx/>
              <a:buChar char="•"/>
              <a:defRPr/>
            </a:pPr>
            <a:r>
              <a:rPr lang="en-US" sz="2400" dirty="0">
                <a:ea typeface="ＭＳ Ｐゴシック" charset="0"/>
              </a:rPr>
              <a:t>The shifts are </a:t>
            </a:r>
            <a:r>
              <a:rPr lang="en-US" sz="2400" b="1" dirty="0">
                <a:ea typeface="ＭＳ Ｐゴシック" charset="0"/>
              </a:rPr>
              <a:t>direction-dependent</a:t>
            </a:r>
            <a:r>
              <a:rPr lang="en-US" sz="2400" dirty="0">
                <a:ea typeface="ＭＳ Ｐゴシック" charset="0"/>
              </a:rPr>
              <a:t>, </a:t>
            </a:r>
            <a:r>
              <a:rPr lang="en-US" sz="2400" i="1" dirty="0">
                <a:ea typeface="ＭＳ Ｐゴシック" charset="0"/>
              </a:rPr>
              <a:t>i.e., </a:t>
            </a:r>
            <a:r>
              <a:rPr lang="en-US" sz="2400" dirty="0">
                <a:ea typeface="ＭＳ Ｐゴシック" charset="0"/>
              </a:rPr>
              <a:t>different for each DW image</a:t>
            </a:r>
          </a:p>
          <a:p>
            <a:pPr marL="342619" indent="-342619">
              <a:lnSpc>
                <a:spcPct val="110000"/>
              </a:lnSpc>
              <a:buFontTx/>
              <a:buChar char="•"/>
              <a:defRPr/>
            </a:pPr>
            <a:endParaRPr lang="en-US" sz="2400" dirty="0">
              <a:ea typeface="ＭＳ Ｐゴシック" charset="0"/>
            </a:endParaRPr>
          </a:p>
          <a:p>
            <a:pPr marL="342619" indent="-342619">
              <a:lnSpc>
                <a:spcPct val="110000"/>
              </a:lnSpc>
              <a:buFontTx/>
              <a:buChar char="•"/>
              <a:defRPr/>
            </a:pPr>
            <a:r>
              <a:rPr lang="en-US" sz="2400" dirty="0">
                <a:ea typeface="ＭＳ Ｐゴシック" charset="0"/>
              </a:rPr>
              <a:t>Result: Geometric shifts/distortions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806" y="3464733"/>
            <a:ext cx="9347239" cy="3048272"/>
          </a:xfrm>
          <a:prstGeom prst="rect">
            <a:avLst/>
          </a:prstGeom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36474" y="6507052"/>
            <a:ext cx="3943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Figure courtesy of Douglas Noll, Univ. Michigan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50600-BD26-D44D-AE5F-406A1C36C77D}"/>
              </a:ext>
            </a:extLst>
          </p:cNvPr>
          <p:cNvSpPr txBox="1"/>
          <p:nvPr/>
        </p:nvSpPr>
        <p:spPr>
          <a:xfrm>
            <a:off x="6611112" y="628143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(readout)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582E5-C262-6845-BDC2-175C4AD7BF24}"/>
              </a:ext>
            </a:extLst>
          </p:cNvPr>
          <p:cNvSpPr txBox="1"/>
          <p:nvPr/>
        </p:nvSpPr>
        <p:spPr>
          <a:xfrm>
            <a:off x="8582112" y="624485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(phase encode)</a:t>
            </a:r>
          </a:p>
        </p:txBody>
      </p:sp>
    </p:spTree>
    <p:extLst>
      <p:ext uri="{BB962C8B-B14F-4D97-AF65-F5344CB8AC3E}">
        <p14:creationId xmlns:p14="http://schemas.microsoft.com/office/powerpoint/2010/main" val="1010028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7622" y="69056"/>
            <a:ext cx="10515600" cy="1325563"/>
          </a:xfrm>
        </p:spPr>
        <p:txBody>
          <a:bodyPr/>
          <a:lstStyle/>
          <a:p>
            <a:r>
              <a:rPr lang="en-US" altLang="en-US" sz="4000" i="1" dirty="0"/>
              <a:t>Aliasing: FOV wrap</a:t>
            </a:r>
            <a:endParaRPr lang="en-US" alt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7" y="1154289"/>
            <a:ext cx="10219266" cy="4114800"/>
          </a:xfrm>
        </p:spPr>
        <p:txBody>
          <a:bodyPr/>
          <a:lstStyle/>
          <a:p>
            <a:r>
              <a:rPr lang="en-US" altLang="en-US" dirty="0"/>
              <a:t>K-space samples are too far apart (results in FOV too small)</a:t>
            </a:r>
          </a:p>
          <a:p>
            <a:r>
              <a:rPr lang="en-US" altLang="en-US" dirty="0"/>
              <a:t>Image is wrapped around</a:t>
            </a: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867" y="2490921"/>
            <a:ext cx="2743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867" y="3897489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881" y="1763889"/>
            <a:ext cx="1931987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7653868" y="2852915"/>
            <a:ext cx="1388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err="1"/>
              <a:t>FOV</a:t>
            </a:r>
            <a:r>
              <a:rPr lang="en-US" altLang="en-US" sz="2000" baseline="-25000" dirty="0" err="1"/>
              <a:t>y</a:t>
            </a:r>
            <a:r>
              <a:rPr lang="en-US" altLang="en-US" sz="2000" dirty="0"/>
              <a:t>=40cm</a:t>
            </a:r>
          </a:p>
        </p:txBody>
      </p:sp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7653868" y="3973690"/>
            <a:ext cx="1388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err="1"/>
              <a:t>FOV</a:t>
            </a:r>
            <a:r>
              <a:rPr lang="en-US" altLang="en-US" sz="2000" baseline="-25000" dirty="0" err="1"/>
              <a:t>y</a:t>
            </a:r>
            <a:r>
              <a:rPr lang="en-US" altLang="en-US" sz="2000" dirty="0"/>
              <a:t>=20cm</a:t>
            </a:r>
          </a:p>
        </p:txBody>
      </p:sp>
      <p:sp>
        <p:nvSpPr>
          <p:cNvPr id="208905" name="Rectangle 9"/>
          <p:cNvSpPr>
            <a:spLocks noChangeArrowheads="1"/>
          </p:cNvSpPr>
          <p:nvPr/>
        </p:nvSpPr>
        <p:spPr bwMode="auto">
          <a:xfrm>
            <a:off x="5628217" y="4880153"/>
            <a:ext cx="53107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i="1"/>
              <a:t>If resolution is to be maintained  between above 2 acquisitions, imaging time will double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622" y="5663466"/>
            <a:ext cx="11515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many sequences, you can save time if you skip k-space lines and allow aliasing</a:t>
            </a:r>
            <a:r>
              <a:rPr lang="mr-IN" sz="2400" dirty="0"/>
              <a:t>…</a:t>
            </a:r>
            <a:endParaRPr lang="en-US" sz="2400" dirty="0"/>
          </a:p>
          <a:p>
            <a:r>
              <a:rPr lang="en-US" sz="2400" dirty="0"/>
              <a:t>Parallel imaging using multiple RF receive coils “unwraps” aliased image (“</a:t>
            </a:r>
            <a:r>
              <a:rPr lang="en-US" sz="2400" dirty="0" err="1"/>
              <a:t>iPAT</a:t>
            </a:r>
            <a:r>
              <a:rPr lang="en-US" sz="2400" dirty="0"/>
              <a:t>”, “GRAPPA”)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7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578"/>
            <a:ext cx="12192000" cy="5970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66" y="61782"/>
            <a:ext cx="1122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Spiking </a:t>
            </a:r>
            <a:r>
              <a:rPr lang="en-US" sz="2400" dirty="0">
                <a:sym typeface="Wingdings"/>
              </a:rPr>
              <a:t> actively powered components, usually RF coil (PIN diode lines) or gradient coil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7955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35" y="178151"/>
            <a:ext cx="9767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Spiking in EPI time series </a:t>
            </a:r>
            <a:r>
              <a:rPr lang="en-US" sz="3200" dirty="0">
                <a:sym typeface="Wingdings"/>
              </a:rPr>
              <a:t> comes and goes over time</a:t>
            </a:r>
            <a:endParaRPr lang="en-US" sz="3200" dirty="0"/>
          </a:p>
          <a:p>
            <a:endParaRPr lang="en-US" sz="3200" dirty="0">
              <a:hlinkClick r:id="rId3"/>
            </a:endParaRPr>
          </a:p>
          <a:p>
            <a:endParaRPr lang="en-US" sz="3200" dirty="0">
              <a:hlinkClick r:id="rId3"/>
            </a:endParaRPr>
          </a:p>
          <a:p>
            <a:endParaRPr lang="en-US" sz="3200" dirty="0">
              <a:hlinkClick r:id="rId3"/>
            </a:endParaRPr>
          </a:p>
          <a:p>
            <a:endParaRPr lang="en-US" sz="3200" dirty="0">
              <a:hlinkClick r:id="rId4"/>
            </a:endParaRPr>
          </a:p>
          <a:p>
            <a:endParaRPr lang="en-US" sz="3200" dirty="0">
              <a:hlinkClick r:id="rId4"/>
            </a:endParaRPr>
          </a:p>
          <a:p>
            <a:endParaRPr lang="en-US" sz="3200" dirty="0">
              <a:hlinkClick r:id="rId4"/>
            </a:endParaRPr>
          </a:p>
          <a:p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194756" y="2009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35" y="1055315"/>
            <a:ext cx="10620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Usually a problem with “active” powered components like gradient coil or RF coil </a:t>
            </a:r>
            <a:r>
              <a:rPr lang="en-US" sz="2800" dirty="0">
                <a:sym typeface="Wingdings"/>
              </a:rPr>
              <a:t> small arc of electric current generates spike</a:t>
            </a:r>
            <a:endParaRPr lang="en-US" sz="2800" dirty="0"/>
          </a:p>
        </p:txBody>
      </p:sp>
      <p:pic>
        <p:nvPicPr>
          <p:cNvPr id="3" name="Online Media 2" descr="RF coil spikes in EPI">
            <a:hlinkClick r:id="" action="ppaction://media"/>
            <a:extLst>
              <a:ext uri="{FF2B5EF4-FFF2-40B4-BE49-F238E27FC236}">
                <a16:creationId xmlns:a16="http://schemas.microsoft.com/office/drawing/2014/main" id="{F51C7869-98FD-0E41-9BCE-38C8B31835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68365" y="221029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429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29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776" y="4310620"/>
            <a:ext cx="45225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 brightness and contrast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On Siemens scanner, click with right mouse button and choose “Select series”</a:t>
            </a:r>
          </a:p>
          <a:p>
            <a:endParaRPr lang="en-US" dirty="0"/>
          </a:p>
          <a:p>
            <a:r>
              <a:rPr lang="en-US" dirty="0"/>
              <a:t>Then click with middle mouse button and drag down and to the left</a:t>
            </a:r>
          </a:p>
          <a:p>
            <a:endParaRPr lang="en-US" dirty="0"/>
          </a:p>
          <a:p>
            <a:r>
              <a:rPr lang="en-US" dirty="0"/>
              <a:t>Then the spikes emerge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294" y="907655"/>
            <a:ext cx="2870322" cy="36138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324" y="160638"/>
            <a:ext cx="437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century Welsh medieval manuscript  of Arthurian legends under UV light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76" y="4687222"/>
            <a:ext cx="4846960" cy="14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85" y="88126"/>
            <a:ext cx="10515600" cy="1325563"/>
          </a:xfrm>
        </p:spPr>
        <p:txBody>
          <a:bodyPr/>
          <a:lstStyle/>
          <a:p>
            <a:r>
              <a:rPr lang="en-US" dirty="0"/>
              <a:t>Ghosts!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4" y="2147684"/>
            <a:ext cx="609063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Bipolar readout gradient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Even and odd lines of k-space are slightly different</a:t>
            </a:r>
          </a:p>
          <a:p>
            <a:r>
              <a:rPr lang="en-US" sz="2400" dirty="0"/>
              <a:t>Creates image shifted by half a field of view (“N/2 ghost”)</a:t>
            </a:r>
          </a:p>
          <a:p>
            <a:r>
              <a:rPr lang="en-US" sz="2400" dirty="0"/>
              <a:t>Phase in k-space causes translation of some of the energy in image </a:t>
            </a:r>
            <a:r>
              <a:rPr lang="en-US" sz="2400" dirty="0" err="1"/>
              <a:t>doman</a:t>
            </a:r>
            <a:endParaRPr lang="en-US" sz="2400" dirty="0"/>
          </a:p>
          <a:p>
            <a:r>
              <a:rPr lang="en-US" sz="2400" dirty="0"/>
              <a:t>“Navigators” used to fix ghost</a:t>
            </a:r>
          </a:p>
          <a:p>
            <a:r>
              <a:rPr lang="en-US" sz="2400" dirty="0"/>
              <a:t>But EPI is very sensitive to hardware instability that can </a:t>
            </a:r>
            <a:r>
              <a:rPr lang="en-US" sz="2400" dirty="0" err="1"/>
              <a:t>gause</a:t>
            </a:r>
            <a:r>
              <a:rPr lang="en-US" sz="2400" dirty="0"/>
              <a:t> ghosting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99" y="3161389"/>
            <a:ext cx="5809077" cy="239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924" y="559553"/>
            <a:ext cx="4972853" cy="2130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7563" y="2462623"/>
            <a:ext cx="1438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Le </a:t>
            </a:r>
            <a:r>
              <a:rPr lang="en-US" sz="1200" i="1" dirty="0" err="1"/>
              <a:t>Bihan</a:t>
            </a:r>
            <a:r>
              <a:rPr lang="en-US" sz="1200" i="1" dirty="0"/>
              <a:t>, JMRI 2006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881" y="625483"/>
            <a:ext cx="3355878" cy="2252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90" y="625484"/>
            <a:ext cx="3569381" cy="2250164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075324" y="5567833"/>
            <a:ext cx="3943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Figure courtesy of Douglas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Noll, Univ. Michigan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077888-12DC-614D-9F36-39E26F8CD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091" y="625483"/>
            <a:ext cx="2250164" cy="2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06" y="227338"/>
            <a:ext cx="1081100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Ghost flickering from hardware instability </a:t>
            </a:r>
            <a:r>
              <a:rPr lang="en-US" sz="3600" i="1" dirty="0">
                <a:sym typeface="Wingdings"/>
              </a:rPr>
              <a:t> </a:t>
            </a:r>
            <a:r>
              <a:rPr lang="en-US" sz="3600" i="1" dirty="0"/>
              <a:t>not the same as “spiking”</a:t>
            </a:r>
          </a:p>
        </p:txBody>
      </p:sp>
      <p:pic>
        <p:nvPicPr>
          <p:cNvPr id="3" name="Phantom Spike Check">
            <a:hlinkClick r:id="" action="ppaction://media"/>
            <a:extLst>
              <a:ext uri="{FF2B5EF4-FFF2-40B4-BE49-F238E27FC236}">
                <a16:creationId xmlns:a16="http://schemas.microsoft.com/office/drawing/2014/main" id="{68D1EE5D-8BF6-BE44-8C9A-56B59F00D4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56955" y="1446480"/>
            <a:ext cx="7038383" cy="52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06" y="227338"/>
            <a:ext cx="1081100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Ghost flickering from hardware instability </a:t>
            </a:r>
            <a:r>
              <a:rPr lang="en-US" sz="3600" i="1" dirty="0">
                <a:sym typeface="Wingdings"/>
              </a:rPr>
              <a:t> </a:t>
            </a:r>
            <a:r>
              <a:rPr lang="en-US" sz="3600" i="1" dirty="0"/>
              <a:t>not the same as “spiking”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406" y="2088432"/>
            <a:ext cx="1147700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Insidious, evil artifact, especially at 7T</a:t>
            </a:r>
            <a:r>
              <a:rPr lang="mr-IN" sz="2400" dirty="0"/>
              <a:t>…</a:t>
            </a:r>
            <a:r>
              <a:rPr lang="en-US" sz="2400" dirty="0"/>
              <a:t>.     Can bias EPI time series analysis</a:t>
            </a:r>
          </a:p>
          <a:p>
            <a:endParaRPr lang="en-US" sz="1600" dirty="0"/>
          </a:p>
          <a:p>
            <a:r>
              <a:rPr lang="en-US" sz="2400" u="sng" dirty="0"/>
              <a:t>Possible causes</a:t>
            </a:r>
            <a:r>
              <a:rPr lang="en-US" sz="2400" dirty="0"/>
              <a:t>: 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RF power amplifier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RF </a:t>
            </a:r>
            <a:r>
              <a:rPr lang="en-US" sz="2400" dirty="0" err="1"/>
              <a:t>Tx</a:t>
            </a:r>
            <a:r>
              <a:rPr lang="en-US" sz="2400" dirty="0"/>
              <a:t> or Rx coil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Too few references lines for training GRAPPA kernel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GRAPPA factor is too high for the coil array </a:t>
            </a:r>
            <a:r>
              <a:rPr lang="en-US" sz="2400" dirty="0">
                <a:sym typeface="Wingdings"/>
              </a:rPr>
              <a:t> GRAPPA starts to fail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Using a “forbidden” echo spacing </a:t>
            </a:r>
            <a:r>
              <a:rPr lang="en-US" sz="2400" dirty="0">
                <a:sym typeface="Wingdings"/>
              </a:rPr>
              <a:t> gradient coil acoustic resonance!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ym typeface="Wingdings"/>
              </a:rPr>
              <a:t>Subject motion during ACS lines for GRAPPA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631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8379" y="-40845"/>
            <a:ext cx="10515600" cy="1325563"/>
          </a:xfrm>
        </p:spPr>
        <p:txBody>
          <a:bodyPr/>
          <a:lstStyle/>
          <a:p>
            <a:r>
              <a:rPr lang="en-US" altLang="en-US" sz="4000" i="1" dirty="0"/>
              <a:t>Artifacts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7003" y="1084663"/>
            <a:ext cx="252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Hardware/Acquisition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2215" y="1084663"/>
            <a:ext cx="382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Human body, physiology, implants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05780" y="1695047"/>
            <a:ext cx="4370932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Gradient nonlinearity</a:t>
            </a:r>
          </a:p>
          <a:p>
            <a:r>
              <a:rPr lang="en-US" altLang="en-US" sz="2400" dirty="0"/>
              <a:t>Magnet drift</a:t>
            </a:r>
          </a:p>
          <a:p>
            <a:r>
              <a:rPr lang="en-US" altLang="en-US" sz="2400" dirty="0"/>
              <a:t>Eddy currents</a:t>
            </a:r>
          </a:p>
          <a:p>
            <a:r>
              <a:rPr lang="en-US" altLang="en-US" sz="2400" dirty="0"/>
              <a:t>RF (zipper)</a:t>
            </a:r>
          </a:p>
          <a:p>
            <a:r>
              <a:rPr lang="en-US" altLang="en-US" sz="2400" dirty="0"/>
              <a:t>RF interference (zipper)</a:t>
            </a:r>
          </a:p>
          <a:p>
            <a:r>
              <a:rPr lang="en-US" altLang="en-US" sz="2400" dirty="0"/>
              <a:t>Truncation</a:t>
            </a:r>
          </a:p>
          <a:p>
            <a:r>
              <a:rPr lang="en-US" altLang="en-US" sz="2400" dirty="0"/>
              <a:t>Aliasing</a:t>
            </a:r>
          </a:p>
          <a:p>
            <a:r>
              <a:rPr lang="en-US" altLang="en-US" sz="2400" dirty="0"/>
              <a:t>Ghosting</a:t>
            </a:r>
          </a:p>
          <a:p>
            <a:r>
              <a:rPr lang="en-US" altLang="en-US" sz="2400" dirty="0"/>
              <a:t>Sequence-specific (streaking in radial trajectories, blurring in spiral)</a:t>
            </a:r>
          </a:p>
          <a:p>
            <a:r>
              <a:rPr lang="en-US" altLang="en-US" sz="2400" dirty="0"/>
              <a:t>Susceptibility (rare)</a:t>
            </a:r>
          </a:p>
          <a:p>
            <a:r>
              <a:rPr lang="en-US" altLang="en-US" sz="2400" dirty="0"/>
              <a:t>Receiver dynamic range clipping (rare)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919456" y="1611166"/>
            <a:ext cx="3434645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Susceptibility: distortion</a:t>
            </a:r>
          </a:p>
          <a:p>
            <a:r>
              <a:rPr lang="en-US" altLang="en-US" sz="2400" dirty="0"/>
              <a:t>Susceptibility: dropout/dephasing &amp; implants</a:t>
            </a:r>
          </a:p>
          <a:p>
            <a:r>
              <a:rPr lang="en-US" altLang="en-US" sz="2400" dirty="0"/>
              <a:t>RF field inhomogeneity (coil bias)</a:t>
            </a:r>
          </a:p>
          <a:p>
            <a:r>
              <a:rPr lang="en-US" altLang="en-US" sz="2400" dirty="0"/>
              <a:t>Motion</a:t>
            </a:r>
          </a:p>
          <a:p>
            <a:r>
              <a:rPr lang="en-US" altLang="en-US" sz="2400" dirty="0"/>
              <a:t>Flow</a:t>
            </a:r>
          </a:p>
          <a:p>
            <a:r>
              <a:rPr lang="en-US" altLang="en-US" sz="2400" dirty="0"/>
              <a:t>Chemical shift</a:t>
            </a:r>
          </a:p>
          <a:p>
            <a:endParaRPr lang="en-US" altLang="en-US" sz="2400" dirty="0"/>
          </a:p>
        </p:txBody>
      </p:sp>
      <p:sp>
        <p:nvSpPr>
          <p:cNvPr id="11" name="Frame 10"/>
          <p:cNvSpPr/>
          <p:nvPr/>
        </p:nvSpPr>
        <p:spPr>
          <a:xfrm>
            <a:off x="6276620" y="666044"/>
            <a:ext cx="5023556" cy="5429955"/>
          </a:xfrm>
          <a:prstGeom prst="frame">
            <a:avLst>
              <a:gd name="adj1" fmla="val 19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6788" y="6222392"/>
            <a:ext cx="5775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Subject-specific and typically harder to fix!!!</a:t>
            </a:r>
          </a:p>
        </p:txBody>
      </p:sp>
    </p:spTree>
    <p:extLst>
      <p:ext uri="{BB962C8B-B14F-4D97-AF65-F5344CB8AC3E}">
        <p14:creationId xmlns:p14="http://schemas.microsoft.com/office/powerpoint/2010/main" val="20702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330" y="469557"/>
            <a:ext cx="934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 how to pinpoint where the source of your artifact is hidden in the “k-space domain”</a:t>
            </a:r>
            <a:r>
              <a:rPr lang="mr-IN" sz="2400" dirty="0"/>
              <a:t>…</a:t>
            </a:r>
            <a:r>
              <a:rPr lang="en-US" sz="2400" dirty="0"/>
              <a:t>      </a:t>
            </a:r>
            <a:r>
              <a:rPr lang="en-US" sz="2400" i="1" dirty="0"/>
              <a:t> You need to know where to look!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40" y="1545364"/>
            <a:ext cx="9471797" cy="531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7261" y="6064650"/>
            <a:ext cx="2191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K-space city</a:t>
            </a:r>
          </a:p>
        </p:txBody>
      </p:sp>
    </p:spTree>
    <p:extLst>
      <p:ext uri="{BB962C8B-B14F-4D97-AF65-F5344CB8AC3E}">
        <p14:creationId xmlns:p14="http://schemas.microsoft.com/office/powerpoint/2010/main" val="1210486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6354255" y="3787162"/>
            <a:ext cx="2030981" cy="2722188"/>
            <a:chOff x="4607342" y="911292"/>
            <a:chExt cx="3758556" cy="50377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7342" y="1407631"/>
              <a:ext cx="3002497" cy="362156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82853" y="5246405"/>
              <a:ext cx="2283045" cy="702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Air cavities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108590" y="2753360"/>
              <a:ext cx="647810" cy="2476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11" idx="0"/>
            </p:cNvCxnSpPr>
            <p:nvPr/>
          </p:nvCxnSpPr>
          <p:spPr>
            <a:xfrm>
              <a:off x="6756399" y="3019275"/>
              <a:ext cx="467977" cy="22271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413893" y="3335920"/>
              <a:ext cx="1141505" cy="18940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625439" y="4514621"/>
              <a:ext cx="762002" cy="727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752091" y="911292"/>
              <a:ext cx="1381576" cy="702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water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108590" y="1483695"/>
              <a:ext cx="922130" cy="788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273" y="713071"/>
            <a:ext cx="8822785" cy="4998437"/>
          </a:xfrm>
        </p:spPr>
        <p:txBody>
          <a:bodyPr>
            <a:normAutofit/>
          </a:bodyPr>
          <a:lstStyle/>
          <a:p>
            <a:pPr marL="457189" indent="-457189"/>
            <a:r>
              <a:rPr lang="en-US" sz="2400" dirty="0"/>
              <a:t>Empty magnet is shimmed very well accurately</a:t>
            </a:r>
          </a:p>
          <a:p>
            <a:pPr marL="457189" indent="-457189"/>
            <a:r>
              <a:rPr lang="en-US" sz="2400" dirty="0"/>
              <a:t>Air-tissue interfaces in body perturb B</a:t>
            </a:r>
            <a:r>
              <a:rPr lang="en-US" sz="2400" baseline="-25000" dirty="0"/>
              <a:t>0</a:t>
            </a:r>
            <a:r>
              <a:rPr lang="en-US" sz="2400" dirty="0"/>
              <a:t> field by up to ~1ppm</a:t>
            </a:r>
          </a:p>
          <a:p>
            <a:pPr marL="1447764" lvl="1" indent="-457189">
              <a:buFont typeface="Wingdings" charset="2"/>
              <a:buChar char="§"/>
            </a:pPr>
            <a:r>
              <a:rPr lang="en-US" sz="2133" dirty="0">
                <a:sym typeface="Wingdings"/>
              </a:rPr>
              <a:t>Tissue: </a:t>
            </a:r>
            <a:r>
              <a:rPr lang="en-US" sz="2133" i="1" dirty="0">
                <a:sym typeface="Wingdings"/>
              </a:rPr>
              <a:t>diamagnetic</a:t>
            </a:r>
          </a:p>
          <a:p>
            <a:pPr marL="1447764" lvl="1" indent="-457189">
              <a:buFont typeface="Wingdings" charset="2"/>
              <a:buChar char="§"/>
            </a:pPr>
            <a:r>
              <a:rPr lang="en-US" sz="2133" dirty="0">
                <a:sym typeface="Wingdings"/>
              </a:rPr>
              <a:t>Air: </a:t>
            </a:r>
            <a:r>
              <a:rPr lang="en-US" sz="2133" i="1" dirty="0">
                <a:sym typeface="Wingdings"/>
              </a:rPr>
              <a:t>paramagnetic </a:t>
            </a:r>
            <a:endParaRPr lang="en-US" sz="2133" i="1" dirty="0"/>
          </a:p>
          <a:p>
            <a:pPr marL="457189" indent="-457189"/>
            <a:endParaRPr lang="en-US" sz="2400" dirty="0"/>
          </a:p>
          <a:p>
            <a:pPr marL="457189" indent="-457189"/>
            <a:r>
              <a:rPr lang="en-US" sz="2400" dirty="0"/>
              <a:t>Static ΔB</a:t>
            </a:r>
            <a:r>
              <a:rPr lang="en-US" sz="2400" baseline="-25000" dirty="0"/>
              <a:t>0</a:t>
            </a:r>
            <a:r>
              <a:rPr lang="en-US" sz="2400" dirty="0"/>
              <a:t>:</a:t>
            </a:r>
          </a:p>
          <a:p>
            <a:pPr marL="1447764" lvl="1" indent="-457189">
              <a:buFont typeface="Wingdings" charset="2"/>
              <a:buChar char="§"/>
            </a:pPr>
            <a:r>
              <a:rPr lang="en-US" sz="2133" dirty="0"/>
              <a:t>Sinus and oral cavities</a:t>
            </a:r>
          </a:p>
          <a:p>
            <a:pPr marL="1447764" lvl="1" indent="-457189">
              <a:buFont typeface="Wingdings" charset="2"/>
              <a:buChar char="§"/>
            </a:pPr>
            <a:r>
              <a:rPr lang="en-US" sz="2133" dirty="0"/>
              <a:t>Ear canals</a:t>
            </a:r>
          </a:p>
          <a:p>
            <a:pPr marL="457189" indent="-457189"/>
            <a:endParaRPr lang="en-US" sz="2400" dirty="0"/>
          </a:p>
          <a:p>
            <a:pPr marL="457189" indent="-457189"/>
            <a:r>
              <a:rPr lang="en-US" sz="2400" dirty="0"/>
              <a:t>Dynamic ΔB</a:t>
            </a:r>
            <a:r>
              <a:rPr lang="en-US" sz="2400" baseline="-25000" dirty="0"/>
              <a:t>0</a:t>
            </a:r>
            <a:r>
              <a:rPr lang="en-US" sz="2400" dirty="0"/>
              <a:t>:</a:t>
            </a:r>
          </a:p>
          <a:p>
            <a:pPr marL="1447764" lvl="1" indent="-457189">
              <a:buFont typeface="Wingdings" charset="2"/>
              <a:buChar char="§"/>
            </a:pPr>
            <a:r>
              <a:rPr lang="en-US" sz="2133" dirty="0"/>
              <a:t>Chest motion in respiration</a:t>
            </a:r>
          </a:p>
          <a:p>
            <a:pPr marL="1447764" lvl="1" indent="-457189">
              <a:buFont typeface="Wingdings" charset="2"/>
              <a:buChar char="§"/>
            </a:pPr>
            <a:r>
              <a:rPr lang="en-US" sz="2133" dirty="0"/>
              <a:t>Other physiological processes</a:t>
            </a:r>
          </a:p>
          <a:p>
            <a:pPr marL="457189" indent="-457189"/>
            <a:endParaRPr lang="en-US" sz="2133" dirty="0"/>
          </a:p>
          <a:p>
            <a:pPr marL="1447764" lvl="1" indent="-457189"/>
            <a:endParaRPr lang="en-US" dirty="0"/>
          </a:p>
          <a:p>
            <a:endParaRPr lang="en-US" sz="2400" dirty="0"/>
          </a:p>
          <a:p>
            <a:pPr marL="457189" indent="-457189"/>
            <a:endParaRPr lang="en-US" sz="2400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8891213" y="0"/>
            <a:ext cx="3300787" cy="3261317"/>
            <a:chOff x="2231672" y="25400"/>
            <a:chExt cx="5141478" cy="50800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672" y="25400"/>
              <a:ext cx="5141478" cy="508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041544" y="4673412"/>
              <a:ext cx="1319276" cy="4196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63629" y="3803247"/>
            <a:ext cx="3764199" cy="2784140"/>
            <a:chOff x="2019288" y="1651731"/>
            <a:chExt cx="4808274" cy="355637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019288" y="1651731"/>
              <a:ext cx="3245439" cy="355637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580148" y="1811165"/>
              <a:ext cx="1247414" cy="484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7.00001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1573" y="4416407"/>
              <a:ext cx="1247414" cy="484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6.99999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60432" y="3059530"/>
              <a:ext cx="1247414" cy="484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7.00000</a:t>
              </a:r>
            </a:p>
          </p:txBody>
        </p:sp>
      </p:grpSp>
      <p:sp>
        <p:nvSpPr>
          <p:cNvPr id="35" name="TextBox 4"/>
          <p:cNvSpPr txBox="1"/>
          <p:nvPr/>
        </p:nvSpPr>
        <p:spPr>
          <a:xfrm>
            <a:off x="9264497" y="3073138"/>
            <a:ext cx="299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/>
              <a:t>Source: NIH National Cancer Institute.</a:t>
            </a:r>
          </a:p>
          <a:p>
            <a:r>
              <a:rPr lang="en-US" sz="1200" u="sng" dirty="0"/>
              <a:t>http://</a:t>
            </a:r>
            <a:r>
              <a:rPr lang="en-US" sz="1200" u="sng" dirty="0" err="1"/>
              <a:t>www.cancer.gov</a:t>
            </a:r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972800" cy="470428"/>
          </a:xfrm>
        </p:spPr>
        <p:txBody>
          <a:bodyPr/>
          <a:lstStyle/>
          <a:p>
            <a:r>
              <a:rPr lang="en-US" sz="2667" dirty="0"/>
              <a:t>Source of </a:t>
            </a:r>
            <a:r>
              <a:rPr lang="en-US" sz="2667" i="1" dirty="0"/>
              <a:t>in vivo </a:t>
            </a:r>
            <a:r>
              <a:rPr lang="en-US" sz="2667" dirty="0"/>
              <a:t>ΔB</a:t>
            </a:r>
            <a:r>
              <a:rPr lang="en-US" sz="2667" baseline="-25000" dirty="0"/>
              <a:t>0 </a:t>
            </a:r>
            <a:r>
              <a:rPr lang="en-US" sz="2667" dirty="0"/>
              <a:t>inhomogeneity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10835379" y="3927466"/>
            <a:ext cx="290279" cy="2528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0108" y="6246419"/>
            <a:ext cx="310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Slide courtesy of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Jiazheng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Zhou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442" y="1800315"/>
            <a:ext cx="3036725" cy="723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343" y="2499259"/>
            <a:ext cx="2603367" cy="7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44E3D0-3F61-2042-BB3B-8CEF8EB82EAB}"/>
              </a:ext>
            </a:extLst>
          </p:cNvPr>
          <p:cNvSpPr/>
          <p:nvPr/>
        </p:nvSpPr>
        <p:spPr>
          <a:xfrm>
            <a:off x="8239539" y="1326496"/>
            <a:ext cx="1381539" cy="515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76681" y="3690768"/>
            <a:ext cx="184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32673" y="1139129"/>
            <a:ext cx="3574082" cy="5487545"/>
            <a:chOff x="2932668" y="568960"/>
            <a:chExt cx="2934731" cy="4500880"/>
          </a:xfrm>
        </p:grpSpPr>
        <p:sp>
          <p:nvSpPr>
            <p:cNvPr id="6" name="Rectangle 5"/>
            <p:cNvSpPr/>
            <p:nvPr/>
          </p:nvSpPr>
          <p:spPr>
            <a:xfrm>
              <a:off x="4778400" y="609600"/>
              <a:ext cx="1088999" cy="4370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32668" y="609600"/>
              <a:ext cx="513122" cy="4370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302000" y="568960"/>
              <a:ext cx="2524222" cy="4500880"/>
              <a:chOff x="3302000" y="568960"/>
              <a:chExt cx="2524222" cy="45008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02000" y="568960"/>
                <a:ext cx="2524222" cy="450088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02000" y="568960"/>
                <a:ext cx="2524222" cy="442976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6526" y="2120989"/>
                <a:ext cx="151346" cy="1462927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5115741" y="1937795"/>
              <a:ext cx="526763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200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632" y="3242056"/>
              <a:ext cx="601789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-200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91165" y="2570368"/>
              <a:ext cx="276676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77191" y="2559310"/>
              <a:ext cx="425412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Hz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62687" y="609600"/>
              <a:ext cx="1693333" cy="1130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32668" y="4953000"/>
              <a:ext cx="2934731" cy="628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171" y="2132366"/>
            <a:ext cx="923152" cy="6278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2576" y="189790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Static </a:t>
            </a:r>
            <a:r>
              <a:rPr lang="en-US" sz="2400" dirty="0">
                <a:solidFill>
                  <a:schemeClr val="bg1"/>
                </a:solidFill>
              </a:rPr>
              <a:t>Δ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B</a:t>
            </a:r>
            <a:r>
              <a:rPr lang="en-US" sz="2400" baseline="-25000" dirty="0">
                <a:solidFill>
                  <a:schemeClr val="bg1"/>
                </a:solidFill>
                <a:latin typeface="Helvetica"/>
                <a:cs typeface="Helvetica"/>
              </a:rPr>
              <a:t>0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shimming at UHF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8679" y="580999"/>
            <a:ext cx="3011852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  <a:latin typeface="Helvetica"/>
                <a:cs typeface="Helvetica"/>
              </a:rPr>
              <a:t>7T ΔB</a:t>
            </a:r>
            <a:r>
              <a:rPr lang="en-US" sz="2133" baseline="-25000" dirty="0">
                <a:solidFill>
                  <a:schemeClr val="bg1"/>
                </a:solidFill>
                <a:latin typeface="Helvetica"/>
                <a:cs typeface="Helvetica"/>
              </a:rPr>
              <a:t>0</a:t>
            </a:r>
            <a:r>
              <a:rPr lang="en-US" sz="2133" dirty="0">
                <a:solidFill>
                  <a:schemeClr val="bg1"/>
                </a:solidFill>
                <a:latin typeface="Helvetica"/>
                <a:cs typeface="Helvetica"/>
              </a:rPr>
              <a:t> field map shimmed to 2</a:t>
            </a:r>
            <a:r>
              <a:rPr lang="en-US" sz="2133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US" sz="2133" dirty="0">
                <a:solidFill>
                  <a:schemeClr val="bg1"/>
                </a:solidFill>
                <a:latin typeface="Helvetica"/>
                <a:cs typeface="Helvetica"/>
              </a:rPr>
              <a:t> order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975" y="1183576"/>
            <a:ext cx="7210699" cy="44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lvl="1" indent="-380990">
              <a:buFont typeface="Wingdings" charset="2"/>
              <a:buChar char="§"/>
            </a:pP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533375" indent="-380990">
              <a:buFont typeface="Wingdings" charset="2"/>
              <a:buChar char="§"/>
            </a:pPr>
            <a:r>
              <a:rPr lang="en-US" sz="2133" dirty="0">
                <a:solidFill>
                  <a:schemeClr val="bg1"/>
                </a:solidFill>
                <a:latin typeface="Helvetica"/>
                <a:cs typeface="Helvetica"/>
              </a:rPr>
              <a:t>Susceptibility-contrast (T2*) methods such as blood-oxygen level dependent (BOLD) fMRI and high-res. Susceptibility-weighted imaging (SWI)</a:t>
            </a:r>
          </a:p>
          <a:p>
            <a:pPr marL="990575" lvl="1" indent="-38099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Interested in </a:t>
            </a:r>
            <a:r>
              <a:rPr lang="en-US" sz="2400" u="sng" dirty="0">
                <a:solidFill>
                  <a:schemeClr val="bg1"/>
                </a:solidFill>
                <a:latin typeface="Helvetica"/>
                <a:cs typeface="Helvetica"/>
              </a:rPr>
              <a:t>microscopic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T2* of tissue</a:t>
            </a:r>
          </a:p>
          <a:p>
            <a:pPr marL="380990" indent="-380990">
              <a:buFont typeface="Wingdings" charset="2"/>
              <a:buChar char="§"/>
            </a:pP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Confounded by </a:t>
            </a:r>
            <a:r>
              <a:rPr lang="en-US" sz="2400" u="sng" dirty="0">
                <a:solidFill>
                  <a:srgbClr val="FF0000"/>
                </a:solidFill>
                <a:latin typeface="Helvetica"/>
                <a:cs typeface="Helvetica"/>
              </a:rPr>
              <a:t>macroscopic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 T2* due to ΔB</a:t>
            </a:r>
            <a:r>
              <a:rPr lang="en-US" sz="2400" baseline="-25000" dirty="0">
                <a:solidFill>
                  <a:srgbClr val="FF0000"/>
                </a:solidFill>
                <a:latin typeface="Helvetica"/>
                <a:cs typeface="Helvetica"/>
              </a:rPr>
              <a:t>0      </a:t>
            </a:r>
            <a:endParaRPr lang="en-US" sz="2400" dirty="0">
              <a:solidFill>
                <a:srgbClr val="FF0000"/>
              </a:solidFill>
              <a:latin typeface="Helvetica"/>
              <a:cs typeface="Helvetica"/>
              <a:sym typeface="Wingdings"/>
            </a:endParaRPr>
          </a:p>
          <a:p>
            <a:pPr marL="990575" lvl="1" indent="-38099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grows with B</a:t>
            </a:r>
            <a:r>
              <a:rPr lang="en-US" sz="2400" baseline="-25000" dirty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0</a:t>
            </a:r>
          </a:p>
          <a:p>
            <a:pPr marL="533375" indent="-380990">
              <a:buFont typeface="Wingdings" charset="2"/>
              <a:buChar char="§"/>
            </a:pPr>
            <a:endParaRPr lang="en-US" sz="2400" baseline="-25000" dirty="0">
              <a:solidFill>
                <a:srgbClr val="FF0000"/>
              </a:solidFill>
              <a:latin typeface="Helvetica"/>
              <a:cs typeface="Helvetica"/>
              <a:sym typeface="Wingdings"/>
            </a:endParaRPr>
          </a:p>
          <a:p>
            <a:pPr marL="533375" indent="-380990">
              <a:buFont typeface="Wingdings" charset="2"/>
              <a:buChar char="§"/>
            </a:pPr>
            <a:r>
              <a:rPr lang="en-US" sz="2400" baseline="-25000" dirty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Scanner tries to “shim” out these field perturbations, but only up to 2</a:t>
            </a:r>
            <a:r>
              <a:rPr lang="en-US" sz="2400" baseline="30000" dirty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 order spatial components can be removed</a:t>
            </a:r>
            <a:r>
              <a:rPr lang="mr-IN" sz="2400" dirty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…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8217" y="5536428"/>
            <a:ext cx="204318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Helvetica"/>
                <a:cs typeface="Helvetica"/>
              </a:rPr>
              <a:t>𝜎</a:t>
            </a:r>
            <a:r>
              <a:rPr lang="en-US" sz="1867" baseline="-25000" dirty="0">
                <a:solidFill>
                  <a:schemeClr val="bg1"/>
                </a:solidFill>
                <a:latin typeface="Helvetica"/>
                <a:cs typeface="Helvetica"/>
              </a:rPr>
              <a:t>B0</a:t>
            </a:r>
            <a:r>
              <a:rPr lang="en-US" sz="1867" baseline="30000" dirty="0">
                <a:solidFill>
                  <a:schemeClr val="bg1"/>
                </a:solidFill>
                <a:latin typeface="Helvetica"/>
                <a:cs typeface="Helvetica"/>
              </a:rPr>
              <a:t>GLOBAL</a:t>
            </a:r>
            <a:r>
              <a:rPr lang="en-US" sz="1867" dirty="0">
                <a:solidFill>
                  <a:schemeClr val="bg1"/>
                </a:solidFill>
                <a:latin typeface="Helvetica"/>
                <a:cs typeface="Helvetica"/>
              </a:rPr>
              <a:t> = 52 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9714" y="6487805"/>
            <a:ext cx="26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Stockmann JP,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NeuroImage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368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935" y="3104806"/>
            <a:ext cx="124226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A3FA-38CD-EC4C-A8F1-2A1E33408A70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25094" y="204623"/>
            <a:ext cx="10187231" cy="6822309"/>
            <a:chOff x="251116" y="76885"/>
            <a:chExt cx="7881886" cy="5278438"/>
          </a:xfrm>
        </p:grpSpPr>
        <p:sp>
          <p:nvSpPr>
            <p:cNvPr id="6" name="Rectangle 5"/>
            <p:cNvSpPr/>
            <p:nvPr/>
          </p:nvSpPr>
          <p:spPr>
            <a:xfrm>
              <a:off x="251116" y="76885"/>
              <a:ext cx="7881886" cy="52784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 descr="coronal_phase_map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93684" y="211563"/>
              <a:ext cx="3674847" cy="4841582"/>
            </a:xfrm>
            <a:prstGeom prst="rect">
              <a:avLst/>
            </a:prstGeom>
          </p:spPr>
        </p:pic>
        <p:pic>
          <p:nvPicPr>
            <p:cNvPr id="8" name="Picture 7" descr="FLASH_7T_0.33x1.0_nofc_coronal_TRIGGERED__unbiased_upsampled__slice08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165" y="211563"/>
              <a:ext cx="3806040" cy="484158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814006" y="6574992"/>
            <a:ext cx="344998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i="1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Images courtesy of Jon </a:t>
            </a:r>
            <a:r>
              <a:rPr lang="en-US" sz="1467" i="1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Polimeni</a:t>
            </a:r>
            <a:r>
              <a:rPr lang="en-US" sz="1467" i="1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, MGH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1386" y="-102227"/>
            <a:ext cx="1029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7T gradient echo mag. and phase images, 300 </a:t>
            </a:r>
            <a:r>
              <a:rPr lang="en-US" sz="2400" dirty="0" err="1">
                <a:solidFill>
                  <a:schemeClr val="bg1"/>
                </a:solidFill>
                <a:latin typeface="Helvetica"/>
                <a:cs typeface="Helvetica"/>
              </a:rPr>
              <a:t>μm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in-plane, cardiac-gated</a:t>
            </a:r>
          </a:p>
        </p:txBody>
      </p:sp>
    </p:spTree>
    <p:extLst>
      <p:ext uri="{BB962C8B-B14F-4D97-AF65-F5344CB8AC3E}">
        <p14:creationId xmlns:p14="http://schemas.microsoft.com/office/powerpoint/2010/main" val="468212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56349" y="-55676"/>
            <a:ext cx="13148840" cy="78943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056" y="-46405"/>
            <a:ext cx="10972800" cy="470428"/>
          </a:xfrm>
        </p:spPr>
        <p:txBody>
          <a:bodyPr/>
          <a:lstStyle/>
          <a:p>
            <a:r>
              <a:rPr lang="en-US" sz="2667" dirty="0">
                <a:solidFill>
                  <a:schemeClr val="bg1"/>
                </a:solidFill>
              </a:rPr>
              <a:t>Impact of static ΔB</a:t>
            </a:r>
            <a:r>
              <a:rPr lang="en-US" sz="2667" baseline="-25000" dirty="0">
                <a:solidFill>
                  <a:schemeClr val="bg1"/>
                </a:solidFill>
              </a:rPr>
              <a:t>0</a:t>
            </a:r>
            <a:r>
              <a:rPr lang="en-US" sz="2667" dirty="0">
                <a:solidFill>
                  <a:schemeClr val="bg1"/>
                </a:solidFill>
              </a:rPr>
              <a:t> on macroscopic T</a:t>
            </a:r>
            <a:r>
              <a:rPr lang="en-US" sz="2667" baseline="-25000" dirty="0">
                <a:solidFill>
                  <a:schemeClr val="bg1"/>
                </a:solidFill>
              </a:rPr>
              <a:t>2</a:t>
            </a:r>
            <a:r>
              <a:rPr lang="en-US" sz="2667" baseline="30000" dirty="0">
                <a:solidFill>
                  <a:schemeClr val="bg1"/>
                </a:solidFill>
              </a:rPr>
              <a:t>*</a:t>
            </a:r>
            <a:r>
              <a:rPr lang="en-US" sz="2667" dirty="0">
                <a:solidFill>
                  <a:schemeClr val="bg1"/>
                </a:solidFill>
              </a:rPr>
              <a:t> at 7T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A3FA-38CD-EC4C-A8F1-2A1E33408A70}" type="slidenum">
              <a:rPr lang="en-US" smtClean="0">
                <a:solidFill>
                  <a:schemeClr val="bg1"/>
                </a:solidFill>
              </a:rPr>
              <a:t>53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1614" y="478420"/>
            <a:ext cx="8776420" cy="6161397"/>
            <a:chOff x="905920" y="84665"/>
            <a:chExt cx="7843664" cy="5506568"/>
          </a:xfrm>
        </p:grpSpPr>
        <p:sp>
          <p:nvSpPr>
            <p:cNvPr id="8" name="Rectangle 7"/>
            <p:cNvSpPr/>
            <p:nvPr/>
          </p:nvSpPr>
          <p:spPr>
            <a:xfrm>
              <a:off x="905920" y="191625"/>
              <a:ext cx="1799180" cy="13075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5023" y="1537511"/>
              <a:ext cx="4605877" cy="133401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3054" y="84665"/>
              <a:ext cx="4802469" cy="15165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7722" y="2953507"/>
              <a:ext cx="4605877" cy="262593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83541" y="2042300"/>
              <a:ext cx="427213" cy="33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>
                  <a:solidFill>
                    <a:schemeClr val="bg1"/>
                  </a:solidFill>
                  <a:latin typeface="Helvetica"/>
                  <a:cs typeface="Helvetica"/>
                </a:rPr>
                <a:t>Hz</a:t>
              </a:r>
              <a:endParaRPr lang="en-US" sz="1867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4683" y="2009897"/>
              <a:ext cx="1354667" cy="74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ΔB</a:t>
              </a:r>
              <a:r>
                <a:rPr lang="en-US" sz="2400" baseline="-25000" dirty="0">
                  <a:solidFill>
                    <a:schemeClr val="bg1"/>
                  </a:solidFill>
                  <a:latin typeface="Helvetica"/>
                  <a:cs typeface="Helvetica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 field maps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3393" y="4048300"/>
              <a:ext cx="1354667" cy="412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T</a:t>
              </a:r>
              <a:r>
                <a:rPr lang="en-US" sz="2400" baseline="-25000" dirty="0">
                  <a:solidFill>
                    <a:schemeClr val="bg1"/>
                  </a:solidFill>
                  <a:latin typeface="Helvetica"/>
                  <a:cs typeface="Helvetica"/>
                </a:rPr>
                <a:t>2</a:t>
              </a:r>
              <a:r>
                <a:rPr lang="en-US" sz="2400" baseline="30000" dirty="0">
                  <a:solidFill>
                    <a:schemeClr val="bg1"/>
                  </a:solidFill>
                  <a:latin typeface="Helvetica"/>
                  <a:cs typeface="Helvetica"/>
                </a:rPr>
                <a:t>*</a:t>
              </a:r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 maps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97727" y="3436865"/>
              <a:ext cx="1719996" cy="339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latin typeface="Helvetica"/>
                  <a:cs typeface="Helvetica"/>
                </a:rPr>
                <a:t>1.5×1.5×2 mm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9378" y="4738355"/>
              <a:ext cx="1604541" cy="85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  <a:latin typeface="Helvetica"/>
                  <a:cs typeface="Helvetica"/>
                </a:rPr>
                <a:t>1.1 mm </a:t>
              </a:r>
              <a:r>
                <a:rPr lang="en-US" sz="1867" dirty="0" err="1">
                  <a:solidFill>
                    <a:schemeClr val="bg1"/>
                  </a:solidFill>
                  <a:latin typeface="Helvetica"/>
                  <a:cs typeface="Helvetica"/>
                </a:rPr>
                <a:t>iso</a:t>
              </a:r>
              <a:r>
                <a:rPr lang="en-US" sz="1867" dirty="0">
                  <a:solidFill>
                    <a:schemeClr val="bg1"/>
                  </a:solidFill>
                  <a:latin typeface="Helvetica"/>
                  <a:cs typeface="Helvetica"/>
                </a:rPr>
                <a:t>.</a:t>
              </a:r>
            </a:p>
            <a:p>
              <a:pPr algn="ctr"/>
              <a:endParaRPr lang="en-US" sz="1867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pPr algn="ctr"/>
              <a:endParaRPr lang="en-US" sz="1867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8848" y="325803"/>
              <a:ext cx="1693323" cy="1072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T</a:t>
              </a:r>
              <a:r>
                <a:rPr lang="en-US" sz="2400" baseline="-25000" dirty="0">
                  <a:solidFill>
                    <a:schemeClr val="bg1"/>
                  </a:solidFill>
                  <a:latin typeface="Helvetica"/>
                  <a:cs typeface="Helvetica"/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-weighted anatomical reference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80996" y="3830293"/>
              <a:ext cx="1168588" cy="669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>
                  <a:solidFill>
                    <a:schemeClr val="bg1"/>
                  </a:solidFill>
                  <a:latin typeface="Helvetica"/>
                  <a:cs typeface="Helvetica"/>
                </a:rPr>
                <a:t>T</a:t>
              </a:r>
              <a:r>
                <a:rPr lang="en-US" sz="2133" baseline="-25000">
                  <a:solidFill>
                    <a:schemeClr val="bg1"/>
                  </a:solidFill>
                  <a:latin typeface="Helvetica"/>
                  <a:cs typeface="Helvetica"/>
                </a:rPr>
                <a:t>2</a:t>
              </a:r>
              <a:r>
                <a:rPr lang="en-US" sz="2133" baseline="30000">
                  <a:solidFill>
                    <a:schemeClr val="bg1"/>
                  </a:solidFill>
                  <a:latin typeface="Helvetica"/>
                  <a:cs typeface="Helvetica"/>
                </a:rPr>
                <a:t>*</a:t>
              </a:r>
              <a:r>
                <a:rPr lang="en-US" sz="2133">
                  <a:solidFill>
                    <a:schemeClr val="bg1"/>
                  </a:solidFill>
                  <a:latin typeface="Helvetica"/>
                  <a:cs typeface="Helvetica"/>
                </a:rPr>
                <a:t>  </a:t>
              </a:r>
            </a:p>
            <a:p>
              <a:pPr algn="ctr"/>
              <a:r>
                <a:rPr lang="en-US" sz="2133" dirty="0">
                  <a:solidFill>
                    <a:schemeClr val="bg1"/>
                  </a:solidFill>
                  <a:latin typeface="Helvetica"/>
                  <a:cs typeface="Helvetica"/>
                </a:rPr>
                <a:t>(</a:t>
              </a:r>
              <a:r>
                <a:rPr lang="en-US" sz="2133" dirty="0" err="1">
                  <a:solidFill>
                    <a:schemeClr val="bg1"/>
                  </a:solidFill>
                  <a:latin typeface="Helvetica"/>
                  <a:cs typeface="Helvetica"/>
                </a:rPr>
                <a:t>ms</a:t>
              </a:r>
              <a:r>
                <a:rPr lang="en-US" sz="2133" dirty="0">
                  <a:solidFill>
                    <a:schemeClr val="bg1"/>
                  </a:solidFill>
                  <a:latin typeface="Helvetica"/>
                  <a:cs typeface="Helvetica"/>
                </a:rPr>
                <a:t>)</a:t>
              </a:r>
              <a:endParaRPr lang="en-US" sz="21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5021" y="2237999"/>
            <a:ext cx="128163" cy="1256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1727" y="2048995"/>
            <a:ext cx="72327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/>
                </a:solidFill>
                <a:latin typeface="Helvetica"/>
                <a:cs typeface="Helvetica"/>
              </a:rPr>
              <a:t>+200</a:t>
            </a:r>
            <a:endParaRPr lang="en-US" sz="1867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08623" y="3227555"/>
            <a:ext cx="6639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/>
                </a:solidFill>
                <a:latin typeface="Helvetica"/>
                <a:cs typeface="Helvetica"/>
              </a:rPr>
              <a:t>-200</a:t>
            </a:r>
            <a:endParaRPr lang="en-US" sz="1867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12660" y="2663635"/>
            <a:ext cx="31771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/>
                </a:solidFill>
                <a:latin typeface="Helvetica"/>
                <a:cs typeface="Helvetica"/>
              </a:rPr>
              <a:t>0</a:t>
            </a:r>
            <a:endParaRPr lang="en-US" sz="1867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8703" y="3991831"/>
            <a:ext cx="120551" cy="22988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15132" y="6040151"/>
            <a:ext cx="31771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/>
                </a:solidFill>
                <a:latin typeface="Helvetica"/>
                <a:cs typeface="Helvetica"/>
              </a:rPr>
              <a:t>0</a:t>
            </a:r>
            <a:endParaRPr lang="en-US" sz="1867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23184" y="3786257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/>
                </a:solidFill>
                <a:latin typeface="Helvetica"/>
                <a:cs typeface="Helvetica"/>
              </a:rPr>
              <a:t>30</a:t>
            </a:r>
            <a:endParaRPr lang="en-US" sz="1867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93485" y="4810807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/>
                </a:solidFill>
                <a:latin typeface="Helvetica"/>
                <a:cs typeface="Helvetica"/>
              </a:rPr>
              <a:t>15</a:t>
            </a:r>
            <a:endParaRPr lang="en-US" sz="1867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19714" y="6487805"/>
            <a:ext cx="26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Stockmann JP,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NeuroImage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862850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867" y="-77164"/>
            <a:ext cx="12377195" cy="70264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7" name="Picture 6" descr="8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56" y="2315617"/>
            <a:ext cx="2141257" cy="2393803"/>
          </a:xfrm>
          <a:prstGeom prst="rect">
            <a:avLst/>
          </a:prstGeom>
        </p:spPr>
      </p:pic>
      <p:pic>
        <p:nvPicPr>
          <p:cNvPr id="8" name="Picture 7" descr="8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911" y="2360258"/>
            <a:ext cx="2127824" cy="2328549"/>
          </a:xfrm>
          <a:prstGeom prst="rect">
            <a:avLst/>
          </a:prstGeom>
        </p:spPr>
      </p:pic>
      <p:pic>
        <p:nvPicPr>
          <p:cNvPr id="9" name="Picture 8" descr="89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627" y="2369735"/>
            <a:ext cx="2102029" cy="2354416"/>
          </a:xfrm>
          <a:prstGeom prst="rect">
            <a:avLst/>
          </a:prstGeom>
        </p:spPr>
      </p:pic>
      <p:pic>
        <p:nvPicPr>
          <p:cNvPr id="10" name="Picture 9" descr="9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73" y="2385892"/>
            <a:ext cx="2155927" cy="2287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532" y="786993"/>
            <a:ext cx="1111921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bg1"/>
                </a:solidFill>
                <a:latin typeface="Helvetica"/>
                <a:cs typeface="Helvetica"/>
              </a:rPr>
              <a:t>Through-slice dropout in 7T </a:t>
            </a:r>
            <a:r>
              <a:rPr lang="en-US" sz="2667" i="1" dirty="0">
                <a:solidFill>
                  <a:schemeClr val="bg1"/>
                </a:solidFill>
                <a:latin typeface="Helvetica"/>
                <a:cs typeface="Helvetica"/>
              </a:rPr>
              <a:t>gradient-echo</a:t>
            </a:r>
            <a:r>
              <a:rPr lang="en-US" sz="2667" dirty="0">
                <a:solidFill>
                  <a:schemeClr val="bg1"/>
                </a:solidFill>
                <a:latin typeface="Helvetica"/>
                <a:cs typeface="Helvetica"/>
              </a:rPr>
              <a:t> EPI slices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613" y="1918330"/>
            <a:ext cx="182420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  <a:latin typeface="Helvetica"/>
                <a:cs typeface="Helvetica"/>
              </a:rPr>
              <a:t>6 mm slice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8008" y="1940860"/>
            <a:ext cx="110550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  <a:latin typeface="Helvetica"/>
                <a:cs typeface="Helvetica"/>
              </a:rPr>
              <a:t>4 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5504" y="1949197"/>
            <a:ext cx="110550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  <a:latin typeface="Helvetica"/>
                <a:cs typeface="Helvetica"/>
              </a:rPr>
              <a:t>2 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83237" y="1924374"/>
            <a:ext cx="147126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  <a:latin typeface="Helvetica"/>
                <a:cs typeface="Helvetica"/>
              </a:rPr>
              <a:t>0.75 mm</a:t>
            </a:r>
          </a:p>
        </p:txBody>
      </p:sp>
      <p:pic>
        <p:nvPicPr>
          <p:cNvPr id="16" name="Picture 15" descr="89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812" y="2300881"/>
            <a:ext cx="2296816" cy="23938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8270" y="4571224"/>
            <a:ext cx="472972" cy="23603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046126" y="5486880"/>
            <a:ext cx="361244" cy="18497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5137035" y="4619125"/>
            <a:ext cx="361244" cy="18497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2142549" y="10803203"/>
            <a:ext cx="361244" cy="18497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229022" y="4549423"/>
            <a:ext cx="487077" cy="31880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2795042" y="4526901"/>
            <a:ext cx="597612" cy="54497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745580" y="1918329"/>
            <a:ext cx="147126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  <a:latin typeface="Helvetica"/>
                <a:cs typeface="Helvetica"/>
              </a:rPr>
              <a:t>1 mm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38348" y="4457586"/>
            <a:ext cx="487077" cy="31880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414491" y="5396670"/>
            <a:ext cx="6058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Helvetica"/>
                <a:cs typeface="Helvetica"/>
              </a:rPr>
              <a:t>Intravoxel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dephasing scales with voxel size</a:t>
            </a:r>
          </a:p>
          <a:p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Also gets worse with longer TEs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90202" y="6574992"/>
            <a:ext cx="344998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i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Images courtesy of Jon </a:t>
            </a:r>
            <a:r>
              <a:rPr lang="en-US" sz="1467" i="1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Polimeni</a:t>
            </a:r>
            <a:r>
              <a:rPr lang="en-US" sz="1467" i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MGH</a:t>
            </a:r>
          </a:p>
        </p:txBody>
      </p:sp>
    </p:spTree>
    <p:extLst>
      <p:ext uri="{BB962C8B-B14F-4D97-AF65-F5344CB8AC3E}">
        <p14:creationId xmlns:p14="http://schemas.microsoft.com/office/powerpoint/2010/main" val="2113642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4" y="1345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Metal implants</a:t>
            </a:r>
            <a:br>
              <a:rPr lang="en-US" sz="2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252" y="1500038"/>
            <a:ext cx="5427133" cy="4351338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Severely short T2* near metal in the body</a:t>
            </a:r>
          </a:p>
          <a:p>
            <a:pPr lvl="1"/>
            <a:r>
              <a:rPr lang="en-US" sz="2800" dirty="0"/>
              <a:t>Dephasing / signal loss in gradient echo</a:t>
            </a:r>
          </a:p>
          <a:p>
            <a:pPr lvl="1"/>
            <a:r>
              <a:rPr lang="en-US" sz="2800" dirty="0"/>
              <a:t>Warping / distortion</a:t>
            </a:r>
          </a:p>
          <a:p>
            <a:pPr lvl="1"/>
            <a:r>
              <a:rPr lang="en-US" sz="2800" dirty="0"/>
              <a:t>RF excitation and refocusing pulses don’t work properly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56" y="4085024"/>
            <a:ext cx="4823178" cy="2773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555" y="541867"/>
            <a:ext cx="2333978" cy="233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665" y="541867"/>
            <a:ext cx="2002068" cy="2509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2955" y="70879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Metal </a:t>
            </a:r>
            <a:r>
              <a:rPr lang="en-US" sz="2000"/>
              <a:t>in scalp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9455" y="127324"/>
            <a:ext cx="152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Dental metal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3422" y="3578577"/>
            <a:ext cx="163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Hip implant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6462541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90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75" y="264917"/>
            <a:ext cx="10515600" cy="1325563"/>
          </a:xfrm>
        </p:spPr>
        <p:txBody>
          <a:bodyPr/>
          <a:lstStyle/>
          <a:p>
            <a:r>
              <a:rPr lang="en-US" altLang="en-US" sz="3200" i="1" dirty="0"/>
              <a:t>Metal Implants</a:t>
            </a:r>
            <a:br>
              <a:rPr lang="en-US" altLang="en-US" sz="3200" i="1" dirty="0"/>
            </a:br>
            <a:endParaRPr lang="en-US" altLang="en-US" dirty="0"/>
          </a:p>
        </p:txBody>
      </p:sp>
      <p:grpSp>
        <p:nvGrpSpPr>
          <p:cNvPr id="212995" name="Group 3"/>
          <p:cNvGrpSpPr>
            <a:grpSpLocks/>
          </p:cNvGrpSpPr>
          <p:nvPr/>
        </p:nvGrpSpPr>
        <p:grpSpPr bwMode="auto">
          <a:xfrm>
            <a:off x="1828801" y="2451100"/>
            <a:ext cx="3089277" cy="1936750"/>
            <a:chOff x="960" y="1968"/>
            <a:chExt cx="1946" cy="1220"/>
          </a:xfrm>
        </p:grpSpPr>
        <p:pic>
          <p:nvPicPr>
            <p:cNvPr id="21299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" y="1968"/>
              <a:ext cx="994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9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968"/>
              <a:ext cx="864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2998" name="Group 6"/>
          <p:cNvGrpSpPr>
            <a:grpSpLocks/>
          </p:cNvGrpSpPr>
          <p:nvPr/>
        </p:nvGrpSpPr>
        <p:grpSpPr bwMode="auto">
          <a:xfrm>
            <a:off x="1828800" y="4540250"/>
            <a:ext cx="5391150" cy="1936750"/>
            <a:chOff x="977" y="2688"/>
            <a:chExt cx="3396" cy="1220"/>
          </a:xfrm>
        </p:grpSpPr>
        <p:pic>
          <p:nvPicPr>
            <p:cNvPr id="21299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" y="2688"/>
              <a:ext cx="1135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00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688"/>
              <a:ext cx="1214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00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688"/>
              <a:ext cx="1061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3403600" y="2071688"/>
            <a:ext cx="1092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Spin echo</a:t>
            </a:r>
          </a:p>
        </p:txBody>
      </p:sp>
      <p:grpSp>
        <p:nvGrpSpPr>
          <p:cNvPr id="213003" name="Group 11"/>
          <p:cNvGrpSpPr>
            <a:grpSpLocks/>
          </p:cNvGrpSpPr>
          <p:nvPr/>
        </p:nvGrpSpPr>
        <p:grpSpPr bwMode="auto">
          <a:xfrm>
            <a:off x="7848600" y="1973263"/>
            <a:ext cx="2025650" cy="2800350"/>
            <a:chOff x="3984" y="1243"/>
            <a:chExt cx="1276" cy="1764"/>
          </a:xfrm>
        </p:grpSpPr>
        <p:pic>
          <p:nvPicPr>
            <p:cNvPr id="21300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584"/>
              <a:ext cx="1276" cy="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3005" name="Rectangle 13"/>
            <p:cNvSpPr>
              <a:spLocks noChangeArrowheads="1"/>
            </p:cNvSpPr>
            <p:nvPr/>
          </p:nvSpPr>
          <p:spPr bwMode="auto">
            <a:xfrm>
              <a:off x="3984" y="1243"/>
              <a:ext cx="95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Gradient echo</a:t>
              </a:r>
            </a:p>
          </p:txBody>
        </p:sp>
      </p:grp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438401"/>
            <a:ext cx="21336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575" y="9276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i="1" dirty="0"/>
              <a:t>Ferromagnetic Dental Work &amp; a Hair Band, Piercings, Tattoos, </a:t>
            </a:r>
            <a:br>
              <a:rPr lang="en-US" altLang="en-US" i="1" dirty="0"/>
            </a:br>
            <a:r>
              <a:rPr lang="en-US" altLang="en-US" i="1" dirty="0"/>
              <a:t>Colored Contact Lens</a:t>
            </a:r>
            <a:endParaRPr lang="en-US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99" y="114604"/>
            <a:ext cx="10515600" cy="1325563"/>
          </a:xfrm>
        </p:spPr>
        <p:txBody>
          <a:bodyPr/>
          <a:lstStyle/>
          <a:p>
            <a:r>
              <a:rPr lang="en-US" dirty="0"/>
              <a:t>Geometric distortion in EPI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15" y="1249428"/>
            <a:ext cx="757767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Depends on B</a:t>
            </a:r>
            <a:r>
              <a:rPr lang="en-US" baseline="-25000" dirty="0"/>
              <a:t>0</a:t>
            </a:r>
            <a:r>
              <a:rPr lang="en-US" dirty="0"/>
              <a:t> off-resonance frequency and the sequence’s phase encoding bandwidth</a:t>
            </a:r>
          </a:p>
          <a:p>
            <a:r>
              <a:rPr lang="en-US" dirty="0"/>
              <a:t>Linear phase ramp evolves during echo train (along k-space phase encode direction)</a:t>
            </a:r>
          </a:p>
          <a:p>
            <a:pPr lvl="1"/>
            <a:r>
              <a:rPr lang="en-US" dirty="0"/>
              <a:t>Causes voxel shift along phase encode direction</a:t>
            </a:r>
          </a:p>
          <a:p>
            <a:r>
              <a:rPr lang="en-US" dirty="0"/>
              <a:t>Phase encode bandwidth is 1/</a:t>
            </a:r>
            <a:r>
              <a:rPr lang="en-US" dirty="0" err="1"/>
              <a:t>echo_spacing</a:t>
            </a:r>
            <a:endParaRPr lang="en-US" dirty="0"/>
          </a:p>
          <a:p>
            <a:r>
              <a:rPr lang="en-US" dirty="0"/>
              <a:t>So for 1ms echo spacing, and image with 100 pixels in PE direction, 100 Hz off-resonance gives you a 10 pixel shift!</a:t>
            </a:r>
          </a:p>
          <a:p>
            <a:r>
              <a:rPr lang="en-US" dirty="0"/>
              <a:t>Bigger off-resonance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larger shifts </a:t>
            </a:r>
          </a:p>
          <a:p>
            <a:r>
              <a:rPr lang="en-US" i="1" dirty="0"/>
              <a:t>GRAPPA (R</a:t>
            </a:r>
            <a:r>
              <a:rPr lang="en-US" i="1" baseline="-25000" dirty="0"/>
              <a:t>y</a:t>
            </a:r>
            <a:r>
              <a:rPr lang="en-US" i="1" dirty="0"/>
              <a:t>) reduces distortion!  Reduces effective echo spacing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42335" y="988817"/>
            <a:ext cx="3574082" cy="5487545"/>
            <a:chOff x="2932668" y="568960"/>
            <a:chExt cx="2934731" cy="4500880"/>
          </a:xfrm>
        </p:grpSpPr>
        <p:sp>
          <p:nvSpPr>
            <p:cNvPr id="6" name="Rectangle 5"/>
            <p:cNvSpPr/>
            <p:nvPr/>
          </p:nvSpPr>
          <p:spPr>
            <a:xfrm>
              <a:off x="4778400" y="609600"/>
              <a:ext cx="1088999" cy="4370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32668" y="609600"/>
              <a:ext cx="513122" cy="4370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302000" y="568960"/>
              <a:ext cx="2524222" cy="4500880"/>
              <a:chOff x="3302000" y="568960"/>
              <a:chExt cx="2524222" cy="45008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02000" y="568960"/>
                <a:ext cx="2524222" cy="450088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02000" y="568960"/>
                <a:ext cx="2524222" cy="442976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6526" y="2120989"/>
                <a:ext cx="151346" cy="1462927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115741" y="1937795"/>
              <a:ext cx="526763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200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5632" y="3242056"/>
              <a:ext cx="601789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-200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91165" y="2570368"/>
              <a:ext cx="276676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77191" y="2559310"/>
              <a:ext cx="425412" cy="34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FF"/>
                  </a:solidFill>
                  <a:latin typeface="Helvetica"/>
                  <a:cs typeface="Helvetica"/>
                </a:rPr>
                <a:t>Hz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62687" y="609600"/>
              <a:ext cx="1693333" cy="1130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32668" y="4953000"/>
              <a:ext cx="2934731" cy="628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44" y="5498876"/>
            <a:ext cx="5473874" cy="701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E1F12-5FBB-BE47-B5A9-25DF001A49D7}"/>
              </a:ext>
            </a:extLst>
          </p:cNvPr>
          <p:cNvSpPr txBox="1"/>
          <p:nvPr/>
        </p:nvSpPr>
        <p:spPr>
          <a:xfrm>
            <a:off x="47502" y="6578930"/>
            <a:ext cx="8950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Wald LL, The future of acquisition speed, coverage, sensitivity, and resolution.  Neuroimage, 2012.</a:t>
            </a:r>
          </a:p>
        </p:txBody>
      </p:sp>
    </p:spTree>
    <p:extLst>
      <p:ext uri="{BB962C8B-B14F-4D97-AF65-F5344CB8AC3E}">
        <p14:creationId xmlns:p14="http://schemas.microsoft.com/office/powerpoint/2010/main" val="1090101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78621" y="1012693"/>
            <a:ext cx="8125178" cy="12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5) Shift Theorem</a:t>
            </a:r>
          </a:p>
          <a:p>
            <a:pPr lvl="1" algn="ctr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Translation in space is a linear phase roll in </a:t>
            </a:r>
            <a:r>
              <a:rPr lang="en-US" sz="2800" dirty="0" err="1">
                <a:solidFill>
                  <a:srgbClr val="800000"/>
                </a:solidFill>
              </a:rPr>
              <a:t>kspace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409" y="2524166"/>
            <a:ext cx="3406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Let F(k) = </a:t>
            </a:r>
            <a:r>
              <a:rPr lang="en-US" sz="3200" dirty="0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r>
              <a:rPr lang="en-US" sz="3200" dirty="0">
                <a:solidFill>
                  <a:srgbClr val="333333"/>
                </a:solidFill>
              </a:rPr>
              <a:t>{ f(x) }</a:t>
            </a:r>
            <a:endParaRPr lang="en-US" sz="3200" dirty="0">
              <a:solidFill>
                <a:srgbClr val="00264C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788038" y="3540700"/>
            <a:ext cx="4102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r>
              <a:rPr lang="en-US" sz="3200" dirty="0">
                <a:solidFill>
                  <a:srgbClr val="333333"/>
                </a:solidFill>
              </a:rPr>
              <a:t>{ f(x-a) } = F(k) e</a:t>
            </a:r>
            <a:r>
              <a:rPr lang="en-US" sz="3200" baseline="30000" dirty="0">
                <a:solidFill>
                  <a:srgbClr val="333333"/>
                </a:solidFill>
              </a:rPr>
              <a:t>-2π</a:t>
            </a:r>
            <a:r>
              <a:rPr lang="en-US" sz="3200" baseline="30000" dirty="0" err="1">
                <a:solidFill>
                  <a:srgbClr val="333333"/>
                </a:solidFill>
              </a:rPr>
              <a:t>jak</a:t>
            </a:r>
            <a:endParaRPr lang="en-US" sz="3200" baseline="30000" dirty="0">
              <a:solidFill>
                <a:srgbClr val="00264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704" y="2019856"/>
            <a:ext cx="2064354" cy="2178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502" y="1938265"/>
            <a:ext cx="2967779" cy="2225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766" y="4628212"/>
            <a:ext cx="2839553" cy="212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574" y="1938234"/>
            <a:ext cx="3036711" cy="2277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1891" y="173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6922" y="175195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7331473" y="4370297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7077311" y="2146375"/>
            <a:ext cx="314540" cy="4011603"/>
          </a:xfrm>
          <a:prstGeom prst="leftBrace">
            <a:avLst>
              <a:gd name="adj1" fmla="val 908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>
            <a:off x="7234581" y="4309447"/>
            <a:ext cx="1" cy="43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02044" y="27927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0" name="Left Brace 19"/>
          <p:cNvSpPr/>
          <p:nvPr/>
        </p:nvSpPr>
        <p:spPr>
          <a:xfrm rot="16200000">
            <a:off x="8240641" y="955268"/>
            <a:ext cx="314540" cy="6368984"/>
          </a:xfrm>
          <a:prstGeom prst="leftBrace">
            <a:avLst>
              <a:gd name="adj1" fmla="val 908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05158" y="4344542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Apple Chancery"/>
                <a:cs typeface="Apple Chancery"/>
              </a:rPr>
              <a:t>FT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408266" y="4283692"/>
            <a:ext cx="1" cy="43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813" y="4642656"/>
            <a:ext cx="2792689" cy="2094516"/>
          </a:xfrm>
          <a:prstGeom prst="rect">
            <a:avLst/>
          </a:prstGeom>
        </p:spPr>
      </p:pic>
      <p:sp>
        <p:nvSpPr>
          <p:cNvPr id="19" name="Double Brace 18"/>
          <p:cNvSpPr/>
          <p:nvPr/>
        </p:nvSpPr>
        <p:spPr>
          <a:xfrm>
            <a:off x="7032972" y="1865274"/>
            <a:ext cx="4969319" cy="2211509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964503" y="6550223"/>
            <a:ext cx="6179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Adapted from slide provided by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Lawrence 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DB07E-60DC-234F-B6AA-7E7984788B3D}"/>
              </a:ext>
            </a:extLst>
          </p:cNvPr>
          <p:cNvSpPr txBox="1"/>
          <p:nvPr/>
        </p:nvSpPr>
        <p:spPr>
          <a:xfrm>
            <a:off x="521208" y="228600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Reminder!</a:t>
            </a:r>
          </a:p>
        </p:txBody>
      </p:sp>
    </p:spTree>
    <p:extLst>
      <p:ext uri="{BB962C8B-B14F-4D97-AF65-F5344CB8AC3E}">
        <p14:creationId xmlns:p14="http://schemas.microsoft.com/office/powerpoint/2010/main" val="2000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9" grpId="0"/>
      <p:bldP spid="9" grpId="1"/>
      <p:bldP spid="10" grpId="0" animBg="1"/>
      <p:bldP spid="10" grpId="1" animBg="1"/>
      <p:bldP spid="16" grpId="0"/>
      <p:bldP spid="20" grpId="0" animBg="1"/>
      <p:bldP spid="21" grpId="0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5010" y="-65875"/>
            <a:ext cx="12361761" cy="70089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Helvetica"/>
                <a:cs typeface="Helvetica"/>
              </a:rPr>
              <a:t>Less common: Increase gradient strength and slew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78910" y="6566631"/>
            <a:ext cx="612023" cy="365125"/>
          </a:xfrm>
        </p:spPr>
        <p:txBody>
          <a:bodyPr/>
          <a:lstStyle/>
          <a:p>
            <a:fld id="{5F23A3FA-38CD-EC4C-A8F1-2A1E33408A70}" type="slidenum">
              <a:rPr lang="en-US" smtClean="0"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50" t="5877" r="33375" b="10015"/>
          <a:stretch/>
        </p:blipFill>
        <p:spPr>
          <a:xfrm>
            <a:off x="4915706" y="1231007"/>
            <a:ext cx="2549169" cy="5329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675" y="1245389"/>
            <a:ext cx="931984" cy="5248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57" t="6404" r="33429" b="9489"/>
          <a:stretch/>
        </p:blipFill>
        <p:spPr>
          <a:xfrm>
            <a:off x="1136230" y="1267213"/>
            <a:ext cx="2594735" cy="5329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47" y="1324568"/>
            <a:ext cx="965483" cy="5192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5483" y="748610"/>
            <a:ext cx="1634368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EPI</a:t>
            </a:r>
          </a:p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934" y="431410"/>
            <a:ext cx="3628225" cy="322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133" dirty="0">
                <a:latin typeface="Helvetica"/>
                <a:cs typeface="Helvetica"/>
              </a:rPr>
              <a:t>3T images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6596" y="750440"/>
            <a:ext cx="1634368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EPI</a:t>
            </a:r>
          </a:p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158" y="429529"/>
            <a:ext cx="3451693" cy="3220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133" dirty="0">
                <a:latin typeface="Helvetica"/>
                <a:cs typeface="Helvetica"/>
              </a:rPr>
              <a:t>7T images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2455" y="901975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ΔB</a:t>
            </a:r>
            <a:r>
              <a:rPr lang="en-US" sz="1600" baseline="-25000" dirty="0">
                <a:latin typeface="Helvetica"/>
                <a:cs typeface="Helvetica"/>
              </a:rPr>
              <a:t>0</a:t>
            </a:r>
            <a:r>
              <a:rPr lang="en-US" sz="1600" dirty="0">
                <a:latin typeface="Helvetica"/>
                <a:cs typeface="Helvetica"/>
              </a:rPr>
              <a:t> map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5167" y="902171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ΔB</a:t>
            </a:r>
            <a:r>
              <a:rPr lang="en-US" sz="1600" baseline="-25000" dirty="0">
                <a:latin typeface="Helvetica"/>
                <a:cs typeface="Helvetica"/>
              </a:rPr>
              <a:t>0</a:t>
            </a:r>
            <a:r>
              <a:rPr lang="en-US" sz="1600" dirty="0">
                <a:latin typeface="Helvetica"/>
                <a:cs typeface="Helvetica"/>
              </a:rPr>
              <a:t>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5605" y="916355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Ref.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88268" y="915962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Ref.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773" y="2580301"/>
            <a:ext cx="858316" cy="27673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10150" y="3788464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Hz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8000" y="4733784"/>
            <a:ext cx="6994347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076622" y="3301738"/>
            <a:ext cx="329436" cy="26148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275071" y="3342969"/>
            <a:ext cx="329436" cy="26148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8001" y="5797824"/>
            <a:ext cx="7006415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8001" y="3679503"/>
            <a:ext cx="7038057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358058" y="3298718"/>
            <a:ext cx="329436" cy="26148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544439" y="3315811"/>
            <a:ext cx="329436" cy="26148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29169" y="450991"/>
            <a:ext cx="0" cy="626460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23249" y="100938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Helvetica"/>
                <a:cs typeface="Helvetica"/>
              </a:rPr>
              <a:t>A-P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22953" y="101421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Helvetica"/>
                <a:cs typeface="Helvetica"/>
              </a:rPr>
              <a:t>P-A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21963" y="100455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A-P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1284" y="100938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P-A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59302" y="6491615"/>
            <a:ext cx="99738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Helvetica"/>
                <a:cs typeface="Helvetica"/>
              </a:rPr>
              <a:t>= 51.9 Hz</a:t>
            </a:r>
          </a:p>
        </p:txBody>
      </p:sp>
      <p:pic>
        <p:nvPicPr>
          <p:cNvPr id="36" name="Picture 35" descr="CodeCogsEqn (26)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726" y="6493676"/>
            <a:ext cx="746605" cy="23288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53510" y="6480646"/>
            <a:ext cx="99738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Helvetica"/>
                <a:cs typeface="Helvetica"/>
              </a:rPr>
              <a:t>= 21.4 Hz</a:t>
            </a:r>
          </a:p>
        </p:txBody>
      </p:sp>
      <p:pic>
        <p:nvPicPr>
          <p:cNvPr id="38" name="Picture 37" descr="CodeCogsEqn (26)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34" y="6482708"/>
            <a:ext cx="746605" cy="2328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220" y="2188079"/>
            <a:ext cx="658901" cy="432447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368000" y="2640643"/>
            <a:ext cx="7038056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22906" y="1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/>
                <a:cs typeface="Helvetica"/>
              </a:rPr>
              <a:t>Geometric distortion in EPI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6857" y="6477099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Helvetica"/>
                <a:cs typeface="Helvetica"/>
              </a:rPr>
              <a:t>TE=30ms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63327" y="6479667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Helvetica"/>
                <a:cs typeface="Helvetica"/>
              </a:rPr>
              <a:t>TE=23ms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47890" y="1822062"/>
            <a:ext cx="3745268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latin typeface="Helvetica"/>
                <a:cs typeface="Helvetica"/>
              </a:rPr>
              <a:t>Most common mitigation</a:t>
            </a:r>
            <a:r>
              <a:rPr lang="en-US" sz="1867" dirty="0">
                <a:latin typeface="Helvetica"/>
                <a:cs typeface="Helvetica"/>
              </a:rPr>
              <a:t>:  </a:t>
            </a:r>
          </a:p>
          <a:p>
            <a:r>
              <a:rPr lang="en-US" sz="1867" b="1" dirty="0">
                <a:latin typeface="Helvetica"/>
                <a:cs typeface="Helvetica"/>
              </a:rPr>
              <a:t>parallel imaging</a:t>
            </a:r>
            <a:r>
              <a:rPr lang="en-US" sz="1867" baseline="30000" dirty="0">
                <a:latin typeface="Helvetica"/>
                <a:cs typeface="Helvetica"/>
              </a:rPr>
              <a:t>2</a:t>
            </a:r>
            <a:r>
              <a:rPr lang="en-US" sz="1867" dirty="0">
                <a:latin typeface="Helvetica"/>
                <a:cs typeface="Helvetica"/>
              </a:rPr>
              <a:t> acceleration     </a:t>
            </a:r>
            <a:r>
              <a:rPr lang="en-US" sz="1867" dirty="0">
                <a:latin typeface="Helvetica"/>
                <a:cs typeface="Helvetica"/>
                <a:sym typeface="Wingdings"/>
              </a:rPr>
              <a:t> </a:t>
            </a:r>
            <a:r>
              <a:rPr lang="en-US" sz="1867" dirty="0">
                <a:latin typeface="Helvetica"/>
                <a:cs typeface="Helvetica"/>
              </a:rPr>
              <a:t>reduce effective echo spacing</a:t>
            </a:r>
          </a:p>
          <a:p>
            <a:endParaRPr lang="en-US" sz="1867" dirty="0">
              <a:latin typeface="Helvetica"/>
              <a:cs typeface="Helvetica"/>
            </a:endParaRPr>
          </a:p>
          <a:p>
            <a:endParaRPr lang="en-US" sz="1867" dirty="0"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08186" y="578547"/>
            <a:ext cx="354186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Helvetica"/>
                <a:cs typeface="Helvetica"/>
              </a:rPr>
              <a:t>Post-processing unwarping algorithms like TOPUP</a:t>
            </a:r>
            <a:r>
              <a:rPr lang="en-US" sz="1867" baseline="30000" dirty="0">
                <a:latin typeface="Helvetica"/>
                <a:cs typeface="Helvetica"/>
              </a:rPr>
              <a:t>1</a:t>
            </a:r>
            <a:r>
              <a:rPr lang="en-US" sz="1867" dirty="0">
                <a:latin typeface="Helvetica"/>
                <a:cs typeface="Helvetica"/>
              </a:rPr>
              <a:t> help, but are not perfect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08186" y="6222197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baseline="30000" dirty="0">
                <a:latin typeface="Helvetica"/>
                <a:cs typeface="Helvetica"/>
              </a:rPr>
              <a:t>1</a:t>
            </a:r>
            <a:r>
              <a:rPr lang="en-US" sz="1600" i="1" dirty="0">
                <a:latin typeface="Helvetica"/>
                <a:cs typeface="Helvetica"/>
              </a:rPr>
              <a:t>Andersson JLR, </a:t>
            </a:r>
            <a:r>
              <a:rPr lang="en-US" sz="1600" i="1" dirty="0" err="1">
                <a:latin typeface="Helvetica"/>
                <a:cs typeface="Helvetica"/>
              </a:rPr>
              <a:t>Neuroimage</a:t>
            </a:r>
            <a:r>
              <a:rPr lang="en-US" sz="1600" i="1" dirty="0">
                <a:latin typeface="Helvetica"/>
                <a:cs typeface="Helvetica"/>
              </a:rPr>
              <a:t>, 2003</a:t>
            </a:r>
          </a:p>
          <a:p>
            <a:r>
              <a:rPr lang="en-US" sz="1600" i="1" baseline="30000" dirty="0">
                <a:latin typeface="Helvetica"/>
                <a:cs typeface="Helvetica"/>
              </a:rPr>
              <a:t>2</a:t>
            </a:r>
            <a:r>
              <a:rPr lang="en-US" sz="1600" i="1" dirty="0">
                <a:latin typeface="Helvetica"/>
                <a:cs typeface="Helvetica"/>
              </a:rPr>
              <a:t>Griswold M, Mag. Res. Med., 2002</a:t>
            </a:r>
          </a:p>
        </p:txBody>
      </p:sp>
      <p:sp>
        <p:nvSpPr>
          <p:cNvPr id="2" name="Rectangle 1"/>
          <p:cNvSpPr/>
          <p:nvPr/>
        </p:nvSpPr>
        <p:spPr>
          <a:xfrm>
            <a:off x="8476415" y="3686207"/>
            <a:ext cx="371476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latin typeface="Helvetica"/>
                <a:cs typeface="Helvetica"/>
              </a:rPr>
              <a:t>Less common</a:t>
            </a:r>
            <a:r>
              <a:rPr lang="en-US" sz="1867" dirty="0">
                <a:latin typeface="Helvetica"/>
                <a:cs typeface="Helvetica"/>
              </a:rPr>
              <a:t>: Increase gradient strength and slew rate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98619" y="6701147"/>
            <a:ext cx="26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Stockmann JP,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NeuroImage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204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/>
      <p:bldP spid="18" grpId="0"/>
      <p:bldP spid="33" grpId="0"/>
      <p:bldP spid="34" grpId="0"/>
      <p:bldP spid="35" grpId="0"/>
      <p:bldP spid="48" grpId="0"/>
      <p:bldP spid="50" grpId="0"/>
      <p:bldP spid="5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acquired in </a:t>
            </a:r>
            <a:r>
              <a:rPr lang="en-US" b="1" dirty="0"/>
              <a:t>k-space domain </a:t>
            </a:r>
            <a:r>
              <a:rPr lang="en-US" b="1" dirty="0">
                <a:sym typeface="Wingdings"/>
              </a:rPr>
              <a:t> </a:t>
            </a:r>
            <a:r>
              <a:rPr lang="en-US" dirty="0">
                <a:sym typeface="Wingdings"/>
              </a:rPr>
              <a:t>2D or 3D Fourier transform of the image</a:t>
            </a:r>
            <a:endParaRPr lang="en-US" dirty="0"/>
          </a:p>
          <a:p>
            <a:r>
              <a:rPr lang="en-US" dirty="0"/>
              <a:t>Learn to think about what’s going wrong with data collection in k-space </a:t>
            </a:r>
            <a:r>
              <a:rPr lang="en-US" dirty="0">
                <a:sym typeface="Wingdings"/>
              </a:rPr>
              <a:t> use p</a:t>
            </a:r>
            <a:r>
              <a:rPr lang="en-US" b="1" dirty="0">
                <a:sym typeface="Wingdings"/>
              </a:rPr>
              <a:t>roperties of Fourier transform</a:t>
            </a:r>
            <a:r>
              <a:rPr lang="en-US" dirty="0">
                <a:sym typeface="Wingdings"/>
              </a:rPr>
              <a:t> to see what effect these errors will create in </a:t>
            </a:r>
            <a:r>
              <a:rPr lang="en-US" b="1" dirty="0">
                <a:sym typeface="Wingdings"/>
              </a:rPr>
              <a:t>image domain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324350" y="1889147"/>
            <a:ext cx="3543300" cy="3824261"/>
            <a:chOff x="7010400" y="790575"/>
            <a:chExt cx="6095392" cy="6578717"/>
          </a:xfrm>
        </p:grpSpPr>
        <p:pic>
          <p:nvPicPr>
            <p:cNvPr id="22" name="Picture 6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34" t="25896" r="8334" b="27833"/>
            <a:stretch/>
          </p:blipFill>
          <p:spPr bwMode="auto">
            <a:xfrm>
              <a:off x="7010400" y="4830880"/>
              <a:ext cx="6095392" cy="253841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95" t="13195" r="8595" b="15619"/>
            <a:stretch/>
          </p:blipFill>
          <p:spPr bwMode="auto">
            <a:xfrm>
              <a:off x="7029450" y="790575"/>
              <a:ext cx="6057292" cy="39052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324350" y="1888457"/>
            <a:ext cx="3543302" cy="3831587"/>
            <a:chOff x="-952803" y="737495"/>
            <a:chExt cx="6095394" cy="6591321"/>
          </a:xfrm>
        </p:grpSpPr>
        <p:pic>
          <p:nvPicPr>
            <p:cNvPr id="7" name="Picture 6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34" t="24940" r="8334" b="27834"/>
            <a:stretch/>
          </p:blipFill>
          <p:spPr bwMode="auto">
            <a:xfrm>
              <a:off x="-952803" y="4738016"/>
              <a:ext cx="6095394" cy="2590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95" t="13195" r="8595" b="15619"/>
            <a:stretch/>
          </p:blipFill>
          <p:spPr bwMode="auto">
            <a:xfrm>
              <a:off x="-933753" y="737495"/>
              <a:ext cx="6057294" cy="390524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61260" y="-61451"/>
            <a:ext cx="11732797" cy="914400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EPI with alternating slice-encoding gradients:  </a:t>
            </a:r>
            <a:r>
              <a:rPr lang="en-US" i="1" dirty="0">
                <a:solidFill>
                  <a:schemeClr val="bg1"/>
                </a:solidFill>
              </a:rPr>
              <a:t>over-easy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381503" y="6453833"/>
            <a:ext cx="4343400" cy="31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69" tIns="34285" rIns="68569" bIns="34285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[</a:t>
            </a:r>
            <a:r>
              <a:rPr lang="en-US" sz="1600" dirty="0" err="1">
                <a:solidFill>
                  <a:schemeClr val="bg1"/>
                </a:solidFill>
              </a:rPr>
              <a:t>Błażejewska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et al.</a:t>
            </a:r>
            <a:r>
              <a:rPr lang="en-US" sz="1600" dirty="0">
                <a:solidFill>
                  <a:schemeClr val="bg1"/>
                </a:solidFill>
              </a:rPr>
              <a:t>, 2017 </a:t>
            </a:r>
            <a:r>
              <a:rPr lang="en-US" sz="1600" i="1" dirty="0">
                <a:solidFill>
                  <a:schemeClr val="bg1"/>
                </a:solidFill>
              </a:rPr>
              <a:t>ISMRM</a:t>
            </a:r>
            <a:r>
              <a:rPr lang="en-US" sz="1600" dirty="0">
                <a:solidFill>
                  <a:schemeClr val="bg1"/>
                </a:solidFill>
              </a:rPr>
              <a:t>]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 bwMode="auto">
          <a:xfrm>
            <a:off x="8034589" y="3176576"/>
            <a:ext cx="0" cy="6503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 bwMode="auto">
          <a:xfrm flipV="1">
            <a:off x="8034589" y="3167985"/>
            <a:ext cx="0" cy="6053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F9D1825-BF64-4FCF-92BE-558139615883}"/>
              </a:ext>
            </a:extLst>
          </p:cNvPr>
          <p:cNvSpPr txBox="1"/>
          <p:nvPr/>
        </p:nvSpPr>
        <p:spPr>
          <a:xfrm>
            <a:off x="8816281" y="985737"/>
            <a:ext cx="2318594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7T</a:t>
            </a:r>
          </a:p>
          <a:p>
            <a:pPr algn="r"/>
            <a:endParaRPr lang="en-US" sz="105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1.1 mm </a:t>
            </a:r>
            <a:r>
              <a:rPr lang="en-US" dirty="0" err="1">
                <a:solidFill>
                  <a:schemeClr val="bg1"/>
                </a:solidFill>
              </a:rPr>
              <a:t>iso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axial acquisition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>
                <a:solidFill>
                  <a:schemeClr val="bg1"/>
                </a:solidFill>
              </a:rPr>
              <a:t>P phase encode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sz="800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rgbClr val="FF0000"/>
              </a:solidFill>
            </a:endParaRPr>
          </a:p>
          <a:p>
            <a:pPr algn="r"/>
            <a:r>
              <a:rPr lang="en-US" sz="2800" b="1" dirty="0">
                <a:solidFill>
                  <a:srgbClr val="FF0000"/>
                </a:solidFill>
              </a:rPr>
              <a:t>alternating </a:t>
            </a:r>
            <a:r>
              <a:rPr lang="en-US" sz="2800" b="1" u="sng" dirty="0">
                <a:solidFill>
                  <a:srgbClr val="FF0000"/>
                </a:solidFill>
              </a:rPr>
              <a:t>slice-select</a:t>
            </a:r>
            <a:r>
              <a:rPr lang="en-US" sz="2800" b="1" dirty="0">
                <a:solidFill>
                  <a:srgbClr val="FF0000"/>
                </a:solidFill>
              </a:rPr>
              <a:t> gradient polarity</a:t>
            </a:r>
          </a:p>
          <a:p>
            <a:pPr algn="r"/>
            <a:endParaRPr lang="en-US" sz="2800" b="1" dirty="0">
              <a:solidFill>
                <a:srgbClr val="FF0000"/>
              </a:solidFill>
            </a:endParaRPr>
          </a:p>
          <a:p>
            <a:pPr algn="r"/>
            <a:r>
              <a:rPr lang="en-US" sz="2000" b="1" dirty="0">
                <a:solidFill>
                  <a:srgbClr val="FF0000"/>
                </a:solidFill>
              </a:rPr>
              <a:t>“over-easy” EPI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F4E45-3A60-5146-A298-142C274080A0}"/>
              </a:ext>
            </a:extLst>
          </p:cNvPr>
          <p:cNvSpPr txBox="1"/>
          <p:nvPr/>
        </p:nvSpPr>
        <p:spPr>
          <a:xfrm>
            <a:off x="431637" y="6404588"/>
            <a:ext cx="376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Helvetica"/>
                <a:cs typeface="Helvetica"/>
              </a:rPr>
              <a:t>Slide courtesy of Jon </a:t>
            </a:r>
            <a:r>
              <a:rPr lang="en-US" sz="2000" i="1" dirty="0" err="1">
                <a:solidFill>
                  <a:schemeClr val="bg1"/>
                </a:solidFill>
                <a:latin typeface="Helvetica"/>
                <a:cs typeface="Helvetica"/>
              </a:rPr>
              <a:t>Poliemeni</a:t>
            </a:r>
            <a:endParaRPr lang="en-US" sz="2000" i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14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00" y="0"/>
            <a:ext cx="10515600" cy="1325563"/>
          </a:xfrm>
        </p:spPr>
        <p:txBody>
          <a:bodyPr/>
          <a:lstStyle/>
          <a:p>
            <a:r>
              <a:rPr lang="en-US" sz="2667" dirty="0">
                <a:solidFill>
                  <a:schemeClr val="bg1"/>
                </a:solidFill>
              </a:rPr>
              <a:t>Dynamic ΔB</a:t>
            </a:r>
            <a:r>
              <a:rPr lang="en-US" sz="2667" baseline="-25000" dirty="0">
                <a:solidFill>
                  <a:schemeClr val="bg1"/>
                </a:solidFill>
              </a:rPr>
              <a:t>0</a:t>
            </a:r>
            <a:r>
              <a:rPr lang="en-US" sz="2667" dirty="0">
                <a:solidFill>
                  <a:schemeClr val="bg1"/>
                </a:solidFill>
              </a:rPr>
              <a:t> caused by physiology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271903"/>
            <a:ext cx="5710576" cy="454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Ghosting and ringing in </a:t>
            </a:r>
            <a:r>
              <a:rPr lang="en-US" sz="2400" u="sng" dirty="0">
                <a:solidFill>
                  <a:schemeClr val="bg1"/>
                </a:solidFill>
                <a:latin typeface="Helvetica"/>
                <a:cs typeface="Helvetica"/>
              </a:rPr>
              <a:t>structural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images  </a:t>
            </a:r>
          </a:p>
          <a:p>
            <a:pPr marL="990575" lvl="1" indent="-380990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K-space phase modulation due to B</a:t>
            </a:r>
            <a:r>
              <a:rPr lang="en-US" sz="2400" baseline="-25000" dirty="0">
                <a:solidFill>
                  <a:schemeClr val="bg1"/>
                </a:solidFill>
                <a:latin typeface="Helvetica"/>
                <a:cs typeface="Helvetica"/>
              </a:rPr>
              <a:t>0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fluctuations 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 ghosts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990575" lvl="1" indent="-380990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phase stabilization navigators help</a:t>
            </a:r>
            <a:r>
              <a:rPr lang="mr-IN" sz="2400" dirty="0">
                <a:solidFill>
                  <a:schemeClr val="bg1"/>
                </a:solidFill>
                <a:latin typeface="Helvetica"/>
                <a:cs typeface="Helvetica"/>
              </a:rPr>
              <a:t>…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80990" indent="-38099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Stability of EPI time-series </a:t>
            </a:r>
            <a:r>
              <a:rPr lang="en-US" sz="2400" u="sng" dirty="0">
                <a:solidFill>
                  <a:schemeClr val="bg1"/>
                </a:solidFill>
                <a:latin typeface="Helvetica"/>
                <a:cs typeface="Helvetica"/>
              </a:rPr>
              <a:t>functional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 images</a:t>
            </a:r>
          </a:p>
          <a:p>
            <a:pPr marL="990575" lvl="1" indent="-380990">
              <a:buFont typeface="Wingdings" charset="2"/>
              <a:buChar char="§"/>
            </a:pPr>
            <a:endParaRPr lang="en-US" sz="1333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990575" lvl="1" indent="-380990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Respiration explains ~65% of variance in phase time-series</a:t>
            </a:r>
          </a:p>
          <a:p>
            <a:pPr marL="990575" lvl="1" indent="-380990">
              <a:buFont typeface="Wingdings" charset="2"/>
              <a:buChar char="§"/>
            </a:pP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00" y="1939945"/>
            <a:ext cx="6682451" cy="3585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2490" y="5525353"/>
            <a:ext cx="4431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Helvetica"/>
                <a:cs typeface="Helvetica"/>
              </a:rPr>
              <a:t>Regress out in post-processing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08039" y="1678335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Phase</a:t>
            </a:r>
            <a:r>
              <a:rPr lang="en-US" sz="2800" baseline="-25000" dirty="0" err="1">
                <a:solidFill>
                  <a:schemeClr val="bg1"/>
                </a:solidFill>
              </a:rPr>
              <a:t>EPI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i="1" dirty="0" err="1">
                <a:solidFill>
                  <a:schemeClr val="bg1"/>
                </a:solidFill>
              </a:rPr>
              <a:t>x</a:t>
            </a:r>
            <a:r>
              <a:rPr lang="en-US" sz="2800" dirty="0" err="1">
                <a:solidFill>
                  <a:schemeClr val="bg1"/>
                </a:solidFill>
              </a:rPr>
              <a:t>,</a:t>
            </a:r>
            <a:r>
              <a:rPr lang="en-US" sz="2800" i="1" dirty="0" err="1">
                <a:solidFill>
                  <a:schemeClr val="bg1"/>
                </a:solidFill>
              </a:rPr>
              <a:t>y</a:t>
            </a:r>
            <a:r>
              <a:rPr lang="en-US" sz="2800" dirty="0" err="1">
                <a:solidFill>
                  <a:schemeClr val="bg1"/>
                </a:solidFill>
              </a:rPr>
              <a:t>,</a:t>
            </a:r>
            <a:r>
              <a:rPr lang="en-US" sz="2800" i="1" dirty="0" err="1">
                <a:solidFill>
                  <a:schemeClr val="bg1"/>
                </a:solidFill>
              </a:rPr>
              <a:t>z</a:t>
            </a:r>
            <a:r>
              <a:rPr lang="en-US" sz="2800" dirty="0" err="1">
                <a:solidFill>
                  <a:schemeClr val="bg1"/>
                </a:solidFill>
              </a:rPr>
              <a:t>,</a:t>
            </a:r>
            <a:r>
              <a:rPr lang="en-US" sz="2800" i="1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18882" y="5209348"/>
            <a:ext cx="321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Figure courtesy of Marta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Bianciardi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, MGH</a:t>
            </a:r>
          </a:p>
        </p:txBody>
      </p:sp>
    </p:spTree>
    <p:extLst>
      <p:ext uri="{BB962C8B-B14F-4D97-AF65-F5344CB8AC3E}">
        <p14:creationId xmlns:p14="http://schemas.microsoft.com/office/powerpoint/2010/main" val="1286390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555" y="2715738"/>
            <a:ext cx="5837129" cy="2950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84" y="2692360"/>
            <a:ext cx="2755726" cy="2973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635" y="934612"/>
            <a:ext cx="10433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Spatiotemporal B</a:t>
            </a:r>
            <a:r>
              <a:rPr lang="en-US" sz="2800" baseline="-25000" dirty="0"/>
              <a:t>0</a:t>
            </a:r>
            <a:r>
              <a:rPr lang="en-US" sz="2800" dirty="0"/>
              <a:t> fluctuations are worse at 7T, especially in deep brain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5129" y="5999967"/>
            <a:ext cx="774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Feedback-controlled dynamic B</a:t>
            </a:r>
            <a:r>
              <a:rPr lang="en-US" sz="2400" baseline="-25000" dirty="0"/>
              <a:t>0</a:t>
            </a:r>
            <a:r>
              <a:rPr lang="en-US" sz="2400" dirty="0"/>
              <a:t> shim updating could help</a:t>
            </a:r>
            <a:r>
              <a:rPr lang="mr-IN" sz="2400" dirty="0"/>
              <a:t>…</a:t>
            </a:r>
            <a:r>
              <a:rPr lang="en-US" sz="24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8564" y="5512166"/>
            <a:ext cx="2019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bg1">
                    <a:lumMod val="65000"/>
                  </a:schemeClr>
                </a:solidFill>
              </a:rPr>
              <a:t>Gross et al., ISMRM 2016</a:t>
            </a:r>
            <a:endParaRPr 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5129" y="1731131"/>
            <a:ext cx="1066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ym typeface="Wingdings"/>
              </a:rPr>
              <a:t>Emerging method</a:t>
            </a:r>
            <a:r>
              <a:rPr lang="en-US" sz="2400" i="1" dirty="0">
                <a:sym typeface="Wingdings"/>
              </a:rPr>
              <a:t>: Use real-time field monitoring and B</a:t>
            </a:r>
            <a:r>
              <a:rPr lang="en-US" sz="2400" i="1" baseline="-25000" dirty="0">
                <a:sym typeface="Wingdings"/>
              </a:rPr>
              <a:t>0</a:t>
            </a:r>
            <a:r>
              <a:rPr lang="en-US" sz="2400" i="1" dirty="0">
                <a:sym typeface="Wingdings"/>
              </a:rPr>
              <a:t> shimming to reduce artifacts in structural images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9255245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dirty="0" err="1">
                <a:solidFill>
                  <a:schemeClr val="bg1"/>
                </a:solidFill>
              </a:rPr>
              <a:t>tSNR</a:t>
            </a:r>
            <a:r>
              <a:rPr lang="en-US" dirty="0">
                <a:solidFill>
                  <a:schemeClr val="bg1"/>
                </a:solidFill>
              </a:rPr>
              <a:t> discontinuity in accel. EPI: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chest motion during respiration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7610" y="1371600"/>
            <a:ext cx="40545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breathing during ACS acquisition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131463" y="1405626"/>
            <a:ext cx="0" cy="4766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536774" y="1371600"/>
            <a:ext cx="38030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breath-hold during ACS acquisition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70621" y="6151420"/>
            <a:ext cx="8850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FLEET prevents phase errors between shots caused by dynamic B</a:t>
            </a:r>
            <a:r>
              <a:rPr kumimoji="0" lang="en-US" sz="2200" b="1" i="0" u="none" strike="noStrike" kern="1200" cap="none" spc="0" normalizeH="0" baseline="-2500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changes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27" y="2016770"/>
            <a:ext cx="2061703" cy="461906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297" y="1919162"/>
            <a:ext cx="2340864" cy="706676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4306725" y="1777007"/>
            <a:ext cx="1149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</a:t>
            </a:r>
          </a:p>
        </p:txBody>
      </p:sp>
      <p:sp>
        <p:nvSpPr>
          <p:cNvPr id="116" name="TextBox 115"/>
          <p:cNvSpPr txBox="1"/>
          <p:nvPr/>
        </p:nvSpPr>
        <p:spPr>
          <a:xfrm rot="10800000" flipV="1">
            <a:off x="5565053" y="1858934"/>
            <a:ext cx="4523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tSNR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6221240" y="1777007"/>
            <a:ext cx="4446760" cy="867473"/>
            <a:chOff x="4697240" y="1777006"/>
            <a:chExt cx="4446760" cy="867473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2293" y="2016769"/>
              <a:ext cx="2061707" cy="461906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7240" y="1937804"/>
              <a:ext cx="2340864" cy="706675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7378359" y="1777006"/>
              <a:ext cx="1149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conventional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 rot="10800000" flipV="1">
              <a:off x="8635098" y="1858934"/>
              <a:ext cx="4523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tSNR</a:t>
              </a:r>
            </a:p>
          </p:txBody>
        </p:sp>
      </p:grpSp>
      <p:grpSp>
        <p:nvGrpSpPr>
          <p:cNvPr id="7" name="Group 9"/>
          <p:cNvGrpSpPr/>
          <p:nvPr/>
        </p:nvGrpSpPr>
        <p:grpSpPr>
          <a:xfrm>
            <a:off x="1623298" y="5007130"/>
            <a:ext cx="9044703" cy="862908"/>
            <a:chOff x="99297" y="3370261"/>
            <a:chExt cx="9044703" cy="862908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6224" y="3605459"/>
              <a:ext cx="2061707" cy="46190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97" y="3504397"/>
              <a:ext cx="2340864" cy="706675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2747260" y="3370261"/>
              <a:ext cx="1220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FLEET (α</a:t>
              </a:r>
              <a:r>
                <a:rPr kumimoji="0" lang="en-US" sz="1400" b="1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i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= 5°)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 rot="10800000" flipV="1">
              <a:off x="4041053" y="3449754"/>
              <a:ext cx="4523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tSNR</a:t>
              </a: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2293" y="3605459"/>
              <a:ext cx="2061707" cy="461906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7240" y="3526494"/>
              <a:ext cx="2340864" cy="706675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7342894" y="3370261"/>
              <a:ext cx="1220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FLEET (α</a:t>
              </a:r>
              <a:r>
                <a:rPr kumimoji="0" lang="en-US" sz="1400" b="1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i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= 5°)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 rot="10800000" flipV="1">
              <a:off x="8635098" y="3449754"/>
              <a:ext cx="4523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tSNR</a:t>
              </a:r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1623297" y="2599594"/>
            <a:ext cx="8994982" cy="810584"/>
            <a:chOff x="99297" y="5338193"/>
            <a:chExt cx="8994982" cy="81058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359" y="5558012"/>
              <a:ext cx="2007920" cy="46190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7240" y="5442093"/>
              <a:ext cx="2340864" cy="70667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6226" y="5558012"/>
              <a:ext cx="2007920" cy="461906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97" y="5442102"/>
              <a:ext cx="2340864" cy="706675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2782725" y="5338193"/>
              <a:ext cx="1149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conventional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382423" y="5338193"/>
              <a:ext cx="1149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conventional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 rot="10800000" flipV="1">
              <a:off x="4107973" y="5401313"/>
              <a:ext cx="3866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std.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 rot="10800000" flipV="1">
              <a:off x="8706086" y="5401313"/>
              <a:ext cx="3866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std.</a:t>
              </a:r>
            </a:p>
          </p:txBody>
        </p:sp>
      </p:grp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9033376" y="6550223"/>
            <a:ext cx="32015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Jon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Polimeni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2d_bold_R3_sine_676b_MS_096mat_motion_vol__fra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8668" y="521554"/>
            <a:ext cx="7014667" cy="6089904"/>
          </a:xfrm>
          <a:prstGeom prst="rect">
            <a:avLst/>
          </a:prstGeom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1390650" y="6515100"/>
            <a:ext cx="941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vulnerability to motion assessed with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mechanical, anthropomorphic head phantom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rocking 5°every 15 s 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752600" y="-76200"/>
            <a:ext cx="8915400" cy="660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effects of motion: conventional ACS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196187" y="5371753"/>
            <a:ext cx="1898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Jon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Polimeni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2d_bold_R3_mse_patref_096mat_05_05_05__00refdum_motion_vol__fra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518209"/>
            <a:ext cx="7010400" cy="6086199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752600" y="-76200"/>
            <a:ext cx="7772400" cy="660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effects of motion: </a:t>
            </a:r>
            <a:r>
              <a:rPr kumimoji="1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FLEET </a:t>
            </a:r>
            <a:r>
              <a:rPr kumimoji="1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ACS</a:t>
            </a: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1390650" y="6515100"/>
            <a:ext cx="941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vulnerability to motion assessed with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mechanical, anthropomorphic head phantom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rocking 5°every 15 s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196187" y="5371753"/>
            <a:ext cx="1898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Jon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Polimeni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9"/>
          <p:cNvPicPr>
            <a:picLocks noChangeAspect="1" noChangeArrowheads="1"/>
          </p:cNvPicPr>
          <p:nvPr/>
        </p:nvPicPr>
        <p:blipFill>
          <a:blip r:embed="rId2" cstate="screen">
            <a:lum brigh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514" y="1515693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2994025" y="261939"/>
            <a:ext cx="7181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i="1" dirty="0"/>
              <a:t>Surface Coil B</a:t>
            </a:r>
            <a:r>
              <a:rPr lang="en-US" altLang="en-US" sz="3200" i="1" baseline="-25000" dirty="0"/>
              <a:t>1</a:t>
            </a:r>
            <a:r>
              <a:rPr lang="en-US" altLang="en-US" sz="3200" i="1" baseline="30000" dirty="0"/>
              <a:t>-</a:t>
            </a:r>
            <a:r>
              <a:rPr lang="en-US" altLang="en-US" sz="3200" i="1" dirty="0"/>
              <a:t> Sensitivity Profile Effects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screen">
            <a:lum brigh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702" y="3388943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15" y="1404569"/>
            <a:ext cx="20542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27764" y="5703519"/>
            <a:ext cx="707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4 surface coils and their sensitivity profiles       resultant magnitude images</a:t>
            </a: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252" y="1399807"/>
            <a:ext cx="21463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864" y="3290519"/>
            <a:ext cx="21463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7" y="3296868"/>
            <a:ext cx="2241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/>
          <p:cNvPicPr>
            <a:picLocks noChangeAspect="1" noChangeArrowheads="1"/>
          </p:cNvPicPr>
          <p:nvPr/>
        </p:nvPicPr>
        <p:blipFill>
          <a:blip r:embed="rId8" cstate="screen">
            <a:lum brigh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164" y="3328618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1"/>
          <p:cNvPicPr>
            <a:picLocks noChangeAspect="1" noChangeArrowheads="1"/>
          </p:cNvPicPr>
          <p:nvPr/>
        </p:nvPicPr>
        <p:blipFill>
          <a:blip r:embed="rId9" cstate="screen">
            <a:lum brigh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152" y="1360119"/>
            <a:ext cx="215106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2"/>
          <p:cNvSpPr>
            <a:spLocks noChangeArrowheads="1"/>
          </p:cNvSpPr>
          <p:nvPr/>
        </p:nvSpPr>
        <p:spPr bwMode="auto">
          <a:xfrm>
            <a:off x="278552" y="1090244"/>
            <a:ext cx="72961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 b="1"/>
              <a:t>coil 1                           coil 2                               image 1                      image 2</a:t>
            </a:r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endParaRPr lang="en-US" altLang="en-US" sz="1800" b="1"/>
          </a:p>
          <a:p>
            <a:r>
              <a:rPr lang="en-US" altLang="en-US" sz="1800" b="1"/>
              <a:t>coil 3                         coil 4                                 image 3                      image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40" y="2119726"/>
            <a:ext cx="3951847" cy="2963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45831" y="1600983"/>
            <a:ext cx="320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Combined is brighter where Rx coils are more sensitive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675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11" y="116770"/>
            <a:ext cx="10515600" cy="1325563"/>
          </a:xfrm>
        </p:spPr>
        <p:txBody>
          <a:bodyPr/>
          <a:lstStyle/>
          <a:p>
            <a:r>
              <a:rPr lang="en-US" dirty="0"/>
              <a:t>RF B</a:t>
            </a:r>
            <a:r>
              <a:rPr lang="en-US" baseline="-25000" dirty="0"/>
              <a:t>1</a:t>
            </a:r>
            <a:r>
              <a:rPr lang="en-US" baseline="30000" dirty="0"/>
              <a:t>+</a:t>
            </a:r>
            <a:r>
              <a:rPr lang="en-US" dirty="0"/>
              <a:t> inhomogeneity at ultra-high field (7T)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69" y="2415822"/>
            <a:ext cx="3970394" cy="4261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028" y="1088390"/>
            <a:ext cx="9668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Interaction of transmit RF field with body tissue (dielectric permittivity and conductivity)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Dark shading in images, loss of contrast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711" y="6488668"/>
            <a:ext cx="295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Ugurbil</a:t>
            </a:r>
            <a:r>
              <a:rPr lang="en-US" i="1" dirty="0"/>
              <a:t> K, </a:t>
            </a:r>
            <a:r>
              <a:rPr lang="en-US" i="1" dirty="0" err="1"/>
              <a:t>NeuroImage</a:t>
            </a:r>
            <a:r>
              <a:rPr lang="en-US" i="1" dirty="0"/>
              <a:t>, 2017.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28" y="2415822"/>
            <a:ext cx="1337490" cy="3821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028" y="1841210"/>
            <a:ext cx="118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r>
              <a:rPr lang="en-US" baseline="30000" dirty="0"/>
              <a:t>+</a:t>
            </a:r>
            <a:r>
              <a:rPr lang="en-US" dirty="0"/>
              <a:t> field amplitude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644" y="2359974"/>
            <a:ext cx="3715696" cy="38772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171167" y="5060515"/>
            <a:ext cx="588724" cy="3256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70959" y="3615085"/>
            <a:ext cx="277030" cy="71143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16703" y="1968109"/>
            <a:ext cx="16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7T </a:t>
            </a:r>
            <a:r>
              <a:rPr lang="en-US"/>
              <a:t>brain images</a:t>
            </a:r>
          </a:p>
        </p:txBody>
      </p:sp>
    </p:spTree>
    <p:extLst>
      <p:ext uri="{BB962C8B-B14F-4D97-AF65-F5344CB8AC3E}">
        <p14:creationId xmlns:p14="http://schemas.microsoft.com/office/powerpoint/2010/main" val="64201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59992" y="108202"/>
            <a:ext cx="7772400" cy="1143000"/>
          </a:xfrm>
        </p:spPr>
        <p:txBody>
          <a:bodyPr/>
          <a:lstStyle/>
          <a:p>
            <a:r>
              <a:rPr lang="en-US" altLang="en-US" sz="4000" i="1" dirty="0"/>
              <a:t>Motion Artifacts</a:t>
            </a:r>
            <a:endParaRPr lang="en-US" altLang="en-US" dirty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9992" y="1179576"/>
            <a:ext cx="8708136" cy="4114800"/>
          </a:xfrm>
        </p:spPr>
        <p:txBody>
          <a:bodyPr/>
          <a:lstStyle/>
          <a:p>
            <a:pPr>
              <a:spcBef>
                <a:spcPct val="75000"/>
              </a:spcBef>
            </a:pPr>
            <a:r>
              <a:rPr lang="en-US" altLang="en-US" sz="2000" dirty="0"/>
              <a:t>Motion causes to phase errors in the data which leads to mis-registration in the phase encode (y) direction</a:t>
            </a:r>
          </a:p>
          <a:p>
            <a:pPr>
              <a:spcBef>
                <a:spcPct val="75000"/>
              </a:spcBef>
            </a:pPr>
            <a:r>
              <a:rPr lang="en-US" altLang="en-US" sz="2000" dirty="0"/>
              <a:t>periodic motion leads to ghosting (shifted images that can constructively or destructively interfere with the primary image)</a:t>
            </a:r>
          </a:p>
          <a:p>
            <a:pPr>
              <a:spcBef>
                <a:spcPct val="75000"/>
              </a:spcBef>
            </a:pPr>
            <a:r>
              <a:rPr lang="en-US" altLang="en-US" sz="2000" dirty="0"/>
              <a:t>Remedies:	</a:t>
            </a:r>
          </a:p>
          <a:p>
            <a:pPr lvl="1">
              <a:spcBef>
                <a:spcPct val="75000"/>
              </a:spcBef>
            </a:pPr>
            <a:r>
              <a:rPr lang="en-US" altLang="en-US" sz="2000" dirty="0"/>
              <a:t>correct for motion induced phase errors </a:t>
            </a:r>
          </a:p>
          <a:p>
            <a:pPr lvl="1">
              <a:spcBef>
                <a:spcPct val="75000"/>
              </a:spcBef>
            </a:pPr>
            <a:r>
              <a:rPr lang="en-US" altLang="en-US" sz="2000" dirty="0"/>
              <a:t>fast imaging to freeze motion</a:t>
            </a:r>
          </a:p>
          <a:p>
            <a:pPr lvl="1">
              <a:spcBef>
                <a:spcPct val="75000"/>
              </a:spcBef>
            </a:pPr>
            <a:r>
              <a:rPr lang="en-US" altLang="en-US" sz="2000" dirty="0"/>
              <a:t>follow motion</a:t>
            </a:r>
          </a:p>
          <a:p>
            <a:pPr>
              <a:spcBef>
                <a:spcPct val="75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" cstate="screen">
            <a:lum bright="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4868864"/>
            <a:ext cx="2209800" cy="16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3" name="Picture 5" descr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800600"/>
            <a:ext cx="46482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06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1D Example: Motion Present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838200"/>
          </a:xfrm>
        </p:spPr>
        <p:txBody>
          <a:bodyPr>
            <a:normAutofit lnSpcReduction="10000"/>
          </a:bodyPr>
          <a:lstStyle/>
          <a:p>
            <a:r>
              <a:rPr lang="en-US" altLang="en-US">
                <a:ea typeface="ＭＳ Ｐゴシック" charset="-128"/>
              </a:rPr>
              <a:t>consider a 1D image consisting of a box</a:t>
            </a:r>
          </a:p>
          <a:p>
            <a:pPr lvl="1"/>
            <a:r>
              <a:rPr lang="en-US" altLang="en-US">
                <a:ea typeface="ＭＳ Ｐゴシック" charset="-128"/>
              </a:rPr>
              <a:t>periodic motion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862329" y="6096000"/>
            <a:ext cx="3546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data domain (time/k-space)</a:t>
            </a: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7389456" y="6096000"/>
            <a:ext cx="2010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image domain</a:t>
            </a:r>
          </a:p>
        </p:txBody>
      </p:sp>
      <p:grpSp>
        <p:nvGrpSpPr>
          <p:cNvPr id="80901" name="Group 6"/>
          <p:cNvGrpSpPr>
            <a:grpSpLocks/>
          </p:cNvGrpSpPr>
          <p:nvPr/>
        </p:nvGrpSpPr>
        <p:grpSpPr bwMode="auto">
          <a:xfrm>
            <a:off x="7315200" y="2667000"/>
            <a:ext cx="2438400" cy="762000"/>
            <a:chOff x="3648" y="1680"/>
            <a:chExt cx="1536" cy="480"/>
          </a:xfrm>
        </p:grpSpPr>
        <p:sp>
          <p:nvSpPr>
            <p:cNvPr id="80925" name="Line 7"/>
            <p:cNvSpPr>
              <a:spLocks noChangeShapeType="1"/>
            </p:cNvSpPr>
            <p:nvPr/>
          </p:nvSpPr>
          <p:spPr bwMode="auto">
            <a:xfrm>
              <a:off x="3648" y="2160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Rectangle 8"/>
            <p:cNvSpPr>
              <a:spLocks noChangeArrowheads="1"/>
            </p:cNvSpPr>
            <p:nvPr/>
          </p:nvSpPr>
          <p:spPr bwMode="auto">
            <a:xfrm>
              <a:off x="4224" y="1680"/>
              <a:ext cx="192" cy="4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80902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743201"/>
            <a:ext cx="22098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10"/>
          <p:cNvSpPr txBox="1">
            <a:spLocks noChangeArrowheads="1"/>
          </p:cNvSpPr>
          <p:nvPr/>
        </p:nvSpPr>
        <p:spPr bwMode="auto">
          <a:xfrm>
            <a:off x="4953000" y="3124201"/>
            <a:ext cx="210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Fourier Transform</a:t>
            </a:r>
          </a:p>
        </p:txBody>
      </p:sp>
      <p:sp>
        <p:nvSpPr>
          <p:cNvPr id="80904" name="Line 11"/>
          <p:cNvSpPr>
            <a:spLocks noChangeShapeType="1"/>
          </p:cNvSpPr>
          <p:nvPr/>
        </p:nvSpPr>
        <p:spPr bwMode="auto">
          <a:xfrm>
            <a:off x="5308600" y="3535363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Text Box 12"/>
          <p:cNvSpPr txBox="1">
            <a:spLocks noChangeArrowheads="1"/>
          </p:cNvSpPr>
          <p:nvPr/>
        </p:nvSpPr>
        <p:spPr bwMode="auto">
          <a:xfrm>
            <a:off x="2072261" y="2743202"/>
            <a:ext cx="1457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 dirty="0"/>
              <a:t>original </a:t>
            </a:r>
          </a:p>
          <a:p>
            <a:pPr algn="ctr"/>
            <a:r>
              <a:rPr lang="en-US" altLang="en-US" sz="2000" dirty="0"/>
              <a:t>k-space data</a:t>
            </a:r>
          </a:p>
        </p:txBody>
      </p:sp>
      <p:sp>
        <p:nvSpPr>
          <p:cNvPr id="80906" name="Text Box 13"/>
          <p:cNvSpPr txBox="1">
            <a:spLocks noChangeArrowheads="1"/>
          </p:cNvSpPr>
          <p:nvPr/>
        </p:nvSpPr>
        <p:spPr bwMode="auto">
          <a:xfrm>
            <a:off x="4978400" y="4160839"/>
            <a:ext cx="210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Fourier Transform</a:t>
            </a:r>
          </a:p>
        </p:txBody>
      </p:sp>
      <p:sp>
        <p:nvSpPr>
          <p:cNvPr id="80907" name="Line 14"/>
          <p:cNvSpPr>
            <a:spLocks noChangeShapeType="1"/>
          </p:cNvSpPr>
          <p:nvPr/>
        </p:nvSpPr>
        <p:spPr bwMode="auto">
          <a:xfrm>
            <a:off x="5334000" y="4572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8" name="Group 15"/>
          <p:cNvGrpSpPr>
            <a:grpSpLocks/>
          </p:cNvGrpSpPr>
          <p:nvPr/>
        </p:nvGrpSpPr>
        <p:grpSpPr bwMode="auto">
          <a:xfrm>
            <a:off x="7315200" y="4124325"/>
            <a:ext cx="2438400" cy="381000"/>
            <a:chOff x="3648" y="2544"/>
            <a:chExt cx="1536" cy="240"/>
          </a:xfrm>
        </p:grpSpPr>
        <p:sp>
          <p:nvSpPr>
            <p:cNvPr id="80921" name="Line 16"/>
            <p:cNvSpPr>
              <a:spLocks noChangeShapeType="1"/>
            </p:cNvSpPr>
            <p:nvPr/>
          </p:nvSpPr>
          <p:spPr bwMode="auto">
            <a:xfrm>
              <a:off x="3648" y="2784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2" name="Line 17"/>
            <p:cNvSpPr>
              <a:spLocks noChangeShapeType="1"/>
            </p:cNvSpPr>
            <p:nvPr/>
          </p:nvSpPr>
          <p:spPr bwMode="auto">
            <a:xfrm flipV="1">
              <a:off x="3840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3" name="Line 18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4" name="Line 19"/>
            <p:cNvSpPr>
              <a:spLocks noChangeShapeType="1"/>
            </p:cNvSpPr>
            <p:nvPr/>
          </p:nvSpPr>
          <p:spPr bwMode="auto">
            <a:xfrm flipV="1">
              <a:off x="4320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09" name="Text Box 20"/>
          <p:cNvSpPr txBox="1">
            <a:spLocks noChangeArrowheads="1"/>
          </p:cNvSpPr>
          <p:nvPr/>
        </p:nvSpPr>
        <p:spPr bwMode="auto">
          <a:xfrm>
            <a:off x="8213725" y="3605213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/>
              <a:t>*</a:t>
            </a:r>
          </a:p>
        </p:txBody>
      </p:sp>
      <p:sp>
        <p:nvSpPr>
          <p:cNvPr id="80910" name="Text Box 21"/>
          <p:cNvSpPr txBox="1">
            <a:spLocks noChangeArrowheads="1"/>
          </p:cNvSpPr>
          <p:nvPr/>
        </p:nvSpPr>
        <p:spPr bwMode="auto">
          <a:xfrm>
            <a:off x="8071248" y="4657726"/>
            <a:ext cx="615553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b="1"/>
              <a:t>=</a:t>
            </a:r>
          </a:p>
        </p:txBody>
      </p:sp>
      <p:sp>
        <p:nvSpPr>
          <p:cNvPr id="80911" name="Line 22"/>
          <p:cNvSpPr>
            <a:spLocks noChangeShapeType="1"/>
          </p:cNvSpPr>
          <p:nvPr/>
        </p:nvSpPr>
        <p:spPr bwMode="auto">
          <a:xfrm>
            <a:off x="7315200" y="60198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2" name="Rectangle 23"/>
          <p:cNvSpPr>
            <a:spLocks noChangeArrowheads="1"/>
          </p:cNvSpPr>
          <p:nvPr/>
        </p:nvSpPr>
        <p:spPr bwMode="auto">
          <a:xfrm>
            <a:off x="82296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0913" name="Rectangle 24"/>
          <p:cNvSpPr>
            <a:spLocks noChangeArrowheads="1"/>
          </p:cNvSpPr>
          <p:nvPr/>
        </p:nvSpPr>
        <p:spPr bwMode="auto">
          <a:xfrm>
            <a:off x="90678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0914" name="Rectangle 25"/>
          <p:cNvSpPr>
            <a:spLocks noChangeArrowheads="1"/>
          </p:cNvSpPr>
          <p:nvPr/>
        </p:nvSpPr>
        <p:spPr bwMode="auto">
          <a:xfrm>
            <a:off x="74676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0915" name="Text Box 26"/>
          <p:cNvSpPr txBox="1">
            <a:spLocks noChangeArrowheads="1"/>
          </p:cNvSpPr>
          <p:nvPr/>
        </p:nvSpPr>
        <p:spPr bwMode="auto">
          <a:xfrm>
            <a:off x="5622925" y="5005388"/>
            <a:ext cx="1384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ghost images</a:t>
            </a:r>
          </a:p>
        </p:txBody>
      </p:sp>
      <p:sp>
        <p:nvSpPr>
          <p:cNvPr id="80916" name="Line 27"/>
          <p:cNvSpPr>
            <a:spLocks noChangeShapeType="1"/>
          </p:cNvSpPr>
          <p:nvPr/>
        </p:nvSpPr>
        <p:spPr bwMode="auto">
          <a:xfrm>
            <a:off x="7010400" y="5257800"/>
            <a:ext cx="533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7" name="Line 28"/>
          <p:cNvSpPr>
            <a:spLocks noChangeShapeType="1"/>
          </p:cNvSpPr>
          <p:nvPr/>
        </p:nvSpPr>
        <p:spPr bwMode="auto">
          <a:xfrm>
            <a:off x="7010400" y="5257800"/>
            <a:ext cx="2133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0918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419600"/>
            <a:ext cx="22367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9" name="Text Box 30"/>
          <p:cNvSpPr txBox="1">
            <a:spLocks noChangeArrowheads="1"/>
          </p:cNvSpPr>
          <p:nvPr/>
        </p:nvSpPr>
        <p:spPr bwMode="auto">
          <a:xfrm>
            <a:off x="3429000" y="3657601"/>
            <a:ext cx="31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/>
              <a:t>.</a:t>
            </a:r>
            <a:endParaRPr lang="en-US" altLang="en-US"/>
          </a:p>
        </p:txBody>
      </p:sp>
      <p:sp>
        <p:nvSpPr>
          <p:cNvPr id="80920" name="Text Box 31"/>
          <p:cNvSpPr txBox="1">
            <a:spLocks noChangeArrowheads="1"/>
          </p:cNvSpPr>
          <p:nvPr/>
        </p:nvSpPr>
        <p:spPr bwMode="auto">
          <a:xfrm>
            <a:off x="2474977" y="4906646"/>
            <a:ext cx="24225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 dirty="0"/>
              <a:t>modulation from periodic motion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4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9373" y="-160552"/>
            <a:ext cx="10515600" cy="1325563"/>
          </a:xfrm>
        </p:spPr>
        <p:txBody>
          <a:bodyPr/>
          <a:lstStyle/>
          <a:p>
            <a:r>
              <a:rPr lang="en-US" dirty="0"/>
              <a:t>Fourier Transform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463" y="967826"/>
            <a:ext cx="9043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Shows you the spatial frequencies that are present in the image (or audio signal, etc.).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u="sng" dirty="0"/>
              <a:t>Steps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(1) Multiply input function (image) by </a:t>
            </a:r>
            <a:r>
              <a:rPr lang="en-US" i="1" dirty="0"/>
              <a:t>spatial harmonic (sinusoid) </a:t>
            </a:r>
            <a:r>
              <a:rPr lang="en-US" dirty="0"/>
              <a:t>with a given frequency </a:t>
            </a:r>
          </a:p>
          <a:p>
            <a:pPr lvl="1"/>
            <a:r>
              <a:rPr lang="en-US" dirty="0"/>
              <a:t>(2) Integrate over the whole space (1D, 2D, or 3D) </a:t>
            </a:r>
            <a:r>
              <a:rPr lang="en-US" dirty="0">
                <a:sym typeface="Wingdings"/>
              </a:rPr>
              <a:t> Gives you one point in k-space</a:t>
            </a:r>
          </a:p>
          <a:p>
            <a:pPr lvl="1"/>
            <a:r>
              <a:rPr lang="en-US" dirty="0">
                <a:sym typeface="Wingdings"/>
              </a:rPr>
              <a:t>(3) Change spatial frequency (</a:t>
            </a:r>
            <a:r>
              <a:rPr lang="en-US" i="1" dirty="0">
                <a:sym typeface="Wingdings"/>
              </a:rPr>
              <a:t>k</a:t>
            </a:r>
            <a:r>
              <a:rPr lang="en-US" dirty="0">
                <a:sym typeface="Wingdings"/>
              </a:rPr>
              <a:t>) and repeat steps (1) and (2) until you have populated all of k-space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One k-space point tells you how much of the corresponding spatial harmonic is needed to build the image.  When you add all the harmonics together, the complex-valued functions interfere constructively and destructively in a way that forms the image features. 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633" y="137786"/>
            <a:ext cx="1947058" cy="2382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79230" y="2520370"/>
            <a:ext cx="1869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Jean-Baptiste Joseph Fourier </a:t>
            </a:r>
          </a:p>
          <a:p>
            <a:pPr algn="ctr"/>
            <a:r>
              <a:rPr lang="en-US" sz="1100" i="1" dirty="0"/>
              <a:t>(1768-1830)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6736" y="4593215"/>
            <a:ext cx="6172200" cy="1817132"/>
            <a:chOff x="-45174" y="2895600"/>
            <a:chExt cx="6172200" cy="1817132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8264" y="2895600"/>
            <a:ext cx="5455979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1" name="Equation" r:id="rId4" imgW="1549400" imgH="368300" progId="Equation.3">
                    <p:embed/>
                  </p:oleObj>
                </mc:Choice>
                <mc:Fallback>
                  <p:oleObj name="Equation" r:id="rId4" imgW="15494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264" y="2895600"/>
                          <a:ext cx="5455979" cy="1295400"/>
                        </a:xfrm>
                        <a:prstGeom prst="rect">
                          <a:avLst/>
                        </a:prstGeom>
                        <a:ln>
                          <a:solidFill>
                            <a:srgbClr val="80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-45174" y="4343400"/>
              <a:ext cx="6172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Measured signal is Fourier integral of the projection image!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280758" y="4549676"/>
            <a:ext cx="5631494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1D Fourier transform along </a:t>
            </a:r>
            <a:r>
              <a:rPr lang="en-US" i="1" dirty="0"/>
              <a:t>x</a:t>
            </a:r>
          </a:p>
          <a:p>
            <a:endParaRPr lang="en-US" sz="1100" dirty="0"/>
          </a:p>
          <a:p>
            <a:r>
              <a:rPr lang="en-US" i="1" dirty="0"/>
              <a:t>M</a:t>
            </a:r>
            <a:r>
              <a:rPr lang="en-US" i="1" baseline="-25000" dirty="0"/>
              <a:t>0</a:t>
            </a:r>
            <a:r>
              <a:rPr lang="en-US" dirty="0"/>
              <a:t> is the object</a:t>
            </a:r>
          </a:p>
          <a:p>
            <a:endParaRPr lang="en-US" sz="1100" dirty="0"/>
          </a:p>
          <a:p>
            <a:r>
              <a:rPr lang="en-US" i="1" dirty="0" err="1"/>
              <a:t>k</a:t>
            </a:r>
            <a:r>
              <a:rPr lang="en-US" i="1" baseline="-25000" dirty="0" err="1"/>
              <a:t>x</a:t>
            </a:r>
            <a:r>
              <a:rPr lang="en-US" dirty="0"/>
              <a:t> is spatial frequency (k-space coordinate)</a:t>
            </a:r>
          </a:p>
          <a:p>
            <a:endParaRPr lang="en-US" sz="1050" dirty="0"/>
          </a:p>
          <a:p>
            <a:r>
              <a:rPr lang="en-US" dirty="0"/>
              <a:t>In practice we use the discretized version of this formula.  Number of k-space points depends on size of image grid</a:t>
            </a:r>
          </a:p>
        </p:txBody>
      </p:sp>
    </p:spTree>
    <p:extLst>
      <p:ext uri="{BB962C8B-B14F-4D97-AF65-F5344CB8AC3E}">
        <p14:creationId xmlns:p14="http://schemas.microsoft.com/office/powerpoint/2010/main" val="19320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1D Example: Motion Present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838200"/>
          </a:xfrm>
        </p:spPr>
        <p:txBody>
          <a:bodyPr>
            <a:normAutofit lnSpcReduction="10000"/>
          </a:bodyPr>
          <a:lstStyle/>
          <a:p>
            <a:r>
              <a:rPr lang="en-US" altLang="en-US">
                <a:ea typeface="ＭＳ Ｐゴシック" charset="-128"/>
              </a:rPr>
              <a:t>consider a 1D image consisting of a box</a:t>
            </a:r>
          </a:p>
          <a:p>
            <a:pPr lvl="1"/>
            <a:r>
              <a:rPr lang="en-US" altLang="en-US">
                <a:ea typeface="ＭＳ Ｐゴシック" charset="-128"/>
              </a:rPr>
              <a:t>periodic motion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409700" y="5349894"/>
            <a:ext cx="487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modulation of original data by periodic phase errors leads to discrete ghost images</a:t>
            </a:r>
          </a:p>
        </p:txBody>
      </p:sp>
      <p:grpSp>
        <p:nvGrpSpPr>
          <p:cNvPr id="81924" name="Group 5"/>
          <p:cNvGrpSpPr>
            <a:grpSpLocks/>
          </p:cNvGrpSpPr>
          <p:nvPr/>
        </p:nvGrpSpPr>
        <p:grpSpPr bwMode="auto">
          <a:xfrm>
            <a:off x="7315200" y="2667000"/>
            <a:ext cx="2438400" cy="762000"/>
            <a:chOff x="3648" y="1680"/>
            <a:chExt cx="1536" cy="480"/>
          </a:xfrm>
        </p:grpSpPr>
        <p:sp>
          <p:nvSpPr>
            <p:cNvPr id="81943" name="Line 6"/>
            <p:cNvSpPr>
              <a:spLocks noChangeShapeType="1"/>
            </p:cNvSpPr>
            <p:nvPr/>
          </p:nvSpPr>
          <p:spPr bwMode="auto">
            <a:xfrm>
              <a:off x="3648" y="2160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4" name="Rectangle 7"/>
            <p:cNvSpPr>
              <a:spLocks noChangeArrowheads="1"/>
            </p:cNvSpPr>
            <p:nvPr/>
          </p:nvSpPr>
          <p:spPr bwMode="auto">
            <a:xfrm>
              <a:off x="4224" y="1680"/>
              <a:ext cx="192" cy="4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1925" name="Group 8"/>
          <p:cNvGrpSpPr>
            <a:grpSpLocks/>
          </p:cNvGrpSpPr>
          <p:nvPr/>
        </p:nvGrpSpPr>
        <p:grpSpPr bwMode="auto">
          <a:xfrm>
            <a:off x="7315200" y="4124325"/>
            <a:ext cx="2438400" cy="381000"/>
            <a:chOff x="3648" y="2544"/>
            <a:chExt cx="1536" cy="240"/>
          </a:xfrm>
        </p:grpSpPr>
        <p:sp>
          <p:nvSpPr>
            <p:cNvPr id="81939" name="Line 9"/>
            <p:cNvSpPr>
              <a:spLocks noChangeShapeType="1"/>
            </p:cNvSpPr>
            <p:nvPr/>
          </p:nvSpPr>
          <p:spPr bwMode="auto">
            <a:xfrm>
              <a:off x="3648" y="2784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0" name="Line 10"/>
            <p:cNvSpPr>
              <a:spLocks noChangeShapeType="1"/>
            </p:cNvSpPr>
            <p:nvPr/>
          </p:nvSpPr>
          <p:spPr bwMode="auto">
            <a:xfrm flipV="1">
              <a:off x="3840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1" name="Line 11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2" name="Line 12"/>
            <p:cNvSpPr>
              <a:spLocks noChangeShapeType="1"/>
            </p:cNvSpPr>
            <p:nvPr/>
          </p:nvSpPr>
          <p:spPr bwMode="auto">
            <a:xfrm flipV="1">
              <a:off x="4320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6" name="Text Box 13"/>
          <p:cNvSpPr txBox="1">
            <a:spLocks noChangeArrowheads="1"/>
          </p:cNvSpPr>
          <p:nvPr/>
        </p:nvSpPr>
        <p:spPr bwMode="auto">
          <a:xfrm>
            <a:off x="8213725" y="3605213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/>
              <a:t>*</a:t>
            </a:r>
          </a:p>
        </p:txBody>
      </p:sp>
      <p:sp>
        <p:nvSpPr>
          <p:cNvPr id="81927" name="Text Box 14"/>
          <p:cNvSpPr txBox="1">
            <a:spLocks noChangeArrowheads="1"/>
          </p:cNvSpPr>
          <p:nvPr/>
        </p:nvSpPr>
        <p:spPr bwMode="auto">
          <a:xfrm>
            <a:off x="8071248" y="4657726"/>
            <a:ext cx="615553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b="1"/>
              <a:t>=</a:t>
            </a:r>
          </a:p>
        </p:txBody>
      </p:sp>
      <p:sp>
        <p:nvSpPr>
          <p:cNvPr id="81928" name="Line 15"/>
          <p:cNvSpPr>
            <a:spLocks noChangeShapeType="1"/>
          </p:cNvSpPr>
          <p:nvPr/>
        </p:nvSpPr>
        <p:spPr bwMode="auto">
          <a:xfrm>
            <a:off x="7315200" y="60198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Rectangle 16"/>
          <p:cNvSpPr>
            <a:spLocks noChangeArrowheads="1"/>
          </p:cNvSpPr>
          <p:nvPr/>
        </p:nvSpPr>
        <p:spPr bwMode="auto">
          <a:xfrm>
            <a:off x="82296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1930" name="Rectangle 17"/>
          <p:cNvSpPr>
            <a:spLocks noChangeArrowheads="1"/>
          </p:cNvSpPr>
          <p:nvPr/>
        </p:nvSpPr>
        <p:spPr bwMode="auto">
          <a:xfrm>
            <a:off x="90678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1931" name="Rectangle 18"/>
          <p:cNvSpPr>
            <a:spLocks noChangeArrowheads="1"/>
          </p:cNvSpPr>
          <p:nvPr/>
        </p:nvSpPr>
        <p:spPr bwMode="auto">
          <a:xfrm>
            <a:off x="74676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pic>
        <p:nvPicPr>
          <p:cNvPr id="81932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743201"/>
            <a:ext cx="22098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3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419600"/>
            <a:ext cx="22367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Text Box 21"/>
          <p:cNvSpPr txBox="1">
            <a:spLocks noChangeArrowheads="1"/>
          </p:cNvSpPr>
          <p:nvPr/>
        </p:nvSpPr>
        <p:spPr bwMode="auto">
          <a:xfrm>
            <a:off x="3429000" y="3657601"/>
            <a:ext cx="31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/>
              <a:t>.</a:t>
            </a:r>
            <a:endParaRPr lang="en-US" altLang="en-US"/>
          </a:p>
        </p:txBody>
      </p:sp>
      <p:sp>
        <p:nvSpPr>
          <p:cNvPr id="81935" name="Text Box 22"/>
          <p:cNvSpPr txBox="1">
            <a:spLocks noChangeArrowheads="1"/>
          </p:cNvSpPr>
          <p:nvPr/>
        </p:nvSpPr>
        <p:spPr bwMode="auto">
          <a:xfrm>
            <a:off x="5854701" y="3382964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FT</a:t>
            </a:r>
          </a:p>
        </p:txBody>
      </p:sp>
      <p:sp>
        <p:nvSpPr>
          <p:cNvPr id="81936" name="Line 23"/>
          <p:cNvSpPr>
            <a:spLocks noChangeShapeType="1"/>
          </p:cNvSpPr>
          <p:nvPr/>
        </p:nvSpPr>
        <p:spPr bwMode="auto">
          <a:xfrm>
            <a:off x="5308600" y="38862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Text Box 25"/>
          <p:cNvSpPr txBox="1">
            <a:spLocks noChangeArrowheads="1"/>
          </p:cNvSpPr>
          <p:nvPr/>
        </p:nvSpPr>
        <p:spPr bwMode="auto">
          <a:xfrm>
            <a:off x="2667001" y="4784726"/>
            <a:ext cx="179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/>
              <a:t>periodic motion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4761C6CC-26CA-1742-A72E-86D790372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61" y="2743202"/>
            <a:ext cx="1457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 dirty="0"/>
              <a:t>original </a:t>
            </a:r>
          </a:p>
          <a:p>
            <a:pPr algn="ctr"/>
            <a:r>
              <a:rPr lang="en-US" altLang="en-US" sz="2000" dirty="0"/>
              <a:t>k-space data</a:t>
            </a:r>
          </a:p>
        </p:txBody>
      </p:sp>
    </p:spTree>
    <p:extLst>
      <p:ext uri="{BB962C8B-B14F-4D97-AF65-F5344CB8AC3E}">
        <p14:creationId xmlns:p14="http://schemas.microsoft.com/office/powerpoint/2010/main" val="798448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1D Example: Motion Present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838200"/>
          </a:xfrm>
        </p:spPr>
        <p:txBody>
          <a:bodyPr>
            <a:normAutofit lnSpcReduction="10000"/>
          </a:bodyPr>
          <a:lstStyle/>
          <a:p>
            <a:r>
              <a:rPr lang="en-US" altLang="en-US">
                <a:ea typeface="ＭＳ Ｐゴシック" charset="-128"/>
              </a:rPr>
              <a:t>consider a 1D image consisting of a box</a:t>
            </a:r>
          </a:p>
          <a:p>
            <a:pPr lvl="1"/>
            <a:r>
              <a:rPr lang="en-US" altLang="en-US">
                <a:ea typeface="ＭＳ Ｐゴシック" charset="-128"/>
              </a:rPr>
              <a:t>periodic motion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2209800" y="5273676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ghosts separated in this example</a:t>
            </a:r>
          </a:p>
          <a:p>
            <a:pPr>
              <a:buFontTx/>
              <a:buChar char="•"/>
            </a:pPr>
            <a:r>
              <a:rPr lang="en-US" altLang="en-US"/>
              <a:t>usually overlap in practice</a:t>
            </a:r>
          </a:p>
        </p:txBody>
      </p:sp>
      <p:grpSp>
        <p:nvGrpSpPr>
          <p:cNvPr id="82948" name="Group 5"/>
          <p:cNvGrpSpPr>
            <a:grpSpLocks/>
          </p:cNvGrpSpPr>
          <p:nvPr/>
        </p:nvGrpSpPr>
        <p:grpSpPr bwMode="auto">
          <a:xfrm>
            <a:off x="7315200" y="2667000"/>
            <a:ext cx="2438400" cy="762000"/>
            <a:chOff x="3648" y="1680"/>
            <a:chExt cx="1536" cy="480"/>
          </a:xfrm>
        </p:grpSpPr>
        <p:sp>
          <p:nvSpPr>
            <p:cNvPr id="82967" name="Line 6"/>
            <p:cNvSpPr>
              <a:spLocks noChangeShapeType="1"/>
            </p:cNvSpPr>
            <p:nvPr/>
          </p:nvSpPr>
          <p:spPr bwMode="auto">
            <a:xfrm>
              <a:off x="3648" y="2160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8" name="Rectangle 7"/>
            <p:cNvSpPr>
              <a:spLocks noChangeArrowheads="1"/>
            </p:cNvSpPr>
            <p:nvPr/>
          </p:nvSpPr>
          <p:spPr bwMode="auto">
            <a:xfrm>
              <a:off x="4224" y="1680"/>
              <a:ext cx="192" cy="4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2949" name="Group 8"/>
          <p:cNvGrpSpPr>
            <a:grpSpLocks/>
          </p:cNvGrpSpPr>
          <p:nvPr/>
        </p:nvGrpSpPr>
        <p:grpSpPr bwMode="auto">
          <a:xfrm>
            <a:off x="7315200" y="4124325"/>
            <a:ext cx="2438400" cy="381000"/>
            <a:chOff x="3648" y="2544"/>
            <a:chExt cx="1536" cy="240"/>
          </a:xfrm>
        </p:grpSpPr>
        <p:sp>
          <p:nvSpPr>
            <p:cNvPr id="82963" name="Line 9"/>
            <p:cNvSpPr>
              <a:spLocks noChangeShapeType="1"/>
            </p:cNvSpPr>
            <p:nvPr/>
          </p:nvSpPr>
          <p:spPr bwMode="auto">
            <a:xfrm>
              <a:off x="3648" y="2784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4" name="Line 10"/>
            <p:cNvSpPr>
              <a:spLocks noChangeShapeType="1"/>
            </p:cNvSpPr>
            <p:nvPr/>
          </p:nvSpPr>
          <p:spPr bwMode="auto">
            <a:xfrm flipV="1">
              <a:off x="3840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5" name="Line 11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6" name="Line 12"/>
            <p:cNvSpPr>
              <a:spLocks noChangeShapeType="1"/>
            </p:cNvSpPr>
            <p:nvPr/>
          </p:nvSpPr>
          <p:spPr bwMode="auto">
            <a:xfrm flipV="1">
              <a:off x="4320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50" name="Text Box 13"/>
          <p:cNvSpPr txBox="1">
            <a:spLocks noChangeArrowheads="1"/>
          </p:cNvSpPr>
          <p:nvPr/>
        </p:nvSpPr>
        <p:spPr bwMode="auto">
          <a:xfrm>
            <a:off x="8213725" y="3605213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/>
              <a:t>*</a:t>
            </a:r>
          </a:p>
        </p:txBody>
      </p:sp>
      <p:sp>
        <p:nvSpPr>
          <p:cNvPr id="82951" name="Text Box 14"/>
          <p:cNvSpPr txBox="1">
            <a:spLocks noChangeArrowheads="1"/>
          </p:cNvSpPr>
          <p:nvPr/>
        </p:nvSpPr>
        <p:spPr bwMode="auto">
          <a:xfrm>
            <a:off x="8071248" y="4657726"/>
            <a:ext cx="615553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b="1"/>
              <a:t>=</a:t>
            </a:r>
          </a:p>
        </p:txBody>
      </p:sp>
      <p:sp>
        <p:nvSpPr>
          <p:cNvPr id="82952" name="Line 15"/>
          <p:cNvSpPr>
            <a:spLocks noChangeShapeType="1"/>
          </p:cNvSpPr>
          <p:nvPr/>
        </p:nvSpPr>
        <p:spPr bwMode="auto">
          <a:xfrm>
            <a:off x="7315200" y="60198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Rectangle 16"/>
          <p:cNvSpPr>
            <a:spLocks noChangeArrowheads="1"/>
          </p:cNvSpPr>
          <p:nvPr/>
        </p:nvSpPr>
        <p:spPr bwMode="auto">
          <a:xfrm>
            <a:off x="82296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2954" name="Rectangle 17"/>
          <p:cNvSpPr>
            <a:spLocks noChangeArrowheads="1"/>
          </p:cNvSpPr>
          <p:nvPr/>
        </p:nvSpPr>
        <p:spPr bwMode="auto">
          <a:xfrm>
            <a:off x="90678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2955" name="Rectangle 18"/>
          <p:cNvSpPr>
            <a:spLocks noChangeArrowheads="1"/>
          </p:cNvSpPr>
          <p:nvPr/>
        </p:nvSpPr>
        <p:spPr bwMode="auto">
          <a:xfrm>
            <a:off x="7467600" y="5257800"/>
            <a:ext cx="304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pic>
        <p:nvPicPr>
          <p:cNvPr id="82956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743201"/>
            <a:ext cx="22098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419600"/>
            <a:ext cx="22367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8" name="Text Box 21"/>
          <p:cNvSpPr txBox="1">
            <a:spLocks noChangeArrowheads="1"/>
          </p:cNvSpPr>
          <p:nvPr/>
        </p:nvSpPr>
        <p:spPr bwMode="auto">
          <a:xfrm>
            <a:off x="3429000" y="3657601"/>
            <a:ext cx="31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/>
              <a:t>.</a:t>
            </a:r>
            <a:endParaRPr lang="en-US" altLang="en-US"/>
          </a:p>
        </p:txBody>
      </p:sp>
      <p:sp>
        <p:nvSpPr>
          <p:cNvPr id="82959" name="Text Box 22"/>
          <p:cNvSpPr txBox="1">
            <a:spLocks noChangeArrowheads="1"/>
          </p:cNvSpPr>
          <p:nvPr/>
        </p:nvSpPr>
        <p:spPr bwMode="auto">
          <a:xfrm>
            <a:off x="5854701" y="3382964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FT</a:t>
            </a:r>
          </a:p>
        </p:txBody>
      </p:sp>
      <p:sp>
        <p:nvSpPr>
          <p:cNvPr id="82960" name="Line 23"/>
          <p:cNvSpPr>
            <a:spLocks noChangeShapeType="1"/>
          </p:cNvSpPr>
          <p:nvPr/>
        </p:nvSpPr>
        <p:spPr bwMode="auto">
          <a:xfrm>
            <a:off x="5308600" y="38862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Text Box 25"/>
          <p:cNvSpPr txBox="1">
            <a:spLocks noChangeArrowheads="1"/>
          </p:cNvSpPr>
          <p:nvPr/>
        </p:nvSpPr>
        <p:spPr bwMode="auto">
          <a:xfrm>
            <a:off x="2667001" y="4784726"/>
            <a:ext cx="179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/>
              <a:t>periodic motion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40B83869-8C56-2A49-8B8A-E1C9C4043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61" y="2743202"/>
            <a:ext cx="1457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 dirty="0"/>
              <a:t>original </a:t>
            </a:r>
          </a:p>
          <a:p>
            <a:pPr algn="ctr"/>
            <a:r>
              <a:rPr lang="en-US" altLang="en-US" sz="2000" dirty="0"/>
              <a:t>k-space data</a:t>
            </a:r>
          </a:p>
        </p:txBody>
      </p:sp>
    </p:spTree>
    <p:extLst>
      <p:ext uri="{BB962C8B-B14F-4D97-AF65-F5344CB8AC3E}">
        <p14:creationId xmlns:p14="http://schemas.microsoft.com/office/powerpoint/2010/main" val="2051508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Motion Artifacts in 2D: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 sz="3200"/>
              <a:t>Conventional Data Acquisition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4" y="2438400"/>
            <a:ext cx="2084387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4" y="4600576"/>
            <a:ext cx="206533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2476500"/>
            <a:ext cx="73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5851526" y="2727325"/>
            <a:ext cx="662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2DFT</a:t>
            </a:r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>
            <a:off x="5638800" y="32766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>
            <a:off x="2743200" y="4267200"/>
            <a:ext cx="2057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1" name="Line 9"/>
          <p:cNvSpPr>
            <a:spLocks noChangeShapeType="1"/>
          </p:cNvSpPr>
          <p:nvPr/>
        </p:nvSpPr>
        <p:spPr bwMode="auto">
          <a:xfrm>
            <a:off x="2743200" y="4114800"/>
            <a:ext cx="2057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3242" name="Group 10"/>
          <p:cNvGrpSpPr>
            <a:grpSpLocks/>
          </p:cNvGrpSpPr>
          <p:nvPr/>
        </p:nvGrpSpPr>
        <p:grpSpPr bwMode="auto">
          <a:xfrm>
            <a:off x="1889126" y="4419601"/>
            <a:ext cx="2911475" cy="1966913"/>
            <a:chOff x="230" y="2784"/>
            <a:chExt cx="1834" cy="1239"/>
          </a:xfrm>
        </p:grpSpPr>
        <p:sp>
          <p:nvSpPr>
            <p:cNvPr id="223243" name="Line 11"/>
            <p:cNvSpPr>
              <a:spLocks noChangeShapeType="1"/>
            </p:cNvSpPr>
            <p:nvPr/>
          </p:nvSpPr>
          <p:spPr bwMode="auto">
            <a:xfrm>
              <a:off x="768" y="2784"/>
              <a:ext cx="129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4" name="Text Box 12"/>
            <p:cNvSpPr txBox="1">
              <a:spLocks noChangeArrowheads="1"/>
            </p:cNvSpPr>
            <p:nvPr/>
          </p:nvSpPr>
          <p:spPr bwMode="auto">
            <a:xfrm>
              <a:off x="230" y="3446"/>
              <a:ext cx="173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i="1"/>
                <a:t>data acquired 1 line at a time with a delay = TR between each line</a:t>
              </a:r>
            </a:p>
          </p:txBody>
        </p:sp>
        <p:sp>
          <p:nvSpPr>
            <p:cNvPr id="223245" name="Line 13"/>
            <p:cNvSpPr>
              <a:spLocks noChangeShapeType="1"/>
            </p:cNvSpPr>
            <p:nvPr/>
          </p:nvSpPr>
          <p:spPr bwMode="auto">
            <a:xfrm flipV="1">
              <a:off x="336" y="2832"/>
              <a:ext cx="384" cy="6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324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2438400"/>
            <a:ext cx="2540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0" grpId="0" animBg="1"/>
      <p:bldP spid="2232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2438400"/>
            <a:ext cx="2540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259" name="Group 3"/>
          <p:cNvGrpSpPr>
            <a:grpSpLocks/>
          </p:cNvGrpSpPr>
          <p:nvPr/>
        </p:nvGrpSpPr>
        <p:grpSpPr bwMode="auto">
          <a:xfrm>
            <a:off x="4953000" y="2425700"/>
            <a:ext cx="5105400" cy="3740150"/>
            <a:chOff x="2160" y="1528"/>
            <a:chExt cx="3216" cy="2356"/>
          </a:xfrm>
        </p:grpSpPr>
        <p:grpSp>
          <p:nvGrpSpPr>
            <p:cNvPr id="224260" name="Group 4"/>
            <p:cNvGrpSpPr>
              <a:grpSpLocks/>
            </p:cNvGrpSpPr>
            <p:nvPr/>
          </p:nvGrpSpPr>
          <p:grpSpPr bwMode="auto">
            <a:xfrm>
              <a:off x="2160" y="1544"/>
              <a:ext cx="3216" cy="2340"/>
              <a:chOff x="2160" y="1544"/>
              <a:chExt cx="3216" cy="2340"/>
            </a:xfrm>
          </p:grpSpPr>
          <p:pic>
            <p:nvPicPr>
              <p:cNvPr id="22426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1544"/>
                <a:ext cx="313" cy="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4262" name="Text Box 6"/>
              <p:cNvSpPr txBox="1">
                <a:spLocks noChangeArrowheads="1"/>
              </p:cNvSpPr>
              <p:nvPr/>
            </p:nvSpPr>
            <p:spPr bwMode="auto">
              <a:xfrm>
                <a:off x="2342" y="3302"/>
                <a:ext cx="3034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/>
                  <a:t>periodic motion introducing a phase error in the phase encode (vertical) direction results in misplacement of tissue in phase encode direction</a:t>
                </a:r>
              </a:p>
            </p:txBody>
          </p:sp>
          <p:sp>
            <p:nvSpPr>
              <p:cNvPr id="224263" name="Line 7"/>
              <p:cNvSpPr>
                <a:spLocks noChangeShapeType="1"/>
              </p:cNvSpPr>
              <p:nvPr/>
            </p:nvSpPr>
            <p:spPr bwMode="auto">
              <a:xfrm flipH="1" flipV="1">
                <a:off x="2448" y="2880"/>
                <a:ext cx="192" cy="43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2426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" y="1528"/>
              <a:ext cx="1600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4265" name="Rectangle 9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Motion Artifacts in 2D: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 sz="3200"/>
              <a:t>Conventional Data Acquisition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2426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4" y="2438400"/>
            <a:ext cx="2084387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7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4" y="4600576"/>
            <a:ext cx="206533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2476500"/>
            <a:ext cx="73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5851526" y="2727325"/>
            <a:ext cx="662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2DFT</a:t>
            </a:r>
          </a:p>
        </p:txBody>
      </p:sp>
      <p:sp>
        <p:nvSpPr>
          <p:cNvPr id="224270" name="Line 14"/>
          <p:cNvSpPr>
            <a:spLocks noChangeShapeType="1"/>
          </p:cNvSpPr>
          <p:nvPr/>
        </p:nvSpPr>
        <p:spPr bwMode="auto">
          <a:xfrm>
            <a:off x="5638800" y="32766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427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2432050"/>
            <a:ext cx="2540000" cy="199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7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2438400"/>
            <a:ext cx="2540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73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2425700"/>
            <a:ext cx="2540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4953000" y="2451100"/>
            <a:ext cx="5105400" cy="3714750"/>
            <a:chOff x="2160" y="1544"/>
            <a:chExt cx="3216" cy="2340"/>
          </a:xfrm>
        </p:grpSpPr>
        <p:pic>
          <p:nvPicPr>
            <p:cNvPr id="2252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544"/>
              <a:ext cx="313" cy="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284" name="Text Box 4"/>
            <p:cNvSpPr txBox="1">
              <a:spLocks noChangeArrowheads="1"/>
            </p:cNvSpPr>
            <p:nvPr/>
          </p:nvSpPr>
          <p:spPr bwMode="auto">
            <a:xfrm>
              <a:off x="2342" y="3302"/>
              <a:ext cx="3034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phase errors may occur over the datasets for only certain voxels - not all voxels</a:t>
              </a:r>
            </a:p>
            <a:p>
              <a:r>
                <a:rPr lang="en-US" altLang="en-US"/>
                <a:t>(e.g. only the moving ones)</a:t>
              </a:r>
            </a:p>
          </p:txBody>
        </p:sp>
        <p:sp>
          <p:nvSpPr>
            <p:cNvPr id="225285" name="Line 5"/>
            <p:cNvSpPr>
              <a:spLocks noChangeShapeType="1"/>
            </p:cNvSpPr>
            <p:nvPr/>
          </p:nvSpPr>
          <p:spPr bwMode="auto">
            <a:xfrm flipH="1" flipV="1">
              <a:off x="2448" y="2880"/>
              <a:ext cx="192" cy="43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286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Motion Artifacts in 2D: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 </a:t>
            </a:r>
            <a:r>
              <a:rPr lang="en-US" altLang="en-US" sz="3200"/>
              <a:t>Conventional Data Acquisition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252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4" y="2438400"/>
            <a:ext cx="2084387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4" y="4600576"/>
            <a:ext cx="206533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2476500"/>
            <a:ext cx="73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5851526" y="2727325"/>
            <a:ext cx="662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2DFT</a:t>
            </a:r>
          </a:p>
        </p:txBody>
      </p:sp>
      <p:sp>
        <p:nvSpPr>
          <p:cNvPr id="225291" name="Line 11"/>
          <p:cNvSpPr>
            <a:spLocks noChangeShapeType="1"/>
          </p:cNvSpPr>
          <p:nvPr/>
        </p:nvSpPr>
        <p:spPr bwMode="auto">
          <a:xfrm>
            <a:off x="5638800" y="32766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292" name="Picture 12"/>
          <p:cNvPicPr>
            <a:picLocks noChangeAspect="1" noChangeArrowheads="1"/>
          </p:cNvPicPr>
          <p:nvPr/>
        </p:nvPicPr>
        <p:blipFill>
          <a:blip r:embed="rId6" cstate="screen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2438401"/>
            <a:ext cx="2438400" cy="195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99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528" y="22733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Motion Artifacts in 2D: </a:t>
            </a:r>
            <a:br>
              <a:rPr lang="en-US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</a:br>
            <a:r>
              <a:rPr lang="en-US" sz="3200">
                <a:ea typeface="ＭＳ Ｐゴシック" charset="0"/>
                <a:cs typeface="ＭＳ Ｐゴシック" charset="0"/>
              </a:rPr>
              <a:t>Different severity/extent of artifacts</a:t>
            </a:r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7042" name="Picture 3" descr="raw_mot16_img.tif                                              0009FB7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2438400"/>
            <a:ext cx="2540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7162800" y="4495801"/>
            <a:ext cx="3352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800" dirty="0"/>
              <a:t>In this case motion included entire object</a:t>
            </a:r>
          </a:p>
          <a:p>
            <a:pPr>
              <a:buFontTx/>
              <a:buChar char="•"/>
            </a:pPr>
            <a:r>
              <a:rPr lang="en-US" altLang="en-US" sz="1800" dirty="0"/>
              <a:t>Often limited to anterior wall, or specific organs/structures</a:t>
            </a: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4529138" y="2438400"/>
            <a:ext cx="2557463" cy="2940051"/>
            <a:chOff x="1893" y="1536"/>
            <a:chExt cx="1611" cy="1852"/>
          </a:xfrm>
        </p:grpSpPr>
        <p:pic>
          <p:nvPicPr>
            <p:cNvPr id="87048" name="Picture 6" descr="ax_ab_ghost.tif                                                0009FB72Macintosh HD                   ABA78158:"/>
            <p:cNvPicPr>
              <a:picLocks noChangeAspect="1" noChangeArrowheads="1"/>
            </p:cNvPicPr>
            <p:nvPr/>
          </p:nvPicPr>
          <p:blipFill>
            <a:blip r:embed="rId3" cstate="screen">
              <a:lum bright="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536"/>
              <a:ext cx="1536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9" name="Text Box 7"/>
            <p:cNvSpPr txBox="1">
              <a:spLocks noChangeArrowheads="1"/>
            </p:cNvSpPr>
            <p:nvPr/>
          </p:nvSpPr>
          <p:spPr bwMode="auto">
            <a:xfrm>
              <a:off x="1893" y="2811"/>
              <a:ext cx="158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1450" indent="-1714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800"/>
                <a:t>Motion artifact primarily from beating heart</a:t>
              </a:r>
            </a:p>
          </p:txBody>
        </p:sp>
      </p:grpSp>
      <p:grpSp>
        <p:nvGrpSpPr>
          <p:cNvPr id="87045" name="Group 8"/>
          <p:cNvGrpSpPr>
            <a:grpSpLocks/>
          </p:cNvGrpSpPr>
          <p:nvPr/>
        </p:nvGrpSpPr>
        <p:grpSpPr bwMode="auto">
          <a:xfrm>
            <a:off x="1754188" y="2444750"/>
            <a:ext cx="2741613" cy="3263900"/>
            <a:chOff x="1745" y="1532"/>
            <a:chExt cx="1727" cy="2056"/>
          </a:xfrm>
        </p:grpSpPr>
        <p:pic>
          <p:nvPicPr>
            <p:cNvPr id="87046" name="Picture 9" descr="raw_mot_vessel_img.tif                                         0009FB72Macintosh HD                   ABA7815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532"/>
              <a:ext cx="1600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7" name="Text Box 10"/>
            <p:cNvSpPr txBox="1">
              <a:spLocks noChangeArrowheads="1"/>
            </p:cNvSpPr>
            <p:nvPr/>
          </p:nvSpPr>
          <p:spPr bwMode="auto">
            <a:xfrm>
              <a:off x="1745" y="2832"/>
              <a:ext cx="1673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1450" indent="-1714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800" dirty="0"/>
                <a:t>Motion artifact from flowing blood in vessel</a:t>
              </a:r>
            </a:p>
            <a:p>
              <a:pPr>
                <a:buFontTx/>
                <a:buChar char="•"/>
              </a:pPr>
              <a:r>
                <a:rPr lang="en-US" altLang="en-US" sz="1800" dirty="0"/>
                <a:t>periodic due to pulsatile nature of flow</a:t>
              </a:r>
            </a:p>
          </p:txBody>
        </p:sp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221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E0BEC-960B-824D-8F2C-B1C595744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381" y="54954"/>
            <a:ext cx="6804986" cy="67480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633D43-A925-7F4E-942B-180E559656B3}"/>
              </a:ext>
            </a:extLst>
          </p:cNvPr>
          <p:cNvSpPr/>
          <p:nvPr/>
        </p:nvSpPr>
        <p:spPr>
          <a:xfrm>
            <a:off x="11853600" y="54954"/>
            <a:ext cx="3562597" cy="3621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F12975-AED0-124B-9EB2-C8249E4F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10" y="50994"/>
            <a:ext cx="48681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Head motion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9EAB8-BF5A-9D4C-A384-58623E1D6ADA}"/>
              </a:ext>
            </a:extLst>
          </p:cNvPr>
          <p:cNvSpPr txBox="1"/>
          <p:nvPr/>
        </p:nvSpPr>
        <p:spPr>
          <a:xfrm>
            <a:off x="5944393" y="256122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 motion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5A12B-22A1-924A-B2E9-5B1E4FB1CD56}"/>
              </a:ext>
            </a:extLst>
          </p:cNvPr>
          <p:cNvSpPr txBox="1"/>
          <p:nvPr/>
        </p:nvSpPr>
        <p:spPr>
          <a:xfrm>
            <a:off x="8648011" y="256121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 motion; with </a:t>
            </a:r>
            <a:r>
              <a:rPr lang="en-US" sz="2400" dirty="0" err="1">
                <a:solidFill>
                  <a:schemeClr val="bg1"/>
                </a:solidFill>
              </a:rPr>
              <a:t>MoCo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79719-8FBC-3B44-9744-372B0ACAAC54}"/>
              </a:ext>
            </a:extLst>
          </p:cNvPr>
          <p:cNvSpPr txBox="1"/>
          <p:nvPr/>
        </p:nvSpPr>
        <p:spPr>
          <a:xfrm>
            <a:off x="5211381" y="3656884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With motion; no </a:t>
            </a:r>
            <a:r>
              <a:rPr lang="en-US" sz="2400" dirty="0" err="1">
                <a:solidFill>
                  <a:schemeClr val="bg1"/>
                </a:solidFill>
              </a:rPr>
              <a:t>MoCo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BAF961-6F86-2247-8CA6-30D059AA8869}"/>
              </a:ext>
            </a:extLst>
          </p:cNvPr>
          <p:cNvSpPr txBox="1"/>
          <p:nvPr/>
        </p:nvSpPr>
        <p:spPr>
          <a:xfrm>
            <a:off x="8676996" y="3493994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With motion; no </a:t>
            </a:r>
            <a:r>
              <a:rPr lang="en-US" sz="2400" dirty="0" err="1">
                <a:solidFill>
                  <a:schemeClr val="bg1"/>
                </a:solidFill>
              </a:rPr>
              <a:t>MoCo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50EF40-F5D3-CF4A-82C2-B60D6242B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010" y="3493994"/>
            <a:ext cx="3368357" cy="3309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E0E732-1DF5-CD4C-BD2C-278D06CC7348}"/>
              </a:ext>
            </a:extLst>
          </p:cNvPr>
          <p:cNvSpPr txBox="1"/>
          <p:nvPr/>
        </p:nvSpPr>
        <p:spPr>
          <a:xfrm>
            <a:off x="11668214" y="3564557"/>
            <a:ext cx="30649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4382C7-5312-0445-A162-46D417FAAED2}"/>
              </a:ext>
            </a:extLst>
          </p:cNvPr>
          <p:cNvSpPr txBox="1"/>
          <p:nvPr/>
        </p:nvSpPr>
        <p:spPr>
          <a:xfrm>
            <a:off x="8651658" y="3660288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With motion and </a:t>
            </a:r>
            <a:r>
              <a:rPr lang="en-US" sz="2400" dirty="0" err="1">
                <a:solidFill>
                  <a:schemeClr val="bg1"/>
                </a:solidFill>
              </a:rPr>
              <a:t>MoCo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EB703-A633-5048-A8EF-58FF4259C20C}"/>
              </a:ext>
            </a:extLst>
          </p:cNvPr>
          <p:cNvSpPr txBox="1"/>
          <p:nvPr/>
        </p:nvSpPr>
        <p:spPr>
          <a:xfrm>
            <a:off x="380011" y="1496609"/>
            <a:ext cx="4108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3D acquisition example: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T1-weighted MPRAGE</a:t>
            </a:r>
          </a:p>
        </p:txBody>
      </p:sp>
    </p:spTree>
    <p:extLst>
      <p:ext uri="{BB962C8B-B14F-4D97-AF65-F5344CB8AC3E}">
        <p14:creationId xmlns:p14="http://schemas.microsoft.com/office/powerpoint/2010/main" val="16467919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75989" y="152400"/>
            <a:ext cx="9506211" cy="1143000"/>
          </a:xfrm>
        </p:spPr>
        <p:txBody>
          <a:bodyPr/>
          <a:lstStyle/>
          <a:p>
            <a:r>
              <a:rPr lang="en-US" altLang="en-US" sz="2800" i="1"/>
              <a:t>Fat and Water Resonances Move in and out of phase over time</a:t>
            </a:r>
            <a:endParaRPr lang="en-US" altLang="en-US"/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35482"/>
            <a:ext cx="81089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6544" y="1046109"/>
            <a:ext cx="4632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75000"/>
              </a:spcBef>
            </a:pPr>
            <a:r>
              <a:rPr lang="en-US" altLang="en-US" dirty="0"/>
              <a:t>Water </a:t>
            </a:r>
            <a:r>
              <a:rPr lang="en-US" altLang="en-US" dirty="0" err="1"/>
              <a:t>precesses</a:t>
            </a:r>
            <a:r>
              <a:rPr lang="en-US" altLang="en-US" dirty="0"/>
              <a:t> approx. 3.5ppm faster than fat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14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004" y="331789"/>
            <a:ext cx="11794300" cy="1143000"/>
          </a:xfrm>
        </p:spPr>
        <p:txBody>
          <a:bodyPr/>
          <a:lstStyle/>
          <a:p>
            <a:r>
              <a:rPr lang="en-US" altLang="en-US" sz="3200" i="1"/>
              <a:t>Chemical Shift can be Exploited to Produce Fat (left) or Water (right) </a:t>
            </a:r>
            <a:r>
              <a:rPr lang="en-US" altLang="en-US" sz="3200" i="1" u="sng"/>
              <a:t>only</a:t>
            </a:r>
            <a:r>
              <a:rPr lang="en-US" altLang="en-US" sz="3200" i="1"/>
              <a:t> Images</a:t>
            </a:r>
            <a:endParaRPr lang="en-US" altLang="en-US"/>
          </a:p>
        </p:txBody>
      </p:sp>
      <p:grpSp>
        <p:nvGrpSpPr>
          <p:cNvPr id="200707" name="Group 3"/>
          <p:cNvGrpSpPr>
            <a:grpSpLocks/>
          </p:cNvGrpSpPr>
          <p:nvPr/>
        </p:nvGrpSpPr>
        <p:grpSpPr bwMode="auto">
          <a:xfrm>
            <a:off x="3992632" y="1470821"/>
            <a:ext cx="4008368" cy="2600022"/>
            <a:chOff x="480" y="1584"/>
            <a:chExt cx="2146" cy="1392"/>
          </a:xfrm>
        </p:grpSpPr>
        <p:pic>
          <p:nvPicPr>
            <p:cNvPr id="20070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584"/>
              <a:ext cx="1061" cy="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70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584"/>
              <a:ext cx="1090" cy="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0715" name="Group 11"/>
          <p:cNvGrpSpPr>
            <a:grpSpLocks/>
          </p:cNvGrpSpPr>
          <p:nvPr/>
        </p:nvGrpSpPr>
        <p:grpSpPr bwMode="auto">
          <a:xfrm>
            <a:off x="2895600" y="4579938"/>
            <a:ext cx="762000" cy="533400"/>
            <a:chOff x="864" y="3216"/>
            <a:chExt cx="480" cy="336"/>
          </a:xfrm>
        </p:grpSpPr>
        <p:sp>
          <p:nvSpPr>
            <p:cNvPr id="200716" name="Oval 12"/>
            <p:cNvSpPr>
              <a:spLocks noChangeArrowheads="1"/>
            </p:cNvSpPr>
            <p:nvPr/>
          </p:nvSpPr>
          <p:spPr bwMode="auto">
            <a:xfrm>
              <a:off x="864" y="3216"/>
              <a:ext cx="480" cy="3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17" name="Line 13"/>
            <p:cNvSpPr>
              <a:spLocks noChangeShapeType="1"/>
            </p:cNvSpPr>
            <p:nvPr/>
          </p:nvSpPr>
          <p:spPr bwMode="auto">
            <a:xfrm flipH="1">
              <a:off x="864" y="33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18" name="Line 14"/>
            <p:cNvSpPr>
              <a:spLocks noChangeShapeType="1"/>
            </p:cNvSpPr>
            <p:nvPr/>
          </p:nvSpPr>
          <p:spPr bwMode="auto">
            <a:xfrm flipH="1">
              <a:off x="888" y="3408"/>
              <a:ext cx="24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0719" name="Group 15"/>
          <p:cNvGrpSpPr>
            <a:grpSpLocks/>
          </p:cNvGrpSpPr>
          <p:nvPr/>
        </p:nvGrpSpPr>
        <p:grpSpPr bwMode="auto">
          <a:xfrm>
            <a:off x="2889250" y="5494338"/>
            <a:ext cx="768350" cy="533400"/>
            <a:chOff x="860" y="3792"/>
            <a:chExt cx="484" cy="336"/>
          </a:xfrm>
        </p:grpSpPr>
        <p:sp>
          <p:nvSpPr>
            <p:cNvPr id="200720" name="Oval 16"/>
            <p:cNvSpPr>
              <a:spLocks noChangeArrowheads="1"/>
            </p:cNvSpPr>
            <p:nvPr/>
          </p:nvSpPr>
          <p:spPr bwMode="auto">
            <a:xfrm>
              <a:off x="864" y="3792"/>
              <a:ext cx="480" cy="3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1" name="Line 17"/>
            <p:cNvSpPr>
              <a:spLocks noChangeShapeType="1"/>
            </p:cNvSpPr>
            <p:nvPr/>
          </p:nvSpPr>
          <p:spPr bwMode="auto">
            <a:xfrm flipH="1">
              <a:off x="860" y="39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2" name="Line 18"/>
            <p:cNvSpPr>
              <a:spLocks noChangeShapeType="1"/>
            </p:cNvSpPr>
            <p:nvPr/>
          </p:nvSpPr>
          <p:spPr bwMode="auto">
            <a:xfrm>
              <a:off x="1100" y="3956"/>
              <a:ext cx="24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0723" name="Rectangle 19"/>
          <p:cNvSpPr>
            <a:spLocks noChangeArrowheads="1"/>
          </p:cNvSpPr>
          <p:nvPr/>
        </p:nvSpPr>
        <p:spPr bwMode="auto">
          <a:xfrm>
            <a:off x="2247901" y="4351339"/>
            <a:ext cx="21707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i="1"/>
              <a:t>Acquisition #1: water and fat inphase</a:t>
            </a:r>
          </a:p>
        </p:txBody>
      </p:sp>
      <p:sp>
        <p:nvSpPr>
          <p:cNvPr id="200724" name="Rectangle 20"/>
          <p:cNvSpPr>
            <a:spLocks noChangeArrowheads="1"/>
          </p:cNvSpPr>
          <p:nvPr/>
        </p:nvSpPr>
        <p:spPr bwMode="auto">
          <a:xfrm>
            <a:off x="2270125" y="5265739"/>
            <a:ext cx="24160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i="1"/>
              <a:t>Acquisition #2: water and fat out of phase</a:t>
            </a:r>
          </a:p>
        </p:txBody>
      </p:sp>
      <p:sp>
        <p:nvSpPr>
          <p:cNvPr id="200725" name="Rectangle 21"/>
          <p:cNvSpPr>
            <a:spLocks noChangeArrowheads="1"/>
          </p:cNvSpPr>
          <p:nvPr/>
        </p:nvSpPr>
        <p:spPr bwMode="auto">
          <a:xfrm>
            <a:off x="6065838" y="4373563"/>
            <a:ext cx="17796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i="1"/>
              <a:t>Water image: add acq.#1 + #2</a:t>
            </a:r>
          </a:p>
          <a:p>
            <a:endParaRPr lang="en-US" altLang="en-US" sz="1000" b="1" i="1"/>
          </a:p>
        </p:txBody>
      </p:sp>
      <p:grpSp>
        <p:nvGrpSpPr>
          <p:cNvPr id="200726" name="Group 22"/>
          <p:cNvGrpSpPr>
            <a:grpSpLocks/>
          </p:cNvGrpSpPr>
          <p:nvPr/>
        </p:nvGrpSpPr>
        <p:grpSpPr bwMode="auto">
          <a:xfrm>
            <a:off x="6248400" y="4579938"/>
            <a:ext cx="762000" cy="533400"/>
            <a:chOff x="864" y="3216"/>
            <a:chExt cx="480" cy="336"/>
          </a:xfrm>
        </p:grpSpPr>
        <p:sp>
          <p:nvSpPr>
            <p:cNvPr id="200727" name="Oval 23"/>
            <p:cNvSpPr>
              <a:spLocks noChangeArrowheads="1"/>
            </p:cNvSpPr>
            <p:nvPr/>
          </p:nvSpPr>
          <p:spPr bwMode="auto">
            <a:xfrm>
              <a:off x="864" y="3216"/>
              <a:ext cx="480" cy="3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8" name="Line 24"/>
            <p:cNvSpPr>
              <a:spLocks noChangeShapeType="1"/>
            </p:cNvSpPr>
            <p:nvPr/>
          </p:nvSpPr>
          <p:spPr bwMode="auto">
            <a:xfrm flipH="1">
              <a:off x="864" y="33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9" name="Line 25"/>
            <p:cNvSpPr>
              <a:spLocks noChangeShapeType="1"/>
            </p:cNvSpPr>
            <p:nvPr/>
          </p:nvSpPr>
          <p:spPr bwMode="auto">
            <a:xfrm flipH="1">
              <a:off x="888" y="3408"/>
              <a:ext cx="24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0730" name="Group 26"/>
          <p:cNvGrpSpPr>
            <a:grpSpLocks/>
          </p:cNvGrpSpPr>
          <p:nvPr/>
        </p:nvGrpSpPr>
        <p:grpSpPr bwMode="auto">
          <a:xfrm>
            <a:off x="7232650" y="4579938"/>
            <a:ext cx="768350" cy="533400"/>
            <a:chOff x="860" y="3792"/>
            <a:chExt cx="484" cy="336"/>
          </a:xfrm>
        </p:grpSpPr>
        <p:sp>
          <p:nvSpPr>
            <p:cNvPr id="200731" name="Oval 27"/>
            <p:cNvSpPr>
              <a:spLocks noChangeArrowheads="1"/>
            </p:cNvSpPr>
            <p:nvPr/>
          </p:nvSpPr>
          <p:spPr bwMode="auto">
            <a:xfrm>
              <a:off x="864" y="3792"/>
              <a:ext cx="480" cy="3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32" name="Line 28"/>
            <p:cNvSpPr>
              <a:spLocks noChangeShapeType="1"/>
            </p:cNvSpPr>
            <p:nvPr/>
          </p:nvSpPr>
          <p:spPr bwMode="auto">
            <a:xfrm flipH="1">
              <a:off x="860" y="39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33" name="Line 29"/>
            <p:cNvSpPr>
              <a:spLocks noChangeShapeType="1"/>
            </p:cNvSpPr>
            <p:nvPr/>
          </p:nvSpPr>
          <p:spPr bwMode="auto">
            <a:xfrm>
              <a:off x="1100" y="3956"/>
              <a:ext cx="24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0734" name="Oval 30"/>
          <p:cNvSpPr>
            <a:spLocks noChangeArrowheads="1"/>
          </p:cNvSpPr>
          <p:nvPr/>
        </p:nvSpPr>
        <p:spPr bwMode="auto">
          <a:xfrm>
            <a:off x="8534400" y="4579938"/>
            <a:ext cx="7620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5" name="Line 31"/>
          <p:cNvSpPr>
            <a:spLocks noChangeShapeType="1"/>
          </p:cNvSpPr>
          <p:nvPr/>
        </p:nvSpPr>
        <p:spPr bwMode="auto">
          <a:xfrm flipH="1">
            <a:off x="8528050" y="4840288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6" name="Rectangle 32"/>
          <p:cNvSpPr>
            <a:spLocks noChangeArrowheads="1"/>
          </p:cNvSpPr>
          <p:nvPr/>
        </p:nvSpPr>
        <p:spPr bwMode="auto">
          <a:xfrm>
            <a:off x="6972301" y="4694239"/>
            <a:ext cx="1285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/>
              <a:t>+                       =</a:t>
            </a:r>
          </a:p>
        </p:txBody>
      </p:sp>
      <p:sp>
        <p:nvSpPr>
          <p:cNvPr id="200737" name="Line 33"/>
          <p:cNvSpPr>
            <a:spLocks noChangeShapeType="1"/>
          </p:cNvSpPr>
          <p:nvPr/>
        </p:nvSpPr>
        <p:spPr bwMode="auto">
          <a:xfrm flipH="1">
            <a:off x="8534400" y="4884738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8" name="Rectangle 34"/>
          <p:cNvSpPr>
            <a:spLocks noChangeArrowheads="1"/>
          </p:cNvSpPr>
          <p:nvPr/>
        </p:nvSpPr>
        <p:spPr bwMode="auto">
          <a:xfrm>
            <a:off x="2209800" y="6186488"/>
            <a:ext cx="6237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/>
              <a:t>Called the 2-point Dixon method after the guy who developed it.</a:t>
            </a:r>
          </a:p>
        </p:txBody>
      </p:sp>
      <p:sp>
        <p:nvSpPr>
          <p:cNvPr id="200739" name="Rectangle 35"/>
          <p:cNvSpPr>
            <a:spLocks noChangeArrowheads="1"/>
          </p:cNvSpPr>
          <p:nvPr/>
        </p:nvSpPr>
        <p:spPr bwMode="auto">
          <a:xfrm>
            <a:off x="9372601" y="4724401"/>
            <a:ext cx="8819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i="1"/>
              <a:t>Water image</a:t>
            </a:r>
          </a:p>
        </p:txBody>
      </p:sp>
      <p:grpSp>
        <p:nvGrpSpPr>
          <p:cNvPr id="200740" name="Group 36"/>
          <p:cNvGrpSpPr>
            <a:grpSpLocks/>
          </p:cNvGrpSpPr>
          <p:nvPr/>
        </p:nvGrpSpPr>
        <p:grpSpPr bwMode="auto">
          <a:xfrm>
            <a:off x="6096001" y="5257800"/>
            <a:ext cx="3992563" cy="846138"/>
            <a:chOff x="2880" y="3312"/>
            <a:chExt cx="2515" cy="533"/>
          </a:xfrm>
        </p:grpSpPr>
        <p:sp>
          <p:nvSpPr>
            <p:cNvPr id="200741" name="Rectangle 37"/>
            <p:cNvSpPr>
              <a:spLocks noChangeArrowheads="1"/>
            </p:cNvSpPr>
            <p:nvPr/>
          </p:nvSpPr>
          <p:spPr bwMode="auto">
            <a:xfrm>
              <a:off x="3459" y="3581"/>
              <a:ext cx="7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/>
                <a:t>-                       =</a:t>
              </a:r>
            </a:p>
          </p:txBody>
        </p:sp>
        <p:grpSp>
          <p:nvGrpSpPr>
            <p:cNvPr id="200742" name="Group 38"/>
            <p:cNvGrpSpPr>
              <a:grpSpLocks/>
            </p:cNvGrpSpPr>
            <p:nvPr/>
          </p:nvGrpSpPr>
          <p:grpSpPr bwMode="auto">
            <a:xfrm>
              <a:off x="2976" y="3509"/>
              <a:ext cx="480" cy="336"/>
              <a:chOff x="864" y="3216"/>
              <a:chExt cx="480" cy="336"/>
            </a:xfrm>
          </p:grpSpPr>
          <p:sp>
            <p:nvSpPr>
              <p:cNvPr id="200743" name="Oval 39"/>
              <p:cNvSpPr>
                <a:spLocks noChangeArrowheads="1"/>
              </p:cNvSpPr>
              <p:nvPr/>
            </p:nvSpPr>
            <p:spPr bwMode="auto">
              <a:xfrm>
                <a:off x="864" y="3216"/>
                <a:ext cx="480" cy="33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744" name="Line 40"/>
              <p:cNvSpPr>
                <a:spLocks noChangeShapeType="1"/>
              </p:cNvSpPr>
              <p:nvPr/>
            </p:nvSpPr>
            <p:spPr bwMode="auto">
              <a:xfrm flipH="1">
                <a:off x="864" y="335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745" name="Line 41"/>
              <p:cNvSpPr>
                <a:spLocks noChangeShapeType="1"/>
              </p:cNvSpPr>
              <p:nvPr/>
            </p:nvSpPr>
            <p:spPr bwMode="auto">
              <a:xfrm flipH="1">
                <a:off x="888" y="3408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0746" name="Group 42"/>
            <p:cNvGrpSpPr>
              <a:grpSpLocks/>
            </p:cNvGrpSpPr>
            <p:nvPr/>
          </p:nvGrpSpPr>
          <p:grpSpPr bwMode="auto">
            <a:xfrm>
              <a:off x="3596" y="3509"/>
              <a:ext cx="484" cy="336"/>
              <a:chOff x="3548" y="3509"/>
              <a:chExt cx="484" cy="336"/>
            </a:xfrm>
          </p:grpSpPr>
          <p:sp>
            <p:nvSpPr>
              <p:cNvPr id="200747" name="Oval 43"/>
              <p:cNvSpPr>
                <a:spLocks noChangeArrowheads="1"/>
              </p:cNvSpPr>
              <p:nvPr/>
            </p:nvSpPr>
            <p:spPr bwMode="auto">
              <a:xfrm>
                <a:off x="3552" y="3509"/>
                <a:ext cx="480" cy="33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748" name="Line 44"/>
              <p:cNvSpPr>
                <a:spLocks noChangeShapeType="1"/>
              </p:cNvSpPr>
              <p:nvPr/>
            </p:nvSpPr>
            <p:spPr bwMode="auto">
              <a:xfrm flipH="1">
                <a:off x="3548" y="3673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749" name="Line 45"/>
              <p:cNvSpPr>
                <a:spLocks noChangeShapeType="1"/>
              </p:cNvSpPr>
              <p:nvPr/>
            </p:nvSpPr>
            <p:spPr bwMode="auto">
              <a:xfrm>
                <a:off x="3788" y="3673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0750" name="Oval 46"/>
            <p:cNvSpPr>
              <a:spLocks noChangeArrowheads="1"/>
            </p:cNvSpPr>
            <p:nvPr/>
          </p:nvSpPr>
          <p:spPr bwMode="auto">
            <a:xfrm>
              <a:off x="4416" y="3509"/>
              <a:ext cx="480" cy="3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51" name="Line 47"/>
            <p:cNvSpPr>
              <a:spLocks noChangeShapeType="1"/>
            </p:cNvSpPr>
            <p:nvPr/>
          </p:nvSpPr>
          <p:spPr bwMode="auto">
            <a:xfrm flipH="1">
              <a:off x="4416" y="3653"/>
              <a:ext cx="24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52" name="Line 48"/>
            <p:cNvSpPr>
              <a:spLocks noChangeShapeType="1"/>
            </p:cNvSpPr>
            <p:nvPr/>
          </p:nvSpPr>
          <p:spPr bwMode="auto">
            <a:xfrm flipH="1">
              <a:off x="4416" y="3681"/>
              <a:ext cx="24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53" name="Rectangle 49"/>
            <p:cNvSpPr>
              <a:spLocks noChangeArrowheads="1"/>
            </p:cNvSpPr>
            <p:nvPr/>
          </p:nvSpPr>
          <p:spPr bwMode="auto">
            <a:xfrm>
              <a:off x="2880" y="3312"/>
              <a:ext cx="122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 b="1" i="1"/>
                <a:t>Fat image: subtract acq.#1-acq#2</a:t>
              </a:r>
            </a:p>
          </p:txBody>
        </p:sp>
        <p:sp>
          <p:nvSpPr>
            <p:cNvPr id="200754" name="Rectangle 50"/>
            <p:cNvSpPr>
              <a:spLocks noChangeArrowheads="1"/>
            </p:cNvSpPr>
            <p:nvPr/>
          </p:nvSpPr>
          <p:spPr bwMode="auto">
            <a:xfrm>
              <a:off x="4944" y="3590"/>
              <a:ext cx="45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 b="1" i="1"/>
                <a:t>Fat image</a:t>
              </a:r>
            </a:p>
          </p:txBody>
        </p:sp>
      </p:grp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6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i="1">
                <a:ea typeface="ＭＳ Ｐゴシック" charset="-128"/>
              </a:rPr>
              <a:t>Fat/Water Chemical Shift Effects</a:t>
            </a:r>
            <a:endParaRPr lang="en-US" altLang="en-US">
              <a:ea typeface="ＭＳ Ｐゴシック" charset="-128"/>
            </a:endParaRPr>
          </a:p>
        </p:txBody>
      </p:sp>
      <p:pic>
        <p:nvPicPr>
          <p:cNvPr id="47106" name="Picture 2" descr="Screen Shot 2013-04-02 at 11.44.36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11" y="1690688"/>
            <a:ext cx="67056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80" y="2379945"/>
            <a:ext cx="4481855" cy="2693669"/>
          </a:xfrm>
          <a:prstGeom prst="rect">
            <a:avLst/>
          </a:prstGeom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8970784" y="5073614"/>
            <a:ext cx="30636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/>
              <a:t>http://</a:t>
            </a:r>
            <a:r>
              <a:rPr lang="en-US" sz="1050" i="1" dirty="0" err="1"/>
              <a:t>mriquestions.com</a:t>
            </a:r>
            <a:r>
              <a:rPr lang="en-US" sz="1050" i="1" dirty="0"/>
              <a:t>/chemical-shift-</a:t>
            </a:r>
            <a:r>
              <a:rPr lang="en-US" sz="1050" i="1" dirty="0" err="1"/>
              <a:t>artifact.html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44455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Line 2"/>
          <p:cNvSpPr>
            <a:spLocks noChangeShapeType="1"/>
          </p:cNvSpPr>
          <p:nvPr/>
        </p:nvSpPr>
        <p:spPr bwMode="auto">
          <a:xfrm>
            <a:off x="2971800" y="2743201"/>
            <a:ext cx="7938" cy="2301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66242" name="Line 3"/>
          <p:cNvSpPr>
            <a:spLocks noChangeShapeType="1"/>
          </p:cNvSpPr>
          <p:nvPr/>
        </p:nvSpPr>
        <p:spPr bwMode="auto">
          <a:xfrm flipH="1">
            <a:off x="1905000" y="3962400"/>
            <a:ext cx="251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66243" name="Rectangle 5"/>
          <p:cNvSpPr>
            <a:spLocks noChangeArrowheads="1"/>
          </p:cNvSpPr>
          <p:nvPr/>
        </p:nvSpPr>
        <p:spPr bwMode="auto">
          <a:xfrm>
            <a:off x="2819400" y="2362201"/>
            <a:ext cx="365486" cy="3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>
                <a:solidFill>
                  <a:srgbClr val="00264C"/>
                </a:solidFill>
              </a:rPr>
              <a:t>k</a:t>
            </a:r>
            <a:r>
              <a:rPr lang="en-US" b="1" baseline="-25000">
                <a:solidFill>
                  <a:srgbClr val="00264C"/>
                </a:solidFill>
              </a:rPr>
              <a:t>y</a:t>
            </a:r>
          </a:p>
        </p:txBody>
      </p:sp>
      <p:grpSp>
        <p:nvGrpSpPr>
          <p:cNvPr id="266244" name="Group 6"/>
          <p:cNvGrpSpPr>
            <a:grpSpLocks noChangeAspect="1"/>
          </p:cNvGrpSpPr>
          <p:nvPr/>
        </p:nvGrpSpPr>
        <p:grpSpPr bwMode="auto">
          <a:xfrm>
            <a:off x="2057400" y="3067051"/>
            <a:ext cx="941388" cy="919163"/>
            <a:chOff x="480" y="1356"/>
            <a:chExt cx="2669" cy="2315"/>
          </a:xfrm>
        </p:grpSpPr>
        <p:sp>
          <p:nvSpPr>
            <p:cNvPr id="267043" name="Line 7"/>
            <p:cNvSpPr>
              <a:spLocks noChangeShapeType="1"/>
            </p:cNvSpPr>
            <p:nvPr/>
          </p:nvSpPr>
          <p:spPr bwMode="auto">
            <a:xfrm>
              <a:off x="1756" y="219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44" name="Line 8"/>
            <p:cNvSpPr>
              <a:spLocks noChangeShapeType="1"/>
            </p:cNvSpPr>
            <p:nvPr/>
          </p:nvSpPr>
          <p:spPr bwMode="auto">
            <a:xfrm>
              <a:off x="1756" y="235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45" name="Line 9"/>
            <p:cNvSpPr>
              <a:spLocks noChangeShapeType="1"/>
            </p:cNvSpPr>
            <p:nvPr/>
          </p:nvSpPr>
          <p:spPr bwMode="auto">
            <a:xfrm>
              <a:off x="1756" y="203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67046" name="Group 10"/>
            <p:cNvGrpSpPr>
              <a:grpSpLocks/>
            </p:cNvGrpSpPr>
            <p:nvPr/>
          </p:nvGrpSpPr>
          <p:grpSpPr bwMode="auto">
            <a:xfrm>
              <a:off x="1752" y="1988"/>
              <a:ext cx="653" cy="99"/>
              <a:chOff x="1752" y="1988"/>
              <a:chExt cx="653" cy="99"/>
            </a:xfrm>
          </p:grpSpPr>
          <p:sp>
            <p:nvSpPr>
              <p:cNvPr id="490530" name="Oval 11"/>
              <p:cNvSpPr>
                <a:spLocks noChangeArrowheads="1"/>
              </p:cNvSpPr>
              <p:nvPr/>
            </p:nvSpPr>
            <p:spPr bwMode="auto">
              <a:xfrm>
                <a:off x="1752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31" name="Oval 12"/>
              <p:cNvSpPr>
                <a:spLocks noChangeArrowheads="1"/>
              </p:cNvSpPr>
              <p:nvPr/>
            </p:nvSpPr>
            <p:spPr bwMode="auto">
              <a:xfrm>
                <a:off x="1936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32" name="Oval 13"/>
              <p:cNvSpPr>
                <a:spLocks noChangeArrowheads="1"/>
              </p:cNvSpPr>
              <p:nvPr/>
            </p:nvSpPr>
            <p:spPr bwMode="auto">
              <a:xfrm>
                <a:off x="2125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33" name="Oval 14"/>
              <p:cNvSpPr>
                <a:spLocks noChangeArrowheads="1"/>
              </p:cNvSpPr>
              <p:nvPr/>
            </p:nvSpPr>
            <p:spPr bwMode="auto">
              <a:xfrm>
                <a:off x="2309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47" name="Group 15"/>
            <p:cNvGrpSpPr>
              <a:grpSpLocks/>
            </p:cNvGrpSpPr>
            <p:nvPr/>
          </p:nvGrpSpPr>
          <p:grpSpPr bwMode="auto">
            <a:xfrm>
              <a:off x="2480" y="1988"/>
              <a:ext cx="653" cy="99"/>
              <a:chOff x="2480" y="1988"/>
              <a:chExt cx="653" cy="99"/>
            </a:xfrm>
          </p:grpSpPr>
          <p:sp>
            <p:nvSpPr>
              <p:cNvPr id="490526" name="Oval 16"/>
              <p:cNvSpPr>
                <a:spLocks noChangeArrowheads="1"/>
              </p:cNvSpPr>
              <p:nvPr/>
            </p:nvSpPr>
            <p:spPr bwMode="auto">
              <a:xfrm>
                <a:off x="2480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7" name="Oval 17"/>
              <p:cNvSpPr>
                <a:spLocks noChangeArrowheads="1"/>
              </p:cNvSpPr>
              <p:nvPr/>
            </p:nvSpPr>
            <p:spPr bwMode="auto">
              <a:xfrm>
                <a:off x="2664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8" name="Oval 18"/>
              <p:cNvSpPr>
                <a:spLocks noChangeArrowheads="1"/>
              </p:cNvSpPr>
              <p:nvPr/>
            </p:nvSpPr>
            <p:spPr bwMode="auto">
              <a:xfrm>
                <a:off x="2853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9" name="Oval 19"/>
              <p:cNvSpPr>
                <a:spLocks noChangeArrowheads="1"/>
              </p:cNvSpPr>
              <p:nvPr/>
            </p:nvSpPr>
            <p:spPr bwMode="auto">
              <a:xfrm>
                <a:off x="3037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48" name="Group 20"/>
            <p:cNvGrpSpPr>
              <a:grpSpLocks/>
            </p:cNvGrpSpPr>
            <p:nvPr/>
          </p:nvGrpSpPr>
          <p:grpSpPr bwMode="auto">
            <a:xfrm>
              <a:off x="1752" y="2148"/>
              <a:ext cx="653" cy="99"/>
              <a:chOff x="1752" y="2148"/>
              <a:chExt cx="653" cy="99"/>
            </a:xfrm>
          </p:grpSpPr>
          <p:sp>
            <p:nvSpPr>
              <p:cNvPr id="490522" name="Oval 21"/>
              <p:cNvSpPr>
                <a:spLocks noChangeArrowheads="1"/>
              </p:cNvSpPr>
              <p:nvPr/>
            </p:nvSpPr>
            <p:spPr bwMode="auto">
              <a:xfrm>
                <a:off x="1752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3" name="Oval 22"/>
              <p:cNvSpPr>
                <a:spLocks noChangeArrowheads="1"/>
              </p:cNvSpPr>
              <p:nvPr/>
            </p:nvSpPr>
            <p:spPr bwMode="auto">
              <a:xfrm>
                <a:off x="1936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4" name="Oval 23"/>
              <p:cNvSpPr>
                <a:spLocks noChangeArrowheads="1"/>
              </p:cNvSpPr>
              <p:nvPr/>
            </p:nvSpPr>
            <p:spPr bwMode="auto">
              <a:xfrm>
                <a:off x="2125" y="215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5" name="Oval 24"/>
              <p:cNvSpPr>
                <a:spLocks noChangeArrowheads="1"/>
              </p:cNvSpPr>
              <p:nvPr/>
            </p:nvSpPr>
            <p:spPr bwMode="auto">
              <a:xfrm>
                <a:off x="2309" y="214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49" name="Group 25"/>
            <p:cNvGrpSpPr>
              <a:grpSpLocks/>
            </p:cNvGrpSpPr>
            <p:nvPr/>
          </p:nvGrpSpPr>
          <p:grpSpPr bwMode="auto">
            <a:xfrm>
              <a:off x="2480" y="2156"/>
              <a:ext cx="653" cy="99"/>
              <a:chOff x="2480" y="2156"/>
              <a:chExt cx="653" cy="99"/>
            </a:xfrm>
          </p:grpSpPr>
          <p:sp>
            <p:nvSpPr>
              <p:cNvPr id="490518" name="Oval 26"/>
              <p:cNvSpPr>
                <a:spLocks noChangeArrowheads="1"/>
              </p:cNvSpPr>
              <p:nvPr/>
            </p:nvSpPr>
            <p:spPr bwMode="auto">
              <a:xfrm>
                <a:off x="2480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9" name="Oval 27"/>
              <p:cNvSpPr>
                <a:spLocks noChangeArrowheads="1"/>
              </p:cNvSpPr>
              <p:nvPr/>
            </p:nvSpPr>
            <p:spPr bwMode="auto">
              <a:xfrm>
                <a:off x="2664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0" name="Oval 28"/>
              <p:cNvSpPr>
                <a:spLocks noChangeArrowheads="1"/>
              </p:cNvSpPr>
              <p:nvPr/>
            </p:nvSpPr>
            <p:spPr bwMode="auto">
              <a:xfrm>
                <a:off x="2853" y="21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21" name="Oval 29"/>
              <p:cNvSpPr>
                <a:spLocks noChangeArrowheads="1"/>
              </p:cNvSpPr>
              <p:nvPr/>
            </p:nvSpPr>
            <p:spPr bwMode="auto">
              <a:xfrm>
                <a:off x="3037" y="21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0" name="Group 30"/>
            <p:cNvGrpSpPr>
              <a:grpSpLocks/>
            </p:cNvGrpSpPr>
            <p:nvPr/>
          </p:nvGrpSpPr>
          <p:grpSpPr bwMode="auto">
            <a:xfrm>
              <a:off x="1760" y="2308"/>
              <a:ext cx="653" cy="99"/>
              <a:chOff x="1760" y="2308"/>
              <a:chExt cx="653" cy="99"/>
            </a:xfrm>
          </p:grpSpPr>
          <p:sp>
            <p:nvSpPr>
              <p:cNvPr id="490514" name="Oval 31"/>
              <p:cNvSpPr>
                <a:spLocks noChangeArrowheads="1"/>
              </p:cNvSpPr>
              <p:nvPr/>
            </p:nvSpPr>
            <p:spPr bwMode="auto">
              <a:xfrm>
                <a:off x="1760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5" name="Oval 32"/>
              <p:cNvSpPr>
                <a:spLocks noChangeArrowheads="1"/>
              </p:cNvSpPr>
              <p:nvPr/>
            </p:nvSpPr>
            <p:spPr bwMode="auto">
              <a:xfrm>
                <a:off x="1944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6" name="Oval 33"/>
              <p:cNvSpPr>
                <a:spLocks noChangeArrowheads="1"/>
              </p:cNvSpPr>
              <p:nvPr/>
            </p:nvSpPr>
            <p:spPr bwMode="auto">
              <a:xfrm>
                <a:off x="2133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7" name="Oval 34"/>
              <p:cNvSpPr>
                <a:spLocks noChangeArrowheads="1"/>
              </p:cNvSpPr>
              <p:nvPr/>
            </p:nvSpPr>
            <p:spPr bwMode="auto">
              <a:xfrm>
                <a:off x="2317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1" name="Group 35"/>
            <p:cNvGrpSpPr>
              <a:grpSpLocks/>
            </p:cNvGrpSpPr>
            <p:nvPr/>
          </p:nvGrpSpPr>
          <p:grpSpPr bwMode="auto">
            <a:xfrm>
              <a:off x="2488" y="2308"/>
              <a:ext cx="653" cy="99"/>
              <a:chOff x="2488" y="2308"/>
              <a:chExt cx="653" cy="99"/>
            </a:xfrm>
          </p:grpSpPr>
          <p:sp>
            <p:nvSpPr>
              <p:cNvPr id="490510" name="Oval 36"/>
              <p:cNvSpPr>
                <a:spLocks noChangeArrowheads="1"/>
              </p:cNvSpPr>
              <p:nvPr/>
            </p:nvSpPr>
            <p:spPr bwMode="auto">
              <a:xfrm>
                <a:off x="2488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1" name="Oval 37"/>
              <p:cNvSpPr>
                <a:spLocks noChangeArrowheads="1"/>
              </p:cNvSpPr>
              <p:nvPr/>
            </p:nvSpPr>
            <p:spPr bwMode="auto">
              <a:xfrm>
                <a:off x="2672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2" name="Oval 38"/>
              <p:cNvSpPr>
                <a:spLocks noChangeArrowheads="1"/>
              </p:cNvSpPr>
              <p:nvPr/>
            </p:nvSpPr>
            <p:spPr bwMode="auto">
              <a:xfrm>
                <a:off x="2861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13" name="Oval 39"/>
              <p:cNvSpPr>
                <a:spLocks noChangeArrowheads="1"/>
              </p:cNvSpPr>
              <p:nvPr/>
            </p:nvSpPr>
            <p:spPr bwMode="auto">
              <a:xfrm>
                <a:off x="3045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2" name="Group 40"/>
            <p:cNvGrpSpPr>
              <a:grpSpLocks/>
            </p:cNvGrpSpPr>
            <p:nvPr/>
          </p:nvGrpSpPr>
          <p:grpSpPr bwMode="auto">
            <a:xfrm>
              <a:off x="1760" y="2460"/>
              <a:ext cx="653" cy="99"/>
              <a:chOff x="1760" y="2460"/>
              <a:chExt cx="653" cy="99"/>
            </a:xfrm>
          </p:grpSpPr>
          <p:sp>
            <p:nvSpPr>
              <p:cNvPr id="490506" name="Oval 41"/>
              <p:cNvSpPr>
                <a:spLocks noChangeArrowheads="1"/>
              </p:cNvSpPr>
              <p:nvPr/>
            </p:nvSpPr>
            <p:spPr bwMode="auto">
              <a:xfrm>
                <a:off x="1760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7" name="Oval 42"/>
              <p:cNvSpPr>
                <a:spLocks noChangeArrowheads="1"/>
              </p:cNvSpPr>
              <p:nvPr/>
            </p:nvSpPr>
            <p:spPr bwMode="auto">
              <a:xfrm>
                <a:off x="1944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8" name="Oval 43"/>
              <p:cNvSpPr>
                <a:spLocks noChangeArrowheads="1"/>
              </p:cNvSpPr>
              <p:nvPr/>
            </p:nvSpPr>
            <p:spPr bwMode="auto">
              <a:xfrm>
                <a:off x="2133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9" name="Oval 44"/>
              <p:cNvSpPr>
                <a:spLocks noChangeArrowheads="1"/>
              </p:cNvSpPr>
              <p:nvPr/>
            </p:nvSpPr>
            <p:spPr bwMode="auto">
              <a:xfrm>
                <a:off x="2317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3" name="Group 45"/>
            <p:cNvGrpSpPr>
              <a:grpSpLocks/>
            </p:cNvGrpSpPr>
            <p:nvPr/>
          </p:nvGrpSpPr>
          <p:grpSpPr bwMode="auto">
            <a:xfrm>
              <a:off x="2488" y="2460"/>
              <a:ext cx="653" cy="99"/>
              <a:chOff x="2488" y="2460"/>
              <a:chExt cx="653" cy="99"/>
            </a:xfrm>
          </p:grpSpPr>
          <p:sp>
            <p:nvSpPr>
              <p:cNvPr id="490502" name="Oval 46"/>
              <p:cNvSpPr>
                <a:spLocks noChangeArrowheads="1"/>
              </p:cNvSpPr>
              <p:nvPr/>
            </p:nvSpPr>
            <p:spPr bwMode="auto">
              <a:xfrm>
                <a:off x="2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3" name="Oval 47"/>
              <p:cNvSpPr>
                <a:spLocks noChangeArrowheads="1"/>
              </p:cNvSpPr>
              <p:nvPr/>
            </p:nvSpPr>
            <p:spPr bwMode="auto">
              <a:xfrm>
                <a:off x="267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4" name="Oval 48"/>
              <p:cNvSpPr>
                <a:spLocks noChangeArrowheads="1"/>
              </p:cNvSpPr>
              <p:nvPr/>
            </p:nvSpPr>
            <p:spPr bwMode="auto">
              <a:xfrm>
                <a:off x="2861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5" name="Oval 49"/>
              <p:cNvSpPr>
                <a:spLocks noChangeArrowheads="1"/>
              </p:cNvSpPr>
              <p:nvPr/>
            </p:nvSpPr>
            <p:spPr bwMode="auto">
              <a:xfrm>
                <a:off x="3045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4" name="Group 50"/>
            <p:cNvGrpSpPr>
              <a:grpSpLocks/>
            </p:cNvGrpSpPr>
            <p:nvPr/>
          </p:nvGrpSpPr>
          <p:grpSpPr bwMode="auto">
            <a:xfrm>
              <a:off x="1760" y="2620"/>
              <a:ext cx="653" cy="99"/>
              <a:chOff x="1760" y="2620"/>
              <a:chExt cx="653" cy="99"/>
            </a:xfrm>
          </p:grpSpPr>
          <p:sp>
            <p:nvSpPr>
              <p:cNvPr id="490498" name="Oval 51"/>
              <p:cNvSpPr>
                <a:spLocks noChangeArrowheads="1"/>
              </p:cNvSpPr>
              <p:nvPr/>
            </p:nvSpPr>
            <p:spPr bwMode="auto">
              <a:xfrm>
                <a:off x="1760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499" name="Oval 52"/>
              <p:cNvSpPr>
                <a:spLocks noChangeArrowheads="1"/>
              </p:cNvSpPr>
              <p:nvPr/>
            </p:nvSpPr>
            <p:spPr bwMode="auto">
              <a:xfrm>
                <a:off x="1944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0" name="Oval 53"/>
              <p:cNvSpPr>
                <a:spLocks noChangeArrowheads="1"/>
              </p:cNvSpPr>
              <p:nvPr/>
            </p:nvSpPr>
            <p:spPr bwMode="auto">
              <a:xfrm>
                <a:off x="2133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501" name="Oval 54"/>
              <p:cNvSpPr>
                <a:spLocks noChangeArrowheads="1"/>
              </p:cNvSpPr>
              <p:nvPr/>
            </p:nvSpPr>
            <p:spPr bwMode="auto">
              <a:xfrm>
                <a:off x="2317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5" name="Group 55"/>
            <p:cNvGrpSpPr>
              <a:grpSpLocks/>
            </p:cNvGrpSpPr>
            <p:nvPr/>
          </p:nvGrpSpPr>
          <p:grpSpPr bwMode="auto">
            <a:xfrm>
              <a:off x="2488" y="2620"/>
              <a:ext cx="653" cy="99"/>
              <a:chOff x="2488" y="2620"/>
              <a:chExt cx="653" cy="99"/>
            </a:xfrm>
          </p:grpSpPr>
          <p:sp>
            <p:nvSpPr>
              <p:cNvPr id="267262" name="Oval 56"/>
              <p:cNvSpPr>
                <a:spLocks noChangeArrowheads="1"/>
              </p:cNvSpPr>
              <p:nvPr/>
            </p:nvSpPr>
            <p:spPr bwMode="auto">
              <a:xfrm>
                <a:off x="2488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63" name="Oval 57"/>
              <p:cNvSpPr>
                <a:spLocks noChangeArrowheads="1"/>
              </p:cNvSpPr>
              <p:nvPr/>
            </p:nvSpPr>
            <p:spPr bwMode="auto">
              <a:xfrm>
                <a:off x="2672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496" name="Oval 58"/>
              <p:cNvSpPr>
                <a:spLocks noChangeArrowheads="1"/>
              </p:cNvSpPr>
              <p:nvPr/>
            </p:nvSpPr>
            <p:spPr bwMode="auto">
              <a:xfrm>
                <a:off x="2861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490497" name="Oval 59"/>
              <p:cNvSpPr>
                <a:spLocks noChangeArrowheads="1"/>
              </p:cNvSpPr>
              <p:nvPr/>
            </p:nvSpPr>
            <p:spPr bwMode="auto">
              <a:xfrm>
                <a:off x="3045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6" name="Group 60"/>
            <p:cNvGrpSpPr>
              <a:grpSpLocks/>
            </p:cNvGrpSpPr>
            <p:nvPr/>
          </p:nvGrpSpPr>
          <p:grpSpPr bwMode="auto">
            <a:xfrm>
              <a:off x="1760" y="2788"/>
              <a:ext cx="653" cy="99"/>
              <a:chOff x="1760" y="2788"/>
              <a:chExt cx="653" cy="99"/>
            </a:xfrm>
          </p:grpSpPr>
          <p:sp>
            <p:nvSpPr>
              <p:cNvPr id="267258" name="Oval 61"/>
              <p:cNvSpPr>
                <a:spLocks noChangeArrowheads="1"/>
              </p:cNvSpPr>
              <p:nvPr/>
            </p:nvSpPr>
            <p:spPr bwMode="auto">
              <a:xfrm>
                <a:off x="1760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9" name="Oval 62"/>
              <p:cNvSpPr>
                <a:spLocks noChangeArrowheads="1"/>
              </p:cNvSpPr>
              <p:nvPr/>
            </p:nvSpPr>
            <p:spPr bwMode="auto">
              <a:xfrm>
                <a:off x="1944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60" name="Oval 63"/>
              <p:cNvSpPr>
                <a:spLocks noChangeArrowheads="1"/>
              </p:cNvSpPr>
              <p:nvPr/>
            </p:nvSpPr>
            <p:spPr bwMode="auto">
              <a:xfrm>
                <a:off x="2133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61" name="Oval 64"/>
              <p:cNvSpPr>
                <a:spLocks noChangeArrowheads="1"/>
              </p:cNvSpPr>
              <p:nvPr/>
            </p:nvSpPr>
            <p:spPr bwMode="auto">
              <a:xfrm>
                <a:off x="2317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7" name="Group 65"/>
            <p:cNvGrpSpPr>
              <a:grpSpLocks/>
            </p:cNvGrpSpPr>
            <p:nvPr/>
          </p:nvGrpSpPr>
          <p:grpSpPr bwMode="auto">
            <a:xfrm>
              <a:off x="2488" y="2788"/>
              <a:ext cx="653" cy="99"/>
              <a:chOff x="2488" y="2788"/>
              <a:chExt cx="653" cy="99"/>
            </a:xfrm>
          </p:grpSpPr>
          <p:sp>
            <p:nvSpPr>
              <p:cNvPr id="267254" name="Oval 66"/>
              <p:cNvSpPr>
                <a:spLocks noChangeArrowheads="1"/>
              </p:cNvSpPr>
              <p:nvPr/>
            </p:nvSpPr>
            <p:spPr bwMode="auto">
              <a:xfrm>
                <a:off x="2488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5" name="Oval 67"/>
              <p:cNvSpPr>
                <a:spLocks noChangeArrowheads="1"/>
              </p:cNvSpPr>
              <p:nvPr/>
            </p:nvSpPr>
            <p:spPr bwMode="auto">
              <a:xfrm>
                <a:off x="2672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6" name="Oval 68"/>
              <p:cNvSpPr>
                <a:spLocks noChangeArrowheads="1"/>
              </p:cNvSpPr>
              <p:nvPr/>
            </p:nvSpPr>
            <p:spPr bwMode="auto">
              <a:xfrm>
                <a:off x="2861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7" name="Oval 69"/>
              <p:cNvSpPr>
                <a:spLocks noChangeArrowheads="1"/>
              </p:cNvSpPr>
              <p:nvPr/>
            </p:nvSpPr>
            <p:spPr bwMode="auto">
              <a:xfrm>
                <a:off x="3045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8" name="Group 70"/>
            <p:cNvGrpSpPr>
              <a:grpSpLocks/>
            </p:cNvGrpSpPr>
            <p:nvPr/>
          </p:nvGrpSpPr>
          <p:grpSpPr bwMode="auto">
            <a:xfrm>
              <a:off x="1752" y="1356"/>
              <a:ext cx="653" cy="99"/>
              <a:chOff x="1752" y="1356"/>
              <a:chExt cx="653" cy="99"/>
            </a:xfrm>
          </p:grpSpPr>
          <p:sp>
            <p:nvSpPr>
              <p:cNvPr id="267250" name="Oval 71"/>
              <p:cNvSpPr>
                <a:spLocks noChangeArrowheads="1"/>
              </p:cNvSpPr>
              <p:nvPr/>
            </p:nvSpPr>
            <p:spPr bwMode="auto">
              <a:xfrm>
                <a:off x="1752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1" name="Oval 72"/>
              <p:cNvSpPr>
                <a:spLocks noChangeArrowheads="1"/>
              </p:cNvSpPr>
              <p:nvPr/>
            </p:nvSpPr>
            <p:spPr bwMode="auto">
              <a:xfrm>
                <a:off x="1936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2" name="Oval 73"/>
              <p:cNvSpPr>
                <a:spLocks noChangeArrowheads="1"/>
              </p:cNvSpPr>
              <p:nvPr/>
            </p:nvSpPr>
            <p:spPr bwMode="auto">
              <a:xfrm>
                <a:off x="2125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53" name="Oval 74"/>
              <p:cNvSpPr>
                <a:spLocks noChangeArrowheads="1"/>
              </p:cNvSpPr>
              <p:nvPr/>
            </p:nvSpPr>
            <p:spPr bwMode="auto">
              <a:xfrm>
                <a:off x="2309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59" name="Group 75"/>
            <p:cNvGrpSpPr>
              <a:grpSpLocks/>
            </p:cNvGrpSpPr>
            <p:nvPr/>
          </p:nvGrpSpPr>
          <p:grpSpPr bwMode="auto">
            <a:xfrm>
              <a:off x="2480" y="1356"/>
              <a:ext cx="653" cy="99"/>
              <a:chOff x="2480" y="1356"/>
              <a:chExt cx="653" cy="99"/>
            </a:xfrm>
          </p:grpSpPr>
          <p:sp>
            <p:nvSpPr>
              <p:cNvPr id="267246" name="Oval 76"/>
              <p:cNvSpPr>
                <a:spLocks noChangeArrowheads="1"/>
              </p:cNvSpPr>
              <p:nvPr/>
            </p:nvSpPr>
            <p:spPr bwMode="auto">
              <a:xfrm>
                <a:off x="2480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7" name="Oval 77"/>
              <p:cNvSpPr>
                <a:spLocks noChangeArrowheads="1"/>
              </p:cNvSpPr>
              <p:nvPr/>
            </p:nvSpPr>
            <p:spPr bwMode="auto">
              <a:xfrm>
                <a:off x="2664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8" name="Oval 78"/>
              <p:cNvSpPr>
                <a:spLocks noChangeArrowheads="1"/>
              </p:cNvSpPr>
              <p:nvPr/>
            </p:nvSpPr>
            <p:spPr bwMode="auto">
              <a:xfrm>
                <a:off x="2853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9" name="Oval 79"/>
              <p:cNvSpPr>
                <a:spLocks noChangeArrowheads="1"/>
              </p:cNvSpPr>
              <p:nvPr/>
            </p:nvSpPr>
            <p:spPr bwMode="auto">
              <a:xfrm>
                <a:off x="3037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0" name="Group 80"/>
            <p:cNvGrpSpPr>
              <a:grpSpLocks/>
            </p:cNvGrpSpPr>
            <p:nvPr/>
          </p:nvGrpSpPr>
          <p:grpSpPr bwMode="auto">
            <a:xfrm>
              <a:off x="1752" y="1508"/>
              <a:ext cx="653" cy="99"/>
              <a:chOff x="1752" y="1508"/>
              <a:chExt cx="653" cy="99"/>
            </a:xfrm>
          </p:grpSpPr>
          <p:sp>
            <p:nvSpPr>
              <p:cNvPr id="267242" name="Oval 81"/>
              <p:cNvSpPr>
                <a:spLocks noChangeArrowheads="1"/>
              </p:cNvSpPr>
              <p:nvPr/>
            </p:nvSpPr>
            <p:spPr bwMode="auto">
              <a:xfrm>
                <a:off x="1752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3" name="Oval 82"/>
              <p:cNvSpPr>
                <a:spLocks noChangeArrowheads="1"/>
              </p:cNvSpPr>
              <p:nvPr/>
            </p:nvSpPr>
            <p:spPr bwMode="auto">
              <a:xfrm>
                <a:off x="1936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4" name="Oval 83"/>
              <p:cNvSpPr>
                <a:spLocks noChangeArrowheads="1"/>
              </p:cNvSpPr>
              <p:nvPr/>
            </p:nvSpPr>
            <p:spPr bwMode="auto">
              <a:xfrm>
                <a:off x="2125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5" name="Oval 84"/>
              <p:cNvSpPr>
                <a:spLocks noChangeArrowheads="1"/>
              </p:cNvSpPr>
              <p:nvPr/>
            </p:nvSpPr>
            <p:spPr bwMode="auto">
              <a:xfrm>
                <a:off x="2309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1" name="Group 85"/>
            <p:cNvGrpSpPr>
              <a:grpSpLocks/>
            </p:cNvGrpSpPr>
            <p:nvPr/>
          </p:nvGrpSpPr>
          <p:grpSpPr bwMode="auto">
            <a:xfrm>
              <a:off x="2480" y="1508"/>
              <a:ext cx="653" cy="99"/>
              <a:chOff x="2480" y="1508"/>
              <a:chExt cx="653" cy="99"/>
            </a:xfrm>
          </p:grpSpPr>
          <p:sp>
            <p:nvSpPr>
              <p:cNvPr id="267238" name="Oval 86"/>
              <p:cNvSpPr>
                <a:spLocks noChangeArrowheads="1"/>
              </p:cNvSpPr>
              <p:nvPr/>
            </p:nvSpPr>
            <p:spPr bwMode="auto">
              <a:xfrm>
                <a:off x="2480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9" name="Oval 87"/>
              <p:cNvSpPr>
                <a:spLocks noChangeArrowheads="1"/>
              </p:cNvSpPr>
              <p:nvPr/>
            </p:nvSpPr>
            <p:spPr bwMode="auto">
              <a:xfrm>
                <a:off x="2664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0" name="Oval 88"/>
              <p:cNvSpPr>
                <a:spLocks noChangeArrowheads="1"/>
              </p:cNvSpPr>
              <p:nvPr/>
            </p:nvSpPr>
            <p:spPr bwMode="auto">
              <a:xfrm>
                <a:off x="2853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41" name="Oval 89"/>
              <p:cNvSpPr>
                <a:spLocks noChangeArrowheads="1"/>
              </p:cNvSpPr>
              <p:nvPr/>
            </p:nvSpPr>
            <p:spPr bwMode="auto">
              <a:xfrm>
                <a:off x="3037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2" name="Group 90"/>
            <p:cNvGrpSpPr>
              <a:grpSpLocks/>
            </p:cNvGrpSpPr>
            <p:nvPr/>
          </p:nvGrpSpPr>
          <p:grpSpPr bwMode="auto">
            <a:xfrm>
              <a:off x="1752" y="1668"/>
              <a:ext cx="653" cy="99"/>
              <a:chOff x="1752" y="1668"/>
              <a:chExt cx="653" cy="99"/>
            </a:xfrm>
          </p:grpSpPr>
          <p:sp>
            <p:nvSpPr>
              <p:cNvPr id="267234" name="Oval 91"/>
              <p:cNvSpPr>
                <a:spLocks noChangeArrowheads="1"/>
              </p:cNvSpPr>
              <p:nvPr/>
            </p:nvSpPr>
            <p:spPr bwMode="auto">
              <a:xfrm>
                <a:off x="1752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5" name="Oval 92"/>
              <p:cNvSpPr>
                <a:spLocks noChangeArrowheads="1"/>
              </p:cNvSpPr>
              <p:nvPr/>
            </p:nvSpPr>
            <p:spPr bwMode="auto">
              <a:xfrm>
                <a:off x="1936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6" name="Oval 93"/>
              <p:cNvSpPr>
                <a:spLocks noChangeArrowheads="1"/>
              </p:cNvSpPr>
              <p:nvPr/>
            </p:nvSpPr>
            <p:spPr bwMode="auto">
              <a:xfrm>
                <a:off x="2125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7" name="Oval 94"/>
              <p:cNvSpPr>
                <a:spLocks noChangeArrowheads="1"/>
              </p:cNvSpPr>
              <p:nvPr/>
            </p:nvSpPr>
            <p:spPr bwMode="auto">
              <a:xfrm>
                <a:off x="2309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3" name="Group 95"/>
            <p:cNvGrpSpPr>
              <a:grpSpLocks/>
            </p:cNvGrpSpPr>
            <p:nvPr/>
          </p:nvGrpSpPr>
          <p:grpSpPr bwMode="auto">
            <a:xfrm>
              <a:off x="2480" y="1668"/>
              <a:ext cx="653" cy="99"/>
              <a:chOff x="2480" y="1668"/>
              <a:chExt cx="653" cy="99"/>
            </a:xfrm>
          </p:grpSpPr>
          <p:sp>
            <p:nvSpPr>
              <p:cNvPr id="267230" name="Oval 96"/>
              <p:cNvSpPr>
                <a:spLocks noChangeArrowheads="1"/>
              </p:cNvSpPr>
              <p:nvPr/>
            </p:nvSpPr>
            <p:spPr bwMode="auto">
              <a:xfrm>
                <a:off x="2480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1" name="Oval 97"/>
              <p:cNvSpPr>
                <a:spLocks noChangeArrowheads="1"/>
              </p:cNvSpPr>
              <p:nvPr/>
            </p:nvSpPr>
            <p:spPr bwMode="auto">
              <a:xfrm>
                <a:off x="2664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2" name="Oval 98"/>
              <p:cNvSpPr>
                <a:spLocks noChangeArrowheads="1"/>
              </p:cNvSpPr>
              <p:nvPr/>
            </p:nvSpPr>
            <p:spPr bwMode="auto">
              <a:xfrm>
                <a:off x="2853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33" name="Oval 99"/>
              <p:cNvSpPr>
                <a:spLocks noChangeArrowheads="1"/>
              </p:cNvSpPr>
              <p:nvPr/>
            </p:nvSpPr>
            <p:spPr bwMode="auto">
              <a:xfrm>
                <a:off x="3037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4" name="Group 100"/>
            <p:cNvGrpSpPr>
              <a:grpSpLocks/>
            </p:cNvGrpSpPr>
            <p:nvPr/>
          </p:nvGrpSpPr>
          <p:grpSpPr bwMode="auto">
            <a:xfrm>
              <a:off x="1752" y="1836"/>
              <a:ext cx="653" cy="99"/>
              <a:chOff x="1752" y="1836"/>
              <a:chExt cx="653" cy="99"/>
            </a:xfrm>
          </p:grpSpPr>
          <p:sp>
            <p:nvSpPr>
              <p:cNvPr id="267226" name="Oval 101"/>
              <p:cNvSpPr>
                <a:spLocks noChangeArrowheads="1"/>
              </p:cNvSpPr>
              <p:nvPr/>
            </p:nvSpPr>
            <p:spPr bwMode="auto">
              <a:xfrm>
                <a:off x="1752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7" name="Oval 102"/>
              <p:cNvSpPr>
                <a:spLocks noChangeArrowheads="1"/>
              </p:cNvSpPr>
              <p:nvPr/>
            </p:nvSpPr>
            <p:spPr bwMode="auto">
              <a:xfrm>
                <a:off x="1936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8" name="Oval 103"/>
              <p:cNvSpPr>
                <a:spLocks noChangeArrowheads="1"/>
              </p:cNvSpPr>
              <p:nvPr/>
            </p:nvSpPr>
            <p:spPr bwMode="auto">
              <a:xfrm>
                <a:off x="2125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9" name="Oval 104"/>
              <p:cNvSpPr>
                <a:spLocks noChangeArrowheads="1"/>
              </p:cNvSpPr>
              <p:nvPr/>
            </p:nvSpPr>
            <p:spPr bwMode="auto">
              <a:xfrm>
                <a:off x="2309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5" name="Group 105"/>
            <p:cNvGrpSpPr>
              <a:grpSpLocks/>
            </p:cNvGrpSpPr>
            <p:nvPr/>
          </p:nvGrpSpPr>
          <p:grpSpPr bwMode="auto">
            <a:xfrm>
              <a:off x="2480" y="1836"/>
              <a:ext cx="653" cy="99"/>
              <a:chOff x="2480" y="1836"/>
              <a:chExt cx="653" cy="99"/>
            </a:xfrm>
          </p:grpSpPr>
          <p:sp>
            <p:nvSpPr>
              <p:cNvPr id="267222" name="Oval 106"/>
              <p:cNvSpPr>
                <a:spLocks noChangeArrowheads="1"/>
              </p:cNvSpPr>
              <p:nvPr/>
            </p:nvSpPr>
            <p:spPr bwMode="auto">
              <a:xfrm>
                <a:off x="2480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3" name="Oval 107"/>
              <p:cNvSpPr>
                <a:spLocks noChangeArrowheads="1"/>
              </p:cNvSpPr>
              <p:nvPr/>
            </p:nvSpPr>
            <p:spPr bwMode="auto">
              <a:xfrm>
                <a:off x="2664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4" name="Oval 108"/>
              <p:cNvSpPr>
                <a:spLocks noChangeArrowheads="1"/>
              </p:cNvSpPr>
              <p:nvPr/>
            </p:nvSpPr>
            <p:spPr bwMode="auto">
              <a:xfrm>
                <a:off x="2853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5" name="Oval 109"/>
              <p:cNvSpPr>
                <a:spLocks noChangeArrowheads="1"/>
              </p:cNvSpPr>
              <p:nvPr/>
            </p:nvSpPr>
            <p:spPr bwMode="auto">
              <a:xfrm>
                <a:off x="3037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6" name="Group 110"/>
            <p:cNvGrpSpPr>
              <a:grpSpLocks/>
            </p:cNvGrpSpPr>
            <p:nvPr/>
          </p:nvGrpSpPr>
          <p:grpSpPr bwMode="auto">
            <a:xfrm>
              <a:off x="1760" y="2940"/>
              <a:ext cx="653" cy="99"/>
              <a:chOff x="1760" y="2940"/>
              <a:chExt cx="653" cy="99"/>
            </a:xfrm>
          </p:grpSpPr>
          <p:sp>
            <p:nvSpPr>
              <p:cNvPr id="267218" name="Oval 111"/>
              <p:cNvSpPr>
                <a:spLocks noChangeArrowheads="1"/>
              </p:cNvSpPr>
              <p:nvPr/>
            </p:nvSpPr>
            <p:spPr bwMode="auto">
              <a:xfrm>
                <a:off x="1760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9" name="Oval 112"/>
              <p:cNvSpPr>
                <a:spLocks noChangeArrowheads="1"/>
              </p:cNvSpPr>
              <p:nvPr/>
            </p:nvSpPr>
            <p:spPr bwMode="auto">
              <a:xfrm>
                <a:off x="1944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0" name="Oval 113"/>
              <p:cNvSpPr>
                <a:spLocks noChangeArrowheads="1"/>
              </p:cNvSpPr>
              <p:nvPr/>
            </p:nvSpPr>
            <p:spPr bwMode="auto">
              <a:xfrm>
                <a:off x="2133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21" name="Oval 114"/>
              <p:cNvSpPr>
                <a:spLocks noChangeArrowheads="1"/>
              </p:cNvSpPr>
              <p:nvPr/>
            </p:nvSpPr>
            <p:spPr bwMode="auto">
              <a:xfrm>
                <a:off x="2317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7" name="Group 115"/>
            <p:cNvGrpSpPr>
              <a:grpSpLocks/>
            </p:cNvGrpSpPr>
            <p:nvPr/>
          </p:nvGrpSpPr>
          <p:grpSpPr bwMode="auto">
            <a:xfrm>
              <a:off x="2488" y="2940"/>
              <a:ext cx="653" cy="99"/>
              <a:chOff x="2488" y="2940"/>
              <a:chExt cx="653" cy="99"/>
            </a:xfrm>
          </p:grpSpPr>
          <p:sp>
            <p:nvSpPr>
              <p:cNvPr id="267214" name="Oval 116"/>
              <p:cNvSpPr>
                <a:spLocks noChangeArrowheads="1"/>
              </p:cNvSpPr>
              <p:nvPr/>
            </p:nvSpPr>
            <p:spPr bwMode="auto">
              <a:xfrm>
                <a:off x="2488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5" name="Oval 117"/>
              <p:cNvSpPr>
                <a:spLocks noChangeArrowheads="1"/>
              </p:cNvSpPr>
              <p:nvPr/>
            </p:nvSpPr>
            <p:spPr bwMode="auto">
              <a:xfrm>
                <a:off x="2672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6" name="Oval 118"/>
              <p:cNvSpPr>
                <a:spLocks noChangeArrowheads="1"/>
              </p:cNvSpPr>
              <p:nvPr/>
            </p:nvSpPr>
            <p:spPr bwMode="auto">
              <a:xfrm>
                <a:off x="2861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7" name="Oval 119"/>
              <p:cNvSpPr>
                <a:spLocks noChangeArrowheads="1"/>
              </p:cNvSpPr>
              <p:nvPr/>
            </p:nvSpPr>
            <p:spPr bwMode="auto">
              <a:xfrm>
                <a:off x="3045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8" name="Group 120"/>
            <p:cNvGrpSpPr>
              <a:grpSpLocks/>
            </p:cNvGrpSpPr>
            <p:nvPr/>
          </p:nvGrpSpPr>
          <p:grpSpPr bwMode="auto">
            <a:xfrm>
              <a:off x="1760" y="3108"/>
              <a:ext cx="653" cy="99"/>
              <a:chOff x="1760" y="3108"/>
              <a:chExt cx="653" cy="99"/>
            </a:xfrm>
          </p:grpSpPr>
          <p:sp>
            <p:nvSpPr>
              <p:cNvPr id="267210" name="Oval 121"/>
              <p:cNvSpPr>
                <a:spLocks noChangeArrowheads="1"/>
              </p:cNvSpPr>
              <p:nvPr/>
            </p:nvSpPr>
            <p:spPr bwMode="auto">
              <a:xfrm>
                <a:off x="1760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1" name="Oval 122"/>
              <p:cNvSpPr>
                <a:spLocks noChangeArrowheads="1"/>
              </p:cNvSpPr>
              <p:nvPr/>
            </p:nvSpPr>
            <p:spPr bwMode="auto">
              <a:xfrm>
                <a:off x="1944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2" name="Oval 123"/>
              <p:cNvSpPr>
                <a:spLocks noChangeArrowheads="1"/>
              </p:cNvSpPr>
              <p:nvPr/>
            </p:nvSpPr>
            <p:spPr bwMode="auto">
              <a:xfrm>
                <a:off x="2133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13" name="Oval 124"/>
              <p:cNvSpPr>
                <a:spLocks noChangeArrowheads="1"/>
              </p:cNvSpPr>
              <p:nvPr/>
            </p:nvSpPr>
            <p:spPr bwMode="auto">
              <a:xfrm>
                <a:off x="2317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69" name="Group 125"/>
            <p:cNvGrpSpPr>
              <a:grpSpLocks/>
            </p:cNvGrpSpPr>
            <p:nvPr/>
          </p:nvGrpSpPr>
          <p:grpSpPr bwMode="auto">
            <a:xfrm>
              <a:off x="2488" y="3108"/>
              <a:ext cx="653" cy="99"/>
              <a:chOff x="2488" y="3108"/>
              <a:chExt cx="653" cy="99"/>
            </a:xfrm>
          </p:grpSpPr>
          <p:sp>
            <p:nvSpPr>
              <p:cNvPr id="267206" name="Oval 126"/>
              <p:cNvSpPr>
                <a:spLocks noChangeArrowheads="1"/>
              </p:cNvSpPr>
              <p:nvPr/>
            </p:nvSpPr>
            <p:spPr bwMode="auto">
              <a:xfrm>
                <a:off x="2488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7" name="Oval 127"/>
              <p:cNvSpPr>
                <a:spLocks noChangeArrowheads="1"/>
              </p:cNvSpPr>
              <p:nvPr/>
            </p:nvSpPr>
            <p:spPr bwMode="auto">
              <a:xfrm>
                <a:off x="2672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8" name="Oval 128"/>
              <p:cNvSpPr>
                <a:spLocks noChangeArrowheads="1"/>
              </p:cNvSpPr>
              <p:nvPr/>
            </p:nvSpPr>
            <p:spPr bwMode="auto">
              <a:xfrm>
                <a:off x="2861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9" name="Oval 129"/>
              <p:cNvSpPr>
                <a:spLocks noChangeArrowheads="1"/>
              </p:cNvSpPr>
              <p:nvPr/>
            </p:nvSpPr>
            <p:spPr bwMode="auto">
              <a:xfrm>
                <a:off x="3045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0" name="Group 130"/>
            <p:cNvGrpSpPr>
              <a:grpSpLocks/>
            </p:cNvGrpSpPr>
            <p:nvPr/>
          </p:nvGrpSpPr>
          <p:grpSpPr bwMode="auto">
            <a:xfrm>
              <a:off x="1760" y="3260"/>
              <a:ext cx="653" cy="99"/>
              <a:chOff x="1760" y="3260"/>
              <a:chExt cx="653" cy="99"/>
            </a:xfrm>
          </p:grpSpPr>
          <p:sp>
            <p:nvSpPr>
              <p:cNvPr id="267202" name="Oval 131"/>
              <p:cNvSpPr>
                <a:spLocks noChangeArrowheads="1"/>
              </p:cNvSpPr>
              <p:nvPr/>
            </p:nvSpPr>
            <p:spPr bwMode="auto">
              <a:xfrm>
                <a:off x="176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3" name="Oval 132"/>
              <p:cNvSpPr>
                <a:spLocks noChangeArrowheads="1"/>
              </p:cNvSpPr>
              <p:nvPr/>
            </p:nvSpPr>
            <p:spPr bwMode="auto">
              <a:xfrm>
                <a:off x="1944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4" name="Oval 133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5" name="Oval 134"/>
              <p:cNvSpPr>
                <a:spLocks noChangeArrowheads="1"/>
              </p:cNvSpPr>
              <p:nvPr/>
            </p:nvSpPr>
            <p:spPr bwMode="auto">
              <a:xfrm>
                <a:off x="2317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1" name="Group 135"/>
            <p:cNvGrpSpPr>
              <a:grpSpLocks/>
            </p:cNvGrpSpPr>
            <p:nvPr/>
          </p:nvGrpSpPr>
          <p:grpSpPr bwMode="auto">
            <a:xfrm>
              <a:off x="2496" y="3260"/>
              <a:ext cx="653" cy="99"/>
              <a:chOff x="2496" y="3260"/>
              <a:chExt cx="653" cy="99"/>
            </a:xfrm>
          </p:grpSpPr>
          <p:sp>
            <p:nvSpPr>
              <p:cNvPr id="267198" name="Oval 136"/>
              <p:cNvSpPr>
                <a:spLocks noChangeArrowheads="1"/>
              </p:cNvSpPr>
              <p:nvPr/>
            </p:nvSpPr>
            <p:spPr bwMode="auto">
              <a:xfrm>
                <a:off x="2496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9" name="Oval 137"/>
              <p:cNvSpPr>
                <a:spLocks noChangeArrowheads="1"/>
              </p:cNvSpPr>
              <p:nvPr/>
            </p:nvSpPr>
            <p:spPr bwMode="auto">
              <a:xfrm>
                <a:off x="268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0" name="Oval 138"/>
              <p:cNvSpPr>
                <a:spLocks noChangeArrowheads="1"/>
              </p:cNvSpPr>
              <p:nvPr/>
            </p:nvSpPr>
            <p:spPr bwMode="auto">
              <a:xfrm>
                <a:off x="2869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201" name="Oval 139"/>
              <p:cNvSpPr>
                <a:spLocks noChangeArrowheads="1"/>
              </p:cNvSpPr>
              <p:nvPr/>
            </p:nvSpPr>
            <p:spPr bwMode="auto">
              <a:xfrm>
                <a:off x="3053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2" name="Group 140"/>
            <p:cNvGrpSpPr>
              <a:grpSpLocks/>
            </p:cNvGrpSpPr>
            <p:nvPr/>
          </p:nvGrpSpPr>
          <p:grpSpPr bwMode="auto">
            <a:xfrm>
              <a:off x="1760" y="3412"/>
              <a:ext cx="653" cy="99"/>
              <a:chOff x="1760" y="3412"/>
              <a:chExt cx="653" cy="99"/>
            </a:xfrm>
          </p:grpSpPr>
          <p:sp>
            <p:nvSpPr>
              <p:cNvPr id="267194" name="Oval 141"/>
              <p:cNvSpPr>
                <a:spLocks noChangeArrowheads="1"/>
              </p:cNvSpPr>
              <p:nvPr/>
            </p:nvSpPr>
            <p:spPr bwMode="auto">
              <a:xfrm>
                <a:off x="176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5" name="Oval 142"/>
              <p:cNvSpPr>
                <a:spLocks noChangeArrowheads="1"/>
              </p:cNvSpPr>
              <p:nvPr/>
            </p:nvSpPr>
            <p:spPr bwMode="auto">
              <a:xfrm>
                <a:off x="1944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6" name="Oval 143"/>
              <p:cNvSpPr>
                <a:spLocks noChangeArrowheads="1"/>
              </p:cNvSpPr>
              <p:nvPr/>
            </p:nvSpPr>
            <p:spPr bwMode="auto">
              <a:xfrm>
                <a:off x="2133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7" name="Oval 144"/>
              <p:cNvSpPr>
                <a:spLocks noChangeArrowheads="1"/>
              </p:cNvSpPr>
              <p:nvPr/>
            </p:nvSpPr>
            <p:spPr bwMode="auto">
              <a:xfrm>
                <a:off x="2317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3" name="Group 145"/>
            <p:cNvGrpSpPr>
              <a:grpSpLocks/>
            </p:cNvGrpSpPr>
            <p:nvPr/>
          </p:nvGrpSpPr>
          <p:grpSpPr bwMode="auto">
            <a:xfrm>
              <a:off x="2496" y="3412"/>
              <a:ext cx="653" cy="99"/>
              <a:chOff x="2496" y="3412"/>
              <a:chExt cx="653" cy="99"/>
            </a:xfrm>
          </p:grpSpPr>
          <p:sp>
            <p:nvSpPr>
              <p:cNvPr id="267190" name="Oval 146"/>
              <p:cNvSpPr>
                <a:spLocks noChangeArrowheads="1"/>
              </p:cNvSpPr>
              <p:nvPr/>
            </p:nvSpPr>
            <p:spPr bwMode="auto">
              <a:xfrm>
                <a:off x="2496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1" name="Oval 147"/>
              <p:cNvSpPr>
                <a:spLocks noChangeArrowheads="1"/>
              </p:cNvSpPr>
              <p:nvPr/>
            </p:nvSpPr>
            <p:spPr bwMode="auto">
              <a:xfrm>
                <a:off x="268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2" name="Oval 148"/>
              <p:cNvSpPr>
                <a:spLocks noChangeArrowheads="1"/>
              </p:cNvSpPr>
              <p:nvPr/>
            </p:nvSpPr>
            <p:spPr bwMode="auto">
              <a:xfrm>
                <a:off x="2869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93" name="Oval 149"/>
              <p:cNvSpPr>
                <a:spLocks noChangeArrowheads="1"/>
              </p:cNvSpPr>
              <p:nvPr/>
            </p:nvSpPr>
            <p:spPr bwMode="auto">
              <a:xfrm>
                <a:off x="3053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4" name="Group 150"/>
            <p:cNvGrpSpPr>
              <a:grpSpLocks/>
            </p:cNvGrpSpPr>
            <p:nvPr/>
          </p:nvGrpSpPr>
          <p:grpSpPr bwMode="auto">
            <a:xfrm>
              <a:off x="1760" y="3572"/>
              <a:ext cx="653" cy="99"/>
              <a:chOff x="1760" y="3572"/>
              <a:chExt cx="653" cy="99"/>
            </a:xfrm>
          </p:grpSpPr>
          <p:sp>
            <p:nvSpPr>
              <p:cNvPr id="267186" name="Oval 151"/>
              <p:cNvSpPr>
                <a:spLocks noChangeArrowheads="1"/>
              </p:cNvSpPr>
              <p:nvPr/>
            </p:nvSpPr>
            <p:spPr bwMode="auto">
              <a:xfrm>
                <a:off x="1760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7" name="Oval 152"/>
              <p:cNvSpPr>
                <a:spLocks noChangeArrowheads="1"/>
              </p:cNvSpPr>
              <p:nvPr/>
            </p:nvSpPr>
            <p:spPr bwMode="auto">
              <a:xfrm>
                <a:off x="1944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8" name="Oval 153"/>
              <p:cNvSpPr>
                <a:spLocks noChangeArrowheads="1"/>
              </p:cNvSpPr>
              <p:nvPr/>
            </p:nvSpPr>
            <p:spPr bwMode="auto">
              <a:xfrm>
                <a:off x="2133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9" name="Oval 154"/>
              <p:cNvSpPr>
                <a:spLocks noChangeArrowheads="1"/>
              </p:cNvSpPr>
              <p:nvPr/>
            </p:nvSpPr>
            <p:spPr bwMode="auto">
              <a:xfrm>
                <a:off x="2317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5" name="Group 155"/>
            <p:cNvGrpSpPr>
              <a:grpSpLocks/>
            </p:cNvGrpSpPr>
            <p:nvPr/>
          </p:nvGrpSpPr>
          <p:grpSpPr bwMode="auto">
            <a:xfrm>
              <a:off x="2488" y="3572"/>
              <a:ext cx="653" cy="99"/>
              <a:chOff x="2488" y="3572"/>
              <a:chExt cx="653" cy="99"/>
            </a:xfrm>
          </p:grpSpPr>
          <p:sp>
            <p:nvSpPr>
              <p:cNvPr id="267182" name="Oval 156"/>
              <p:cNvSpPr>
                <a:spLocks noChangeArrowheads="1"/>
              </p:cNvSpPr>
              <p:nvPr/>
            </p:nvSpPr>
            <p:spPr bwMode="auto">
              <a:xfrm>
                <a:off x="2488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3" name="Oval 157"/>
              <p:cNvSpPr>
                <a:spLocks noChangeArrowheads="1"/>
              </p:cNvSpPr>
              <p:nvPr/>
            </p:nvSpPr>
            <p:spPr bwMode="auto">
              <a:xfrm>
                <a:off x="2672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4" name="Oval 158"/>
              <p:cNvSpPr>
                <a:spLocks noChangeArrowheads="1"/>
              </p:cNvSpPr>
              <p:nvPr/>
            </p:nvSpPr>
            <p:spPr bwMode="auto">
              <a:xfrm>
                <a:off x="2861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5" name="Oval 159"/>
              <p:cNvSpPr>
                <a:spLocks noChangeArrowheads="1"/>
              </p:cNvSpPr>
              <p:nvPr/>
            </p:nvSpPr>
            <p:spPr bwMode="auto">
              <a:xfrm>
                <a:off x="3045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7076" name="Group 160"/>
            <p:cNvGrpSpPr>
              <a:grpSpLocks/>
            </p:cNvGrpSpPr>
            <p:nvPr/>
          </p:nvGrpSpPr>
          <p:grpSpPr bwMode="auto">
            <a:xfrm>
              <a:off x="480" y="1660"/>
              <a:ext cx="1205" cy="899"/>
              <a:chOff x="480" y="1660"/>
              <a:chExt cx="1205" cy="899"/>
            </a:xfrm>
          </p:grpSpPr>
          <p:sp>
            <p:nvSpPr>
              <p:cNvPr id="267140" name="Oval 161"/>
              <p:cNvSpPr>
                <a:spLocks noChangeArrowheads="1"/>
              </p:cNvSpPr>
              <p:nvPr/>
            </p:nvSpPr>
            <p:spPr bwMode="auto">
              <a:xfrm>
                <a:off x="480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1" name="Oval 162"/>
              <p:cNvSpPr>
                <a:spLocks noChangeArrowheads="1"/>
              </p:cNvSpPr>
              <p:nvPr/>
            </p:nvSpPr>
            <p:spPr bwMode="auto">
              <a:xfrm>
                <a:off x="669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2" name="Oval 163"/>
              <p:cNvSpPr>
                <a:spLocks noChangeArrowheads="1"/>
              </p:cNvSpPr>
              <p:nvPr/>
            </p:nvSpPr>
            <p:spPr bwMode="auto">
              <a:xfrm>
                <a:off x="853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3" name="Oval 164"/>
              <p:cNvSpPr>
                <a:spLocks noChangeArrowheads="1"/>
              </p:cNvSpPr>
              <p:nvPr/>
            </p:nvSpPr>
            <p:spPr bwMode="auto">
              <a:xfrm>
                <a:off x="1024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4" name="Oval 165"/>
              <p:cNvSpPr>
                <a:spLocks noChangeArrowheads="1"/>
              </p:cNvSpPr>
              <p:nvPr/>
            </p:nvSpPr>
            <p:spPr bwMode="auto">
              <a:xfrm>
                <a:off x="1208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5" name="Oval 166"/>
              <p:cNvSpPr>
                <a:spLocks noChangeArrowheads="1"/>
              </p:cNvSpPr>
              <p:nvPr/>
            </p:nvSpPr>
            <p:spPr bwMode="auto">
              <a:xfrm>
                <a:off x="1397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6" name="Oval 167"/>
              <p:cNvSpPr>
                <a:spLocks noChangeArrowheads="1"/>
              </p:cNvSpPr>
              <p:nvPr/>
            </p:nvSpPr>
            <p:spPr bwMode="auto">
              <a:xfrm>
                <a:off x="1581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7" name="Oval 168"/>
              <p:cNvSpPr>
                <a:spLocks noChangeArrowheads="1"/>
              </p:cNvSpPr>
              <p:nvPr/>
            </p:nvSpPr>
            <p:spPr bwMode="auto">
              <a:xfrm>
                <a:off x="480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8" name="Oval 169"/>
              <p:cNvSpPr>
                <a:spLocks noChangeArrowheads="1"/>
              </p:cNvSpPr>
              <p:nvPr/>
            </p:nvSpPr>
            <p:spPr bwMode="auto">
              <a:xfrm>
                <a:off x="669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49" name="Oval 170"/>
              <p:cNvSpPr>
                <a:spLocks noChangeArrowheads="1"/>
              </p:cNvSpPr>
              <p:nvPr/>
            </p:nvSpPr>
            <p:spPr bwMode="auto">
              <a:xfrm>
                <a:off x="853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0" name="Oval 171"/>
              <p:cNvSpPr>
                <a:spLocks noChangeArrowheads="1"/>
              </p:cNvSpPr>
              <p:nvPr/>
            </p:nvSpPr>
            <p:spPr bwMode="auto">
              <a:xfrm>
                <a:off x="1024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1" name="Oval 172"/>
              <p:cNvSpPr>
                <a:spLocks noChangeArrowheads="1"/>
              </p:cNvSpPr>
              <p:nvPr/>
            </p:nvSpPr>
            <p:spPr bwMode="auto">
              <a:xfrm>
                <a:off x="1208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2" name="Oval 173"/>
              <p:cNvSpPr>
                <a:spLocks noChangeArrowheads="1"/>
              </p:cNvSpPr>
              <p:nvPr/>
            </p:nvSpPr>
            <p:spPr bwMode="auto">
              <a:xfrm>
                <a:off x="1397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3" name="Oval 174"/>
              <p:cNvSpPr>
                <a:spLocks noChangeArrowheads="1"/>
              </p:cNvSpPr>
              <p:nvPr/>
            </p:nvSpPr>
            <p:spPr bwMode="auto">
              <a:xfrm>
                <a:off x="1581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4" name="Oval 175"/>
              <p:cNvSpPr>
                <a:spLocks noChangeArrowheads="1"/>
              </p:cNvSpPr>
              <p:nvPr/>
            </p:nvSpPr>
            <p:spPr bwMode="auto">
              <a:xfrm>
                <a:off x="488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5" name="Oval 176"/>
              <p:cNvSpPr>
                <a:spLocks noChangeArrowheads="1"/>
              </p:cNvSpPr>
              <p:nvPr/>
            </p:nvSpPr>
            <p:spPr bwMode="auto">
              <a:xfrm>
                <a:off x="677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6" name="Oval 177"/>
              <p:cNvSpPr>
                <a:spLocks noChangeArrowheads="1"/>
              </p:cNvSpPr>
              <p:nvPr/>
            </p:nvSpPr>
            <p:spPr bwMode="auto">
              <a:xfrm>
                <a:off x="861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7" name="Oval 178"/>
              <p:cNvSpPr>
                <a:spLocks noChangeArrowheads="1"/>
              </p:cNvSpPr>
              <p:nvPr/>
            </p:nvSpPr>
            <p:spPr bwMode="auto">
              <a:xfrm>
                <a:off x="1032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8" name="Oval 179"/>
              <p:cNvSpPr>
                <a:spLocks noChangeArrowheads="1"/>
              </p:cNvSpPr>
              <p:nvPr/>
            </p:nvSpPr>
            <p:spPr bwMode="auto">
              <a:xfrm>
                <a:off x="1216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59" name="Oval 180"/>
              <p:cNvSpPr>
                <a:spLocks noChangeArrowheads="1"/>
              </p:cNvSpPr>
              <p:nvPr/>
            </p:nvSpPr>
            <p:spPr bwMode="auto">
              <a:xfrm>
                <a:off x="1405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0" name="Oval 181"/>
              <p:cNvSpPr>
                <a:spLocks noChangeArrowheads="1"/>
              </p:cNvSpPr>
              <p:nvPr/>
            </p:nvSpPr>
            <p:spPr bwMode="auto">
              <a:xfrm>
                <a:off x="1589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1" name="Oval 182"/>
              <p:cNvSpPr>
                <a:spLocks noChangeArrowheads="1"/>
              </p:cNvSpPr>
              <p:nvPr/>
            </p:nvSpPr>
            <p:spPr bwMode="auto">
              <a:xfrm>
                <a:off x="488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2" name="Oval 183"/>
              <p:cNvSpPr>
                <a:spLocks noChangeArrowheads="1"/>
              </p:cNvSpPr>
              <p:nvPr/>
            </p:nvSpPr>
            <p:spPr bwMode="auto">
              <a:xfrm>
                <a:off x="677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3" name="Oval 184"/>
              <p:cNvSpPr>
                <a:spLocks noChangeArrowheads="1"/>
              </p:cNvSpPr>
              <p:nvPr/>
            </p:nvSpPr>
            <p:spPr bwMode="auto">
              <a:xfrm>
                <a:off x="861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4" name="Oval 185"/>
              <p:cNvSpPr>
                <a:spLocks noChangeArrowheads="1"/>
              </p:cNvSpPr>
              <p:nvPr/>
            </p:nvSpPr>
            <p:spPr bwMode="auto">
              <a:xfrm>
                <a:off x="1032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5" name="Oval 186"/>
              <p:cNvSpPr>
                <a:spLocks noChangeArrowheads="1"/>
              </p:cNvSpPr>
              <p:nvPr/>
            </p:nvSpPr>
            <p:spPr bwMode="auto">
              <a:xfrm>
                <a:off x="1216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6" name="Oval 187"/>
              <p:cNvSpPr>
                <a:spLocks noChangeArrowheads="1"/>
              </p:cNvSpPr>
              <p:nvPr/>
            </p:nvSpPr>
            <p:spPr bwMode="auto">
              <a:xfrm>
                <a:off x="1405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7" name="Oval 188"/>
              <p:cNvSpPr>
                <a:spLocks noChangeArrowheads="1"/>
              </p:cNvSpPr>
              <p:nvPr/>
            </p:nvSpPr>
            <p:spPr bwMode="auto">
              <a:xfrm>
                <a:off x="1589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8" name="Oval 189"/>
              <p:cNvSpPr>
                <a:spLocks noChangeArrowheads="1"/>
              </p:cNvSpPr>
              <p:nvPr/>
            </p:nvSpPr>
            <p:spPr bwMode="auto">
              <a:xfrm>
                <a:off x="488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69" name="Oval 190"/>
              <p:cNvSpPr>
                <a:spLocks noChangeArrowheads="1"/>
              </p:cNvSpPr>
              <p:nvPr/>
            </p:nvSpPr>
            <p:spPr bwMode="auto">
              <a:xfrm>
                <a:off x="677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0" name="Oval 191"/>
              <p:cNvSpPr>
                <a:spLocks noChangeArrowheads="1"/>
              </p:cNvSpPr>
              <p:nvPr/>
            </p:nvSpPr>
            <p:spPr bwMode="auto">
              <a:xfrm>
                <a:off x="861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1" name="Oval 192"/>
              <p:cNvSpPr>
                <a:spLocks noChangeArrowheads="1"/>
              </p:cNvSpPr>
              <p:nvPr/>
            </p:nvSpPr>
            <p:spPr bwMode="auto">
              <a:xfrm>
                <a:off x="1032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2" name="Oval 193"/>
              <p:cNvSpPr>
                <a:spLocks noChangeArrowheads="1"/>
              </p:cNvSpPr>
              <p:nvPr/>
            </p:nvSpPr>
            <p:spPr bwMode="auto">
              <a:xfrm>
                <a:off x="1216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3" name="Oval 194"/>
              <p:cNvSpPr>
                <a:spLocks noChangeArrowheads="1"/>
              </p:cNvSpPr>
              <p:nvPr/>
            </p:nvSpPr>
            <p:spPr bwMode="auto">
              <a:xfrm>
                <a:off x="1405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4" name="Oval 195"/>
              <p:cNvSpPr>
                <a:spLocks noChangeArrowheads="1"/>
              </p:cNvSpPr>
              <p:nvPr/>
            </p:nvSpPr>
            <p:spPr bwMode="auto">
              <a:xfrm>
                <a:off x="1589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5" name="Oval 196"/>
              <p:cNvSpPr>
                <a:spLocks noChangeArrowheads="1"/>
              </p:cNvSpPr>
              <p:nvPr/>
            </p:nvSpPr>
            <p:spPr bwMode="auto">
              <a:xfrm>
                <a:off x="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6" name="Oval 197"/>
              <p:cNvSpPr>
                <a:spLocks noChangeArrowheads="1"/>
              </p:cNvSpPr>
              <p:nvPr/>
            </p:nvSpPr>
            <p:spPr bwMode="auto">
              <a:xfrm>
                <a:off x="677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7" name="Oval 198"/>
              <p:cNvSpPr>
                <a:spLocks noChangeArrowheads="1"/>
              </p:cNvSpPr>
              <p:nvPr/>
            </p:nvSpPr>
            <p:spPr bwMode="auto">
              <a:xfrm>
                <a:off x="861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8" name="Oval 199"/>
              <p:cNvSpPr>
                <a:spLocks noChangeArrowheads="1"/>
              </p:cNvSpPr>
              <p:nvPr/>
            </p:nvSpPr>
            <p:spPr bwMode="auto">
              <a:xfrm>
                <a:off x="103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79" name="Oval 200"/>
              <p:cNvSpPr>
                <a:spLocks noChangeArrowheads="1"/>
              </p:cNvSpPr>
              <p:nvPr/>
            </p:nvSpPr>
            <p:spPr bwMode="auto">
              <a:xfrm>
                <a:off x="1216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0" name="Oval 201"/>
              <p:cNvSpPr>
                <a:spLocks noChangeArrowheads="1"/>
              </p:cNvSpPr>
              <p:nvPr/>
            </p:nvSpPr>
            <p:spPr bwMode="auto">
              <a:xfrm>
                <a:off x="1405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181" name="Oval 202"/>
              <p:cNvSpPr>
                <a:spLocks noChangeArrowheads="1"/>
              </p:cNvSpPr>
              <p:nvPr/>
            </p:nvSpPr>
            <p:spPr bwMode="auto">
              <a:xfrm>
                <a:off x="1589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67077" name="Oval 203"/>
            <p:cNvSpPr>
              <a:spLocks noChangeArrowheads="1"/>
            </p:cNvSpPr>
            <p:nvPr/>
          </p:nvSpPr>
          <p:spPr bwMode="auto">
            <a:xfrm>
              <a:off x="488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78" name="Oval 204"/>
            <p:cNvSpPr>
              <a:spLocks noChangeArrowheads="1"/>
            </p:cNvSpPr>
            <p:nvPr/>
          </p:nvSpPr>
          <p:spPr bwMode="auto">
            <a:xfrm>
              <a:off x="677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79" name="Oval 205"/>
            <p:cNvSpPr>
              <a:spLocks noChangeArrowheads="1"/>
            </p:cNvSpPr>
            <p:nvPr/>
          </p:nvSpPr>
          <p:spPr bwMode="auto">
            <a:xfrm>
              <a:off x="861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0" name="Oval 206"/>
            <p:cNvSpPr>
              <a:spLocks noChangeArrowheads="1"/>
            </p:cNvSpPr>
            <p:nvPr/>
          </p:nvSpPr>
          <p:spPr bwMode="auto">
            <a:xfrm>
              <a:off x="1032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1" name="Oval 207"/>
            <p:cNvSpPr>
              <a:spLocks noChangeArrowheads="1"/>
            </p:cNvSpPr>
            <p:nvPr/>
          </p:nvSpPr>
          <p:spPr bwMode="auto">
            <a:xfrm>
              <a:off x="1216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2" name="Oval 208"/>
            <p:cNvSpPr>
              <a:spLocks noChangeArrowheads="1"/>
            </p:cNvSpPr>
            <p:nvPr/>
          </p:nvSpPr>
          <p:spPr bwMode="auto">
            <a:xfrm>
              <a:off x="1405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3" name="Oval 209"/>
            <p:cNvSpPr>
              <a:spLocks noChangeArrowheads="1"/>
            </p:cNvSpPr>
            <p:nvPr/>
          </p:nvSpPr>
          <p:spPr bwMode="auto">
            <a:xfrm>
              <a:off x="1589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4" name="Oval 210"/>
            <p:cNvSpPr>
              <a:spLocks noChangeArrowheads="1"/>
            </p:cNvSpPr>
            <p:nvPr/>
          </p:nvSpPr>
          <p:spPr bwMode="auto">
            <a:xfrm>
              <a:off x="488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5" name="Oval 211"/>
            <p:cNvSpPr>
              <a:spLocks noChangeArrowheads="1"/>
            </p:cNvSpPr>
            <p:nvPr/>
          </p:nvSpPr>
          <p:spPr bwMode="auto">
            <a:xfrm>
              <a:off x="677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6" name="Oval 212"/>
            <p:cNvSpPr>
              <a:spLocks noChangeArrowheads="1"/>
            </p:cNvSpPr>
            <p:nvPr/>
          </p:nvSpPr>
          <p:spPr bwMode="auto">
            <a:xfrm>
              <a:off x="861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7" name="Oval 213"/>
            <p:cNvSpPr>
              <a:spLocks noChangeArrowheads="1"/>
            </p:cNvSpPr>
            <p:nvPr/>
          </p:nvSpPr>
          <p:spPr bwMode="auto">
            <a:xfrm>
              <a:off x="1032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8" name="Oval 214"/>
            <p:cNvSpPr>
              <a:spLocks noChangeArrowheads="1"/>
            </p:cNvSpPr>
            <p:nvPr/>
          </p:nvSpPr>
          <p:spPr bwMode="auto">
            <a:xfrm>
              <a:off x="1216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89" name="Oval 215"/>
            <p:cNvSpPr>
              <a:spLocks noChangeArrowheads="1"/>
            </p:cNvSpPr>
            <p:nvPr/>
          </p:nvSpPr>
          <p:spPr bwMode="auto">
            <a:xfrm>
              <a:off x="1405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0" name="Oval 216"/>
            <p:cNvSpPr>
              <a:spLocks noChangeArrowheads="1"/>
            </p:cNvSpPr>
            <p:nvPr/>
          </p:nvSpPr>
          <p:spPr bwMode="auto">
            <a:xfrm>
              <a:off x="1589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1" name="Oval 217"/>
            <p:cNvSpPr>
              <a:spLocks noChangeArrowheads="1"/>
            </p:cNvSpPr>
            <p:nvPr/>
          </p:nvSpPr>
          <p:spPr bwMode="auto">
            <a:xfrm>
              <a:off x="496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2" name="Oval 218"/>
            <p:cNvSpPr>
              <a:spLocks noChangeArrowheads="1"/>
            </p:cNvSpPr>
            <p:nvPr/>
          </p:nvSpPr>
          <p:spPr bwMode="auto">
            <a:xfrm>
              <a:off x="685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3" name="Oval 219"/>
            <p:cNvSpPr>
              <a:spLocks noChangeArrowheads="1"/>
            </p:cNvSpPr>
            <p:nvPr/>
          </p:nvSpPr>
          <p:spPr bwMode="auto">
            <a:xfrm>
              <a:off x="869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4" name="Oval 220"/>
            <p:cNvSpPr>
              <a:spLocks noChangeArrowheads="1"/>
            </p:cNvSpPr>
            <p:nvPr/>
          </p:nvSpPr>
          <p:spPr bwMode="auto">
            <a:xfrm>
              <a:off x="1040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5" name="Oval 221"/>
            <p:cNvSpPr>
              <a:spLocks noChangeArrowheads="1"/>
            </p:cNvSpPr>
            <p:nvPr/>
          </p:nvSpPr>
          <p:spPr bwMode="auto">
            <a:xfrm>
              <a:off x="1224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6" name="Oval 222"/>
            <p:cNvSpPr>
              <a:spLocks noChangeArrowheads="1"/>
            </p:cNvSpPr>
            <p:nvPr/>
          </p:nvSpPr>
          <p:spPr bwMode="auto">
            <a:xfrm>
              <a:off x="1413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7" name="Oval 223"/>
            <p:cNvSpPr>
              <a:spLocks noChangeArrowheads="1"/>
            </p:cNvSpPr>
            <p:nvPr/>
          </p:nvSpPr>
          <p:spPr bwMode="auto">
            <a:xfrm>
              <a:off x="1597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8" name="Oval 224"/>
            <p:cNvSpPr>
              <a:spLocks noChangeArrowheads="1"/>
            </p:cNvSpPr>
            <p:nvPr/>
          </p:nvSpPr>
          <p:spPr bwMode="auto">
            <a:xfrm>
              <a:off x="496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99" name="Oval 225"/>
            <p:cNvSpPr>
              <a:spLocks noChangeArrowheads="1"/>
            </p:cNvSpPr>
            <p:nvPr/>
          </p:nvSpPr>
          <p:spPr bwMode="auto">
            <a:xfrm>
              <a:off x="685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0" name="Oval 226"/>
            <p:cNvSpPr>
              <a:spLocks noChangeArrowheads="1"/>
            </p:cNvSpPr>
            <p:nvPr/>
          </p:nvSpPr>
          <p:spPr bwMode="auto">
            <a:xfrm>
              <a:off x="869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1" name="Oval 227"/>
            <p:cNvSpPr>
              <a:spLocks noChangeArrowheads="1"/>
            </p:cNvSpPr>
            <p:nvPr/>
          </p:nvSpPr>
          <p:spPr bwMode="auto">
            <a:xfrm>
              <a:off x="1040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2" name="Oval 228"/>
            <p:cNvSpPr>
              <a:spLocks noChangeArrowheads="1"/>
            </p:cNvSpPr>
            <p:nvPr/>
          </p:nvSpPr>
          <p:spPr bwMode="auto">
            <a:xfrm>
              <a:off x="1224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3" name="Oval 229"/>
            <p:cNvSpPr>
              <a:spLocks noChangeArrowheads="1"/>
            </p:cNvSpPr>
            <p:nvPr/>
          </p:nvSpPr>
          <p:spPr bwMode="auto">
            <a:xfrm>
              <a:off x="1413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4" name="Oval 230"/>
            <p:cNvSpPr>
              <a:spLocks noChangeArrowheads="1"/>
            </p:cNvSpPr>
            <p:nvPr/>
          </p:nvSpPr>
          <p:spPr bwMode="auto">
            <a:xfrm>
              <a:off x="1597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5" name="Oval 231"/>
            <p:cNvSpPr>
              <a:spLocks noChangeArrowheads="1"/>
            </p:cNvSpPr>
            <p:nvPr/>
          </p:nvSpPr>
          <p:spPr bwMode="auto">
            <a:xfrm>
              <a:off x="496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6" name="Oval 232"/>
            <p:cNvSpPr>
              <a:spLocks noChangeArrowheads="1"/>
            </p:cNvSpPr>
            <p:nvPr/>
          </p:nvSpPr>
          <p:spPr bwMode="auto">
            <a:xfrm>
              <a:off x="685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7" name="Oval 233"/>
            <p:cNvSpPr>
              <a:spLocks noChangeArrowheads="1"/>
            </p:cNvSpPr>
            <p:nvPr/>
          </p:nvSpPr>
          <p:spPr bwMode="auto">
            <a:xfrm>
              <a:off x="869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8" name="Oval 234"/>
            <p:cNvSpPr>
              <a:spLocks noChangeArrowheads="1"/>
            </p:cNvSpPr>
            <p:nvPr/>
          </p:nvSpPr>
          <p:spPr bwMode="auto">
            <a:xfrm>
              <a:off x="1040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09" name="Oval 235"/>
            <p:cNvSpPr>
              <a:spLocks noChangeArrowheads="1"/>
            </p:cNvSpPr>
            <p:nvPr/>
          </p:nvSpPr>
          <p:spPr bwMode="auto">
            <a:xfrm>
              <a:off x="1224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0" name="Oval 236"/>
            <p:cNvSpPr>
              <a:spLocks noChangeArrowheads="1"/>
            </p:cNvSpPr>
            <p:nvPr/>
          </p:nvSpPr>
          <p:spPr bwMode="auto">
            <a:xfrm>
              <a:off x="1413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1" name="Oval 237"/>
            <p:cNvSpPr>
              <a:spLocks noChangeArrowheads="1"/>
            </p:cNvSpPr>
            <p:nvPr/>
          </p:nvSpPr>
          <p:spPr bwMode="auto">
            <a:xfrm>
              <a:off x="1597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2" name="Oval 238"/>
            <p:cNvSpPr>
              <a:spLocks noChangeArrowheads="1"/>
            </p:cNvSpPr>
            <p:nvPr/>
          </p:nvSpPr>
          <p:spPr bwMode="auto">
            <a:xfrm>
              <a:off x="496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3" name="Oval 239"/>
            <p:cNvSpPr>
              <a:spLocks noChangeArrowheads="1"/>
            </p:cNvSpPr>
            <p:nvPr/>
          </p:nvSpPr>
          <p:spPr bwMode="auto">
            <a:xfrm>
              <a:off x="685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4" name="Oval 240"/>
            <p:cNvSpPr>
              <a:spLocks noChangeArrowheads="1"/>
            </p:cNvSpPr>
            <p:nvPr/>
          </p:nvSpPr>
          <p:spPr bwMode="auto">
            <a:xfrm>
              <a:off x="869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5" name="Oval 241"/>
            <p:cNvSpPr>
              <a:spLocks noChangeArrowheads="1"/>
            </p:cNvSpPr>
            <p:nvPr/>
          </p:nvSpPr>
          <p:spPr bwMode="auto">
            <a:xfrm>
              <a:off x="1040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6" name="Oval 242"/>
            <p:cNvSpPr>
              <a:spLocks noChangeArrowheads="1"/>
            </p:cNvSpPr>
            <p:nvPr/>
          </p:nvSpPr>
          <p:spPr bwMode="auto">
            <a:xfrm>
              <a:off x="1224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7" name="Oval 243"/>
            <p:cNvSpPr>
              <a:spLocks noChangeArrowheads="1"/>
            </p:cNvSpPr>
            <p:nvPr/>
          </p:nvSpPr>
          <p:spPr bwMode="auto">
            <a:xfrm>
              <a:off x="1413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8" name="Oval 244"/>
            <p:cNvSpPr>
              <a:spLocks noChangeArrowheads="1"/>
            </p:cNvSpPr>
            <p:nvPr/>
          </p:nvSpPr>
          <p:spPr bwMode="auto">
            <a:xfrm>
              <a:off x="1597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19" name="Oval 245"/>
            <p:cNvSpPr>
              <a:spLocks noChangeArrowheads="1"/>
            </p:cNvSpPr>
            <p:nvPr/>
          </p:nvSpPr>
          <p:spPr bwMode="auto">
            <a:xfrm>
              <a:off x="496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0" name="Oval 246"/>
            <p:cNvSpPr>
              <a:spLocks noChangeArrowheads="1"/>
            </p:cNvSpPr>
            <p:nvPr/>
          </p:nvSpPr>
          <p:spPr bwMode="auto">
            <a:xfrm>
              <a:off x="685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1" name="Oval 247"/>
            <p:cNvSpPr>
              <a:spLocks noChangeArrowheads="1"/>
            </p:cNvSpPr>
            <p:nvPr/>
          </p:nvSpPr>
          <p:spPr bwMode="auto">
            <a:xfrm>
              <a:off x="869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2" name="Oval 248"/>
            <p:cNvSpPr>
              <a:spLocks noChangeArrowheads="1"/>
            </p:cNvSpPr>
            <p:nvPr/>
          </p:nvSpPr>
          <p:spPr bwMode="auto">
            <a:xfrm>
              <a:off x="1040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3" name="Oval 249"/>
            <p:cNvSpPr>
              <a:spLocks noChangeArrowheads="1"/>
            </p:cNvSpPr>
            <p:nvPr/>
          </p:nvSpPr>
          <p:spPr bwMode="auto">
            <a:xfrm>
              <a:off x="1224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4" name="Oval 250"/>
            <p:cNvSpPr>
              <a:spLocks noChangeArrowheads="1"/>
            </p:cNvSpPr>
            <p:nvPr/>
          </p:nvSpPr>
          <p:spPr bwMode="auto">
            <a:xfrm>
              <a:off x="1413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5" name="Oval 251"/>
            <p:cNvSpPr>
              <a:spLocks noChangeArrowheads="1"/>
            </p:cNvSpPr>
            <p:nvPr/>
          </p:nvSpPr>
          <p:spPr bwMode="auto">
            <a:xfrm>
              <a:off x="1597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6" name="Oval 252"/>
            <p:cNvSpPr>
              <a:spLocks noChangeArrowheads="1"/>
            </p:cNvSpPr>
            <p:nvPr/>
          </p:nvSpPr>
          <p:spPr bwMode="auto">
            <a:xfrm>
              <a:off x="480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7" name="Oval 253"/>
            <p:cNvSpPr>
              <a:spLocks noChangeArrowheads="1"/>
            </p:cNvSpPr>
            <p:nvPr/>
          </p:nvSpPr>
          <p:spPr bwMode="auto">
            <a:xfrm>
              <a:off x="669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8" name="Oval 254"/>
            <p:cNvSpPr>
              <a:spLocks noChangeArrowheads="1"/>
            </p:cNvSpPr>
            <p:nvPr/>
          </p:nvSpPr>
          <p:spPr bwMode="auto">
            <a:xfrm>
              <a:off x="853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29" name="Oval 255"/>
            <p:cNvSpPr>
              <a:spLocks noChangeArrowheads="1"/>
            </p:cNvSpPr>
            <p:nvPr/>
          </p:nvSpPr>
          <p:spPr bwMode="auto">
            <a:xfrm>
              <a:off x="1024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0" name="Oval 256"/>
            <p:cNvSpPr>
              <a:spLocks noChangeArrowheads="1"/>
            </p:cNvSpPr>
            <p:nvPr/>
          </p:nvSpPr>
          <p:spPr bwMode="auto">
            <a:xfrm>
              <a:off x="1208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1" name="Oval 257"/>
            <p:cNvSpPr>
              <a:spLocks noChangeArrowheads="1"/>
            </p:cNvSpPr>
            <p:nvPr/>
          </p:nvSpPr>
          <p:spPr bwMode="auto">
            <a:xfrm>
              <a:off x="1397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2" name="Oval 258"/>
            <p:cNvSpPr>
              <a:spLocks noChangeArrowheads="1"/>
            </p:cNvSpPr>
            <p:nvPr/>
          </p:nvSpPr>
          <p:spPr bwMode="auto">
            <a:xfrm>
              <a:off x="1581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3" name="Oval 259"/>
            <p:cNvSpPr>
              <a:spLocks noChangeArrowheads="1"/>
            </p:cNvSpPr>
            <p:nvPr/>
          </p:nvSpPr>
          <p:spPr bwMode="auto">
            <a:xfrm>
              <a:off x="488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4" name="Oval 260"/>
            <p:cNvSpPr>
              <a:spLocks noChangeArrowheads="1"/>
            </p:cNvSpPr>
            <p:nvPr/>
          </p:nvSpPr>
          <p:spPr bwMode="auto">
            <a:xfrm>
              <a:off x="677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5" name="Oval 261"/>
            <p:cNvSpPr>
              <a:spLocks noChangeArrowheads="1"/>
            </p:cNvSpPr>
            <p:nvPr/>
          </p:nvSpPr>
          <p:spPr bwMode="auto">
            <a:xfrm>
              <a:off x="861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6" name="Oval 262"/>
            <p:cNvSpPr>
              <a:spLocks noChangeArrowheads="1"/>
            </p:cNvSpPr>
            <p:nvPr/>
          </p:nvSpPr>
          <p:spPr bwMode="auto">
            <a:xfrm>
              <a:off x="1032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7" name="Oval 263"/>
            <p:cNvSpPr>
              <a:spLocks noChangeArrowheads="1"/>
            </p:cNvSpPr>
            <p:nvPr/>
          </p:nvSpPr>
          <p:spPr bwMode="auto">
            <a:xfrm>
              <a:off x="1216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8" name="Oval 264"/>
            <p:cNvSpPr>
              <a:spLocks noChangeArrowheads="1"/>
            </p:cNvSpPr>
            <p:nvPr/>
          </p:nvSpPr>
          <p:spPr bwMode="auto">
            <a:xfrm>
              <a:off x="1405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139" name="Oval 265"/>
            <p:cNvSpPr>
              <a:spLocks noChangeArrowheads="1"/>
            </p:cNvSpPr>
            <p:nvPr/>
          </p:nvSpPr>
          <p:spPr bwMode="auto">
            <a:xfrm>
              <a:off x="1589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66245" name="Line 267"/>
          <p:cNvSpPr>
            <a:spLocks noChangeShapeType="1"/>
          </p:cNvSpPr>
          <p:nvPr/>
        </p:nvSpPr>
        <p:spPr bwMode="auto">
          <a:xfrm>
            <a:off x="3632200" y="5283200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66246" name="Line 268"/>
          <p:cNvSpPr>
            <a:spLocks noChangeShapeType="1"/>
          </p:cNvSpPr>
          <p:nvPr/>
        </p:nvSpPr>
        <p:spPr bwMode="auto">
          <a:xfrm flipH="1">
            <a:off x="3251200" y="5276850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66247" name="Line 269"/>
          <p:cNvSpPr>
            <a:spLocks noChangeShapeType="1"/>
          </p:cNvSpPr>
          <p:nvPr/>
        </p:nvSpPr>
        <p:spPr bwMode="auto">
          <a:xfrm>
            <a:off x="3551238" y="4953000"/>
            <a:ext cx="0" cy="361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266248" name="Rectangle 271"/>
          <p:cNvSpPr>
            <a:spLocks noChangeArrowheads="1"/>
          </p:cNvSpPr>
          <p:nvPr/>
        </p:nvSpPr>
        <p:spPr bwMode="auto">
          <a:xfrm>
            <a:off x="3200400" y="2713038"/>
            <a:ext cx="545022" cy="2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>
                <a:solidFill>
                  <a:srgbClr val="00264C"/>
                </a:solidFill>
              </a:rPr>
              <a:t>1 / </a:t>
            </a:r>
            <a:r>
              <a:rPr lang="en-US" sz="1200" dirty="0" err="1">
                <a:solidFill>
                  <a:srgbClr val="00264C"/>
                </a:solidFill>
              </a:rPr>
              <a:t>Δx</a:t>
            </a:r>
            <a:endParaRPr lang="en-US" sz="1200" baseline="-25000" dirty="0">
              <a:solidFill>
                <a:srgbClr val="00264C"/>
              </a:solidFill>
            </a:endParaRPr>
          </a:p>
        </p:txBody>
      </p:sp>
      <p:sp>
        <p:nvSpPr>
          <p:cNvPr id="266249" name="Rectangle 272"/>
          <p:cNvSpPr>
            <a:spLocks noChangeArrowheads="1"/>
          </p:cNvSpPr>
          <p:nvPr/>
        </p:nvSpPr>
        <p:spPr bwMode="auto">
          <a:xfrm>
            <a:off x="3187701" y="5445125"/>
            <a:ext cx="692627" cy="2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>
                <a:solidFill>
                  <a:srgbClr val="00264C"/>
                </a:solidFill>
              </a:rPr>
              <a:t>1 / FOV</a:t>
            </a:r>
            <a:r>
              <a:rPr lang="en-US" sz="1200" baseline="-25000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266250" name="Line 273"/>
          <p:cNvSpPr>
            <a:spLocks noChangeShapeType="1"/>
          </p:cNvSpPr>
          <p:nvPr/>
        </p:nvSpPr>
        <p:spPr bwMode="auto">
          <a:xfrm>
            <a:off x="2057400" y="2971800"/>
            <a:ext cx="190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91421" name="Group 283"/>
          <p:cNvGrpSpPr>
            <a:grpSpLocks/>
          </p:cNvGrpSpPr>
          <p:nvPr/>
        </p:nvGrpSpPr>
        <p:grpSpPr bwMode="auto">
          <a:xfrm>
            <a:off x="7696200" y="2819400"/>
            <a:ext cx="2021098" cy="2761856"/>
            <a:chOff x="5842000" y="2400300"/>
            <a:chExt cx="2608263" cy="3563197"/>
          </a:xfrm>
        </p:grpSpPr>
        <p:pic>
          <p:nvPicPr>
            <p:cNvPr id="267040" name="Picture 266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0" y="2400300"/>
              <a:ext cx="2557463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7041" name="Line 275"/>
            <p:cNvSpPr>
              <a:spLocks noChangeShapeType="1"/>
            </p:cNvSpPr>
            <p:nvPr/>
          </p:nvSpPr>
          <p:spPr bwMode="auto">
            <a:xfrm>
              <a:off x="5859463" y="5486400"/>
              <a:ext cx="2590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42" name="Rectangle 276"/>
            <p:cNvSpPr>
              <a:spLocks noChangeArrowheads="1"/>
            </p:cNvSpPr>
            <p:nvPr/>
          </p:nvSpPr>
          <p:spPr bwMode="auto">
            <a:xfrm>
              <a:off x="6083300" y="5597525"/>
              <a:ext cx="2152695" cy="365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1400" b="1">
                  <a:solidFill>
                    <a:srgbClr val="00264C"/>
                  </a:solidFill>
                </a:rPr>
                <a:t>FOV</a:t>
              </a:r>
              <a:r>
                <a:rPr lang="en-US" sz="1400" b="1" baseline="-25000">
                  <a:solidFill>
                    <a:srgbClr val="00264C"/>
                  </a:solidFill>
                </a:rPr>
                <a:t>x </a:t>
              </a:r>
              <a:r>
                <a:rPr lang="en-US" sz="1400" b="1">
                  <a:solidFill>
                    <a:srgbClr val="00264C"/>
                  </a:solidFill>
                </a:rPr>
                <a:t>= matrix * Res</a:t>
              </a:r>
              <a:r>
                <a:rPr lang="en-US" sz="1400" b="1" baseline="-25000">
                  <a:solidFill>
                    <a:srgbClr val="00264C"/>
                  </a:solidFill>
                </a:rPr>
                <a:t>x</a:t>
              </a:r>
            </a:p>
          </p:txBody>
        </p:sp>
      </p:grpSp>
      <p:grpSp>
        <p:nvGrpSpPr>
          <p:cNvPr id="91422" name="Group 282"/>
          <p:cNvGrpSpPr>
            <a:grpSpLocks/>
          </p:cNvGrpSpPr>
          <p:nvPr/>
        </p:nvGrpSpPr>
        <p:grpSpPr bwMode="auto">
          <a:xfrm>
            <a:off x="6324600" y="1676401"/>
            <a:ext cx="3106260" cy="1528763"/>
            <a:chOff x="4821238" y="1600200"/>
            <a:chExt cx="3105743" cy="1528763"/>
          </a:xfrm>
        </p:grpSpPr>
        <p:sp>
          <p:nvSpPr>
            <p:cNvPr id="267038" name="Arc 277"/>
            <p:cNvSpPr>
              <a:spLocks/>
            </p:cNvSpPr>
            <p:nvPr/>
          </p:nvSpPr>
          <p:spPr bwMode="auto">
            <a:xfrm rot="-3120000">
              <a:off x="4984750" y="1512888"/>
              <a:ext cx="1452563" cy="1779587"/>
            </a:xfrm>
            <a:custGeom>
              <a:avLst/>
              <a:gdLst>
                <a:gd name="T0" fmla="*/ 0 w 21623"/>
                <a:gd name="T1" fmla="*/ 2147483647 h 21600"/>
                <a:gd name="T2" fmla="*/ 2147483647 w 21623"/>
                <a:gd name="T3" fmla="*/ 2147483647 h 21600"/>
                <a:gd name="T4" fmla="*/ 2147483647 w 21623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23"/>
                <a:gd name="T10" fmla="*/ 0 h 21600"/>
                <a:gd name="T11" fmla="*/ 21623 w 216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23" h="21600" fill="none" extrusionOk="0">
                  <a:moveTo>
                    <a:pt x="-1" y="0"/>
                  </a:moveTo>
                  <a:cubicBezTo>
                    <a:pt x="7" y="0"/>
                    <a:pt x="15" y="-1"/>
                    <a:pt x="23" y="0"/>
                  </a:cubicBezTo>
                  <a:cubicBezTo>
                    <a:pt x="11952" y="0"/>
                    <a:pt x="21623" y="9670"/>
                    <a:pt x="21623" y="21600"/>
                  </a:cubicBezTo>
                </a:path>
                <a:path w="21623" h="21600" stroke="0" extrusionOk="0">
                  <a:moveTo>
                    <a:pt x="-1" y="0"/>
                  </a:moveTo>
                  <a:cubicBezTo>
                    <a:pt x="7" y="0"/>
                    <a:pt x="15" y="-1"/>
                    <a:pt x="23" y="0"/>
                  </a:cubicBezTo>
                  <a:cubicBezTo>
                    <a:pt x="11952" y="0"/>
                    <a:pt x="21623" y="9670"/>
                    <a:pt x="21623" y="21600"/>
                  </a:cubicBezTo>
                  <a:lnTo>
                    <a:pt x="23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 cap="rnd">
              <a:solidFill>
                <a:srgbClr val="99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7039" name="Rectangle 278"/>
            <p:cNvSpPr>
              <a:spLocks noChangeArrowheads="1"/>
            </p:cNvSpPr>
            <p:nvPr/>
          </p:nvSpPr>
          <p:spPr bwMode="auto">
            <a:xfrm>
              <a:off x="5867400" y="1600200"/>
              <a:ext cx="2059581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000" b="1" dirty="0">
                  <a:solidFill>
                    <a:srgbClr val="990000"/>
                  </a:solidFill>
                </a:rPr>
                <a:t>Fourier transform</a:t>
              </a:r>
            </a:p>
          </p:txBody>
        </p:sp>
      </p:grpSp>
      <p:sp>
        <p:nvSpPr>
          <p:cNvPr id="266253" name="Rectangle 279"/>
          <p:cNvSpPr>
            <a:spLocks noChangeArrowheads="1"/>
          </p:cNvSpPr>
          <p:nvPr/>
        </p:nvSpPr>
        <p:spPr bwMode="auto">
          <a:xfrm>
            <a:off x="3349212" y="228601"/>
            <a:ext cx="5580888" cy="97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200">
                <a:solidFill>
                  <a:srgbClr val="333333"/>
                </a:solidFill>
              </a:rPr>
              <a:t>You’ve measured: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3200">
                <a:solidFill>
                  <a:srgbClr val="333333"/>
                </a:solidFill>
              </a:rPr>
              <a:t>intensity at a </a:t>
            </a:r>
            <a:r>
              <a:rPr lang="en-US" sz="3200" u="sng">
                <a:solidFill>
                  <a:srgbClr val="333333"/>
                </a:solidFill>
              </a:rPr>
              <a:t>spatial</a:t>
            </a:r>
            <a:r>
              <a:rPr lang="en-US" sz="3200">
                <a:solidFill>
                  <a:srgbClr val="333333"/>
                </a:solidFill>
              </a:rPr>
              <a:t> frequency...</a:t>
            </a:r>
          </a:p>
        </p:txBody>
      </p:sp>
      <p:sp>
        <p:nvSpPr>
          <p:cNvPr id="266255" name="Rectangle 5"/>
          <p:cNvSpPr>
            <a:spLocks noChangeArrowheads="1"/>
          </p:cNvSpPr>
          <p:nvPr/>
        </p:nvSpPr>
        <p:spPr bwMode="auto">
          <a:xfrm>
            <a:off x="4114801" y="3581401"/>
            <a:ext cx="363883" cy="3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>
                <a:solidFill>
                  <a:srgbClr val="00264C"/>
                </a:solidFill>
              </a:rPr>
              <a:t>k</a:t>
            </a:r>
            <a:r>
              <a:rPr lang="en-US" b="1" baseline="-25000">
                <a:solidFill>
                  <a:srgbClr val="00264C"/>
                </a:solidFill>
              </a:rPr>
              <a:t>x</a:t>
            </a:r>
          </a:p>
        </p:txBody>
      </p:sp>
      <p:grpSp>
        <p:nvGrpSpPr>
          <p:cNvPr id="266256" name="Group 6"/>
          <p:cNvGrpSpPr>
            <a:grpSpLocks noChangeAspect="1"/>
          </p:cNvGrpSpPr>
          <p:nvPr/>
        </p:nvGrpSpPr>
        <p:grpSpPr bwMode="auto">
          <a:xfrm>
            <a:off x="3021014" y="3067051"/>
            <a:ext cx="941387" cy="919163"/>
            <a:chOff x="480" y="1356"/>
            <a:chExt cx="2669" cy="2315"/>
          </a:xfrm>
        </p:grpSpPr>
        <p:sp>
          <p:nvSpPr>
            <p:cNvPr id="266779" name="Line 7"/>
            <p:cNvSpPr>
              <a:spLocks noChangeShapeType="1"/>
            </p:cNvSpPr>
            <p:nvPr/>
          </p:nvSpPr>
          <p:spPr bwMode="auto">
            <a:xfrm>
              <a:off x="1756" y="219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780" name="Line 8"/>
            <p:cNvSpPr>
              <a:spLocks noChangeShapeType="1"/>
            </p:cNvSpPr>
            <p:nvPr/>
          </p:nvSpPr>
          <p:spPr bwMode="auto">
            <a:xfrm>
              <a:off x="1756" y="235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781" name="Line 9"/>
            <p:cNvSpPr>
              <a:spLocks noChangeShapeType="1"/>
            </p:cNvSpPr>
            <p:nvPr/>
          </p:nvSpPr>
          <p:spPr bwMode="auto">
            <a:xfrm>
              <a:off x="1756" y="203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66782" name="Group 10"/>
            <p:cNvGrpSpPr>
              <a:grpSpLocks/>
            </p:cNvGrpSpPr>
            <p:nvPr/>
          </p:nvGrpSpPr>
          <p:grpSpPr bwMode="auto">
            <a:xfrm>
              <a:off x="1752" y="1988"/>
              <a:ext cx="653" cy="99"/>
              <a:chOff x="1752" y="1988"/>
              <a:chExt cx="653" cy="99"/>
            </a:xfrm>
          </p:grpSpPr>
          <p:sp>
            <p:nvSpPr>
              <p:cNvPr id="267034" name="Oval 11"/>
              <p:cNvSpPr>
                <a:spLocks noChangeArrowheads="1"/>
              </p:cNvSpPr>
              <p:nvPr/>
            </p:nvSpPr>
            <p:spPr bwMode="auto">
              <a:xfrm>
                <a:off x="1752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35" name="Oval 12"/>
              <p:cNvSpPr>
                <a:spLocks noChangeArrowheads="1"/>
              </p:cNvSpPr>
              <p:nvPr/>
            </p:nvSpPr>
            <p:spPr bwMode="auto">
              <a:xfrm>
                <a:off x="1936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36" name="Oval 13"/>
              <p:cNvSpPr>
                <a:spLocks noChangeArrowheads="1"/>
              </p:cNvSpPr>
              <p:nvPr/>
            </p:nvSpPr>
            <p:spPr bwMode="auto">
              <a:xfrm>
                <a:off x="2125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37" name="Oval 14"/>
              <p:cNvSpPr>
                <a:spLocks noChangeArrowheads="1"/>
              </p:cNvSpPr>
              <p:nvPr/>
            </p:nvSpPr>
            <p:spPr bwMode="auto">
              <a:xfrm>
                <a:off x="2309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3" name="Group 15"/>
            <p:cNvGrpSpPr>
              <a:grpSpLocks/>
            </p:cNvGrpSpPr>
            <p:nvPr/>
          </p:nvGrpSpPr>
          <p:grpSpPr bwMode="auto">
            <a:xfrm>
              <a:off x="2480" y="1988"/>
              <a:ext cx="653" cy="99"/>
              <a:chOff x="2480" y="1988"/>
              <a:chExt cx="653" cy="99"/>
            </a:xfrm>
          </p:grpSpPr>
          <p:sp>
            <p:nvSpPr>
              <p:cNvPr id="267030" name="Oval 16"/>
              <p:cNvSpPr>
                <a:spLocks noChangeArrowheads="1"/>
              </p:cNvSpPr>
              <p:nvPr/>
            </p:nvSpPr>
            <p:spPr bwMode="auto">
              <a:xfrm>
                <a:off x="2480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31" name="Oval 17"/>
              <p:cNvSpPr>
                <a:spLocks noChangeArrowheads="1"/>
              </p:cNvSpPr>
              <p:nvPr/>
            </p:nvSpPr>
            <p:spPr bwMode="auto">
              <a:xfrm>
                <a:off x="2664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32" name="Oval 18"/>
              <p:cNvSpPr>
                <a:spLocks noChangeArrowheads="1"/>
              </p:cNvSpPr>
              <p:nvPr/>
            </p:nvSpPr>
            <p:spPr bwMode="auto">
              <a:xfrm>
                <a:off x="2853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33" name="Oval 19"/>
              <p:cNvSpPr>
                <a:spLocks noChangeArrowheads="1"/>
              </p:cNvSpPr>
              <p:nvPr/>
            </p:nvSpPr>
            <p:spPr bwMode="auto">
              <a:xfrm>
                <a:off x="3037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4" name="Group 20"/>
            <p:cNvGrpSpPr>
              <a:grpSpLocks/>
            </p:cNvGrpSpPr>
            <p:nvPr/>
          </p:nvGrpSpPr>
          <p:grpSpPr bwMode="auto">
            <a:xfrm>
              <a:off x="1752" y="2148"/>
              <a:ext cx="653" cy="99"/>
              <a:chOff x="1752" y="2148"/>
              <a:chExt cx="653" cy="99"/>
            </a:xfrm>
          </p:grpSpPr>
          <p:sp>
            <p:nvSpPr>
              <p:cNvPr id="267026" name="Oval 21"/>
              <p:cNvSpPr>
                <a:spLocks noChangeArrowheads="1"/>
              </p:cNvSpPr>
              <p:nvPr/>
            </p:nvSpPr>
            <p:spPr bwMode="auto">
              <a:xfrm>
                <a:off x="1752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7" name="Oval 22"/>
              <p:cNvSpPr>
                <a:spLocks noChangeArrowheads="1"/>
              </p:cNvSpPr>
              <p:nvPr/>
            </p:nvSpPr>
            <p:spPr bwMode="auto">
              <a:xfrm>
                <a:off x="1936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8" name="Oval 23"/>
              <p:cNvSpPr>
                <a:spLocks noChangeArrowheads="1"/>
              </p:cNvSpPr>
              <p:nvPr/>
            </p:nvSpPr>
            <p:spPr bwMode="auto">
              <a:xfrm>
                <a:off x="2125" y="215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9" name="Oval 24"/>
              <p:cNvSpPr>
                <a:spLocks noChangeArrowheads="1"/>
              </p:cNvSpPr>
              <p:nvPr/>
            </p:nvSpPr>
            <p:spPr bwMode="auto">
              <a:xfrm>
                <a:off x="2309" y="214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5" name="Group 25"/>
            <p:cNvGrpSpPr>
              <a:grpSpLocks/>
            </p:cNvGrpSpPr>
            <p:nvPr/>
          </p:nvGrpSpPr>
          <p:grpSpPr bwMode="auto">
            <a:xfrm>
              <a:off x="2480" y="2156"/>
              <a:ext cx="653" cy="99"/>
              <a:chOff x="2480" y="2156"/>
              <a:chExt cx="653" cy="99"/>
            </a:xfrm>
          </p:grpSpPr>
          <p:sp>
            <p:nvSpPr>
              <p:cNvPr id="267022" name="Oval 26"/>
              <p:cNvSpPr>
                <a:spLocks noChangeArrowheads="1"/>
              </p:cNvSpPr>
              <p:nvPr/>
            </p:nvSpPr>
            <p:spPr bwMode="auto">
              <a:xfrm>
                <a:off x="2480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3" name="Oval 27"/>
              <p:cNvSpPr>
                <a:spLocks noChangeArrowheads="1"/>
              </p:cNvSpPr>
              <p:nvPr/>
            </p:nvSpPr>
            <p:spPr bwMode="auto">
              <a:xfrm>
                <a:off x="2664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4" name="Oval 28"/>
              <p:cNvSpPr>
                <a:spLocks noChangeArrowheads="1"/>
              </p:cNvSpPr>
              <p:nvPr/>
            </p:nvSpPr>
            <p:spPr bwMode="auto">
              <a:xfrm>
                <a:off x="2853" y="21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5" name="Oval 29"/>
              <p:cNvSpPr>
                <a:spLocks noChangeArrowheads="1"/>
              </p:cNvSpPr>
              <p:nvPr/>
            </p:nvSpPr>
            <p:spPr bwMode="auto">
              <a:xfrm>
                <a:off x="3037" y="21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6" name="Group 30"/>
            <p:cNvGrpSpPr>
              <a:grpSpLocks/>
            </p:cNvGrpSpPr>
            <p:nvPr/>
          </p:nvGrpSpPr>
          <p:grpSpPr bwMode="auto">
            <a:xfrm>
              <a:off x="1760" y="2308"/>
              <a:ext cx="653" cy="99"/>
              <a:chOff x="1760" y="2308"/>
              <a:chExt cx="653" cy="99"/>
            </a:xfrm>
          </p:grpSpPr>
          <p:sp>
            <p:nvSpPr>
              <p:cNvPr id="267018" name="Oval 31"/>
              <p:cNvSpPr>
                <a:spLocks noChangeArrowheads="1"/>
              </p:cNvSpPr>
              <p:nvPr/>
            </p:nvSpPr>
            <p:spPr bwMode="auto">
              <a:xfrm>
                <a:off x="1760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9" name="Oval 32"/>
              <p:cNvSpPr>
                <a:spLocks noChangeArrowheads="1"/>
              </p:cNvSpPr>
              <p:nvPr/>
            </p:nvSpPr>
            <p:spPr bwMode="auto">
              <a:xfrm>
                <a:off x="1944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0" name="Oval 33"/>
              <p:cNvSpPr>
                <a:spLocks noChangeArrowheads="1"/>
              </p:cNvSpPr>
              <p:nvPr/>
            </p:nvSpPr>
            <p:spPr bwMode="auto">
              <a:xfrm>
                <a:off x="2133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21" name="Oval 34"/>
              <p:cNvSpPr>
                <a:spLocks noChangeArrowheads="1"/>
              </p:cNvSpPr>
              <p:nvPr/>
            </p:nvSpPr>
            <p:spPr bwMode="auto">
              <a:xfrm>
                <a:off x="2317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7" name="Group 35"/>
            <p:cNvGrpSpPr>
              <a:grpSpLocks/>
            </p:cNvGrpSpPr>
            <p:nvPr/>
          </p:nvGrpSpPr>
          <p:grpSpPr bwMode="auto">
            <a:xfrm>
              <a:off x="2488" y="2308"/>
              <a:ext cx="653" cy="99"/>
              <a:chOff x="2488" y="2308"/>
              <a:chExt cx="653" cy="99"/>
            </a:xfrm>
          </p:grpSpPr>
          <p:sp>
            <p:nvSpPr>
              <p:cNvPr id="267014" name="Oval 36"/>
              <p:cNvSpPr>
                <a:spLocks noChangeArrowheads="1"/>
              </p:cNvSpPr>
              <p:nvPr/>
            </p:nvSpPr>
            <p:spPr bwMode="auto">
              <a:xfrm>
                <a:off x="2488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5" name="Oval 37"/>
              <p:cNvSpPr>
                <a:spLocks noChangeArrowheads="1"/>
              </p:cNvSpPr>
              <p:nvPr/>
            </p:nvSpPr>
            <p:spPr bwMode="auto">
              <a:xfrm>
                <a:off x="2672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6" name="Oval 38"/>
              <p:cNvSpPr>
                <a:spLocks noChangeArrowheads="1"/>
              </p:cNvSpPr>
              <p:nvPr/>
            </p:nvSpPr>
            <p:spPr bwMode="auto">
              <a:xfrm>
                <a:off x="2861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7" name="Oval 39"/>
              <p:cNvSpPr>
                <a:spLocks noChangeArrowheads="1"/>
              </p:cNvSpPr>
              <p:nvPr/>
            </p:nvSpPr>
            <p:spPr bwMode="auto">
              <a:xfrm>
                <a:off x="3045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8" name="Group 40"/>
            <p:cNvGrpSpPr>
              <a:grpSpLocks/>
            </p:cNvGrpSpPr>
            <p:nvPr/>
          </p:nvGrpSpPr>
          <p:grpSpPr bwMode="auto">
            <a:xfrm>
              <a:off x="1760" y="2460"/>
              <a:ext cx="653" cy="99"/>
              <a:chOff x="1760" y="2460"/>
              <a:chExt cx="653" cy="99"/>
            </a:xfrm>
          </p:grpSpPr>
          <p:sp>
            <p:nvSpPr>
              <p:cNvPr id="267010" name="Oval 41"/>
              <p:cNvSpPr>
                <a:spLocks noChangeArrowheads="1"/>
              </p:cNvSpPr>
              <p:nvPr/>
            </p:nvSpPr>
            <p:spPr bwMode="auto">
              <a:xfrm>
                <a:off x="1760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1" name="Oval 42"/>
              <p:cNvSpPr>
                <a:spLocks noChangeArrowheads="1"/>
              </p:cNvSpPr>
              <p:nvPr/>
            </p:nvSpPr>
            <p:spPr bwMode="auto">
              <a:xfrm>
                <a:off x="1944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2" name="Oval 43"/>
              <p:cNvSpPr>
                <a:spLocks noChangeArrowheads="1"/>
              </p:cNvSpPr>
              <p:nvPr/>
            </p:nvSpPr>
            <p:spPr bwMode="auto">
              <a:xfrm>
                <a:off x="2133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13" name="Oval 44"/>
              <p:cNvSpPr>
                <a:spLocks noChangeArrowheads="1"/>
              </p:cNvSpPr>
              <p:nvPr/>
            </p:nvSpPr>
            <p:spPr bwMode="auto">
              <a:xfrm>
                <a:off x="2317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89" name="Group 45"/>
            <p:cNvGrpSpPr>
              <a:grpSpLocks/>
            </p:cNvGrpSpPr>
            <p:nvPr/>
          </p:nvGrpSpPr>
          <p:grpSpPr bwMode="auto">
            <a:xfrm>
              <a:off x="2488" y="2460"/>
              <a:ext cx="653" cy="99"/>
              <a:chOff x="2488" y="2460"/>
              <a:chExt cx="653" cy="99"/>
            </a:xfrm>
          </p:grpSpPr>
          <p:sp>
            <p:nvSpPr>
              <p:cNvPr id="267006" name="Oval 46"/>
              <p:cNvSpPr>
                <a:spLocks noChangeArrowheads="1"/>
              </p:cNvSpPr>
              <p:nvPr/>
            </p:nvSpPr>
            <p:spPr bwMode="auto">
              <a:xfrm>
                <a:off x="2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7" name="Oval 47"/>
              <p:cNvSpPr>
                <a:spLocks noChangeArrowheads="1"/>
              </p:cNvSpPr>
              <p:nvPr/>
            </p:nvSpPr>
            <p:spPr bwMode="auto">
              <a:xfrm>
                <a:off x="267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8" name="Oval 48"/>
              <p:cNvSpPr>
                <a:spLocks noChangeArrowheads="1"/>
              </p:cNvSpPr>
              <p:nvPr/>
            </p:nvSpPr>
            <p:spPr bwMode="auto">
              <a:xfrm>
                <a:off x="2861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9" name="Oval 49"/>
              <p:cNvSpPr>
                <a:spLocks noChangeArrowheads="1"/>
              </p:cNvSpPr>
              <p:nvPr/>
            </p:nvSpPr>
            <p:spPr bwMode="auto">
              <a:xfrm>
                <a:off x="3045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0" name="Group 50"/>
            <p:cNvGrpSpPr>
              <a:grpSpLocks/>
            </p:cNvGrpSpPr>
            <p:nvPr/>
          </p:nvGrpSpPr>
          <p:grpSpPr bwMode="auto">
            <a:xfrm>
              <a:off x="1760" y="2620"/>
              <a:ext cx="653" cy="99"/>
              <a:chOff x="1760" y="2620"/>
              <a:chExt cx="653" cy="99"/>
            </a:xfrm>
          </p:grpSpPr>
          <p:sp>
            <p:nvSpPr>
              <p:cNvPr id="267002" name="Oval 51"/>
              <p:cNvSpPr>
                <a:spLocks noChangeArrowheads="1"/>
              </p:cNvSpPr>
              <p:nvPr/>
            </p:nvSpPr>
            <p:spPr bwMode="auto">
              <a:xfrm>
                <a:off x="1760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3" name="Oval 52"/>
              <p:cNvSpPr>
                <a:spLocks noChangeArrowheads="1"/>
              </p:cNvSpPr>
              <p:nvPr/>
            </p:nvSpPr>
            <p:spPr bwMode="auto">
              <a:xfrm>
                <a:off x="1944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4" name="Oval 53"/>
              <p:cNvSpPr>
                <a:spLocks noChangeArrowheads="1"/>
              </p:cNvSpPr>
              <p:nvPr/>
            </p:nvSpPr>
            <p:spPr bwMode="auto">
              <a:xfrm>
                <a:off x="2133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5" name="Oval 54"/>
              <p:cNvSpPr>
                <a:spLocks noChangeArrowheads="1"/>
              </p:cNvSpPr>
              <p:nvPr/>
            </p:nvSpPr>
            <p:spPr bwMode="auto">
              <a:xfrm>
                <a:off x="2317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1" name="Group 55"/>
            <p:cNvGrpSpPr>
              <a:grpSpLocks/>
            </p:cNvGrpSpPr>
            <p:nvPr/>
          </p:nvGrpSpPr>
          <p:grpSpPr bwMode="auto">
            <a:xfrm>
              <a:off x="2488" y="2620"/>
              <a:ext cx="653" cy="99"/>
              <a:chOff x="2488" y="2620"/>
              <a:chExt cx="653" cy="99"/>
            </a:xfrm>
          </p:grpSpPr>
          <p:sp>
            <p:nvSpPr>
              <p:cNvPr id="266998" name="Oval 56"/>
              <p:cNvSpPr>
                <a:spLocks noChangeArrowheads="1"/>
              </p:cNvSpPr>
              <p:nvPr/>
            </p:nvSpPr>
            <p:spPr bwMode="auto">
              <a:xfrm>
                <a:off x="2488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9" name="Oval 57"/>
              <p:cNvSpPr>
                <a:spLocks noChangeArrowheads="1"/>
              </p:cNvSpPr>
              <p:nvPr/>
            </p:nvSpPr>
            <p:spPr bwMode="auto">
              <a:xfrm>
                <a:off x="2672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0" name="Oval 58"/>
              <p:cNvSpPr>
                <a:spLocks noChangeArrowheads="1"/>
              </p:cNvSpPr>
              <p:nvPr/>
            </p:nvSpPr>
            <p:spPr bwMode="auto">
              <a:xfrm>
                <a:off x="2861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01" name="Oval 59"/>
              <p:cNvSpPr>
                <a:spLocks noChangeArrowheads="1"/>
              </p:cNvSpPr>
              <p:nvPr/>
            </p:nvSpPr>
            <p:spPr bwMode="auto">
              <a:xfrm>
                <a:off x="3045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2" name="Group 60"/>
            <p:cNvGrpSpPr>
              <a:grpSpLocks/>
            </p:cNvGrpSpPr>
            <p:nvPr/>
          </p:nvGrpSpPr>
          <p:grpSpPr bwMode="auto">
            <a:xfrm>
              <a:off x="1760" y="2788"/>
              <a:ext cx="653" cy="99"/>
              <a:chOff x="1760" y="2788"/>
              <a:chExt cx="653" cy="99"/>
            </a:xfrm>
          </p:grpSpPr>
          <p:sp>
            <p:nvSpPr>
              <p:cNvPr id="266994" name="Oval 61"/>
              <p:cNvSpPr>
                <a:spLocks noChangeArrowheads="1"/>
              </p:cNvSpPr>
              <p:nvPr/>
            </p:nvSpPr>
            <p:spPr bwMode="auto">
              <a:xfrm>
                <a:off x="1760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5" name="Oval 62"/>
              <p:cNvSpPr>
                <a:spLocks noChangeArrowheads="1"/>
              </p:cNvSpPr>
              <p:nvPr/>
            </p:nvSpPr>
            <p:spPr bwMode="auto">
              <a:xfrm>
                <a:off x="1944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6" name="Oval 63"/>
              <p:cNvSpPr>
                <a:spLocks noChangeArrowheads="1"/>
              </p:cNvSpPr>
              <p:nvPr/>
            </p:nvSpPr>
            <p:spPr bwMode="auto">
              <a:xfrm>
                <a:off x="2133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7" name="Oval 64"/>
              <p:cNvSpPr>
                <a:spLocks noChangeArrowheads="1"/>
              </p:cNvSpPr>
              <p:nvPr/>
            </p:nvSpPr>
            <p:spPr bwMode="auto">
              <a:xfrm>
                <a:off x="2317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3" name="Group 65"/>
            <p:cNvGrpSpPr>
              <a:grpSpLocks/>
            </p:cNvGrpSpPr>
            <p:nvPr/>
          </p:nvGrpSpPr>
          <p:grpSpPr bwMode="auto">
            <a:xfrm>
              <a:off x="2488" y="2788"/>
              <a:ext cx="653" cy="99"/>
              <a:chOff x="2488" y="2788"/>
              <a:chExt cx="653" cy="99"/>
            </a:xfrm>
          </p:grpSpPr>
          <p:sp>
            <p:nvSpPr>
              <p:cNvPr id="266990" name="Oval 66"/>
              <p:cNvSpPr>
                <a:spLocks noChangeArrowheads="1"/>
              </p:cNvSpPr>
              <p:nvPr/>
            </p:nvSpPr>
            <p:spPr bwMode="auto">
              <a:xfrm>
                <a:off x="2488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1" name="Oval 67"/>
              <p:cNvSpPr>
                <a:spLocks noChangeArrowheads="1"/>
              </p:cNvSpPr>
              <p:nvPr/>
            </p:nvSpPr>
            <p:spPr bwMode="auto">
              <a:xfrm>
                <a:off x="2672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2" name="Oval 68"/>
              <p:cNvSpPr>
                <a:spLocks noChangeArrowheads="1"/>
              </p:cNvSpPr>
              <p:nvPr/>
            </p:nvSpPr>
            <p:spPr bwMode="auto">
              <a:xfrm>
                <a:off x="2861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93" name="Oval 69"/>
              <p:cNvSpPr>
                <a:spLocks noChangeArrowheads="1"/>
              </p:cNvSpPr>
              <p:nvPr/>
            </p:nvSpPr>
            <p:spPr bwMode="auto">
              <a:xfrm>
                <a:off x="3045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4" name="Group 70"/>
            <p:cNvGrpSpPr>
              <a:grpSpLocks/>
            </p:cNvGrpSpPr>
            <p:nvPr/>
          </p:nvGrpSpPr>
          <p:grpSpPr bwMode="auto">
            <a:xfrm>
              <a:off x="1752" y="1356"/>
              <a:ext cx="653" cy="99"/>
              <a:chOff x="1752" y="1356"/>
              <a:chExt cx="653" cy="99"/>
            </a:xfrm>
          </p:grpSpPr>
          <p:sp>
            <p:nvSpPr>
              <p:cNvPr id="266986" name="Oval 71"/>
              <p:cNvSpPr>
                <a:spLocks noChangeArrowheads="1"/>
              </p:cNvSpPr>
              <p:nvPr/>
            </p:nvSpPr>
            <p:spPr bwMode="auto">
              <a:xfrm>
                <a:off x="1752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7" name="Oval 72"/>
              <p:cNvSpPr>
                <a:spLocks noChangeArrowheads="1"/>
              </p:cNvSpPr>
              <p:nvPr/>
            </p:nvSpPr>
            <p:spPr bwMode="auto">
              <a:xfrm>
                <a:off x="1936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8" name="Oval 73"/>
              <p:cNvSpPr>
                <a:spLocks noChangeArrowheads="1"/>
              </p:cNvSpPr>
              <p:nvPr/>
            </p:nvSpPr>
            <p:spPr bwMode="auto">
              <a:xfrm>
                <a:off x="2125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9" name="Oval 74"/>
              <p:cNvSpPr>
                <a:spLocks noChangeArrowheads="1"/>
              </p:cNvSpPr>
              <p:nvPr/>
            </p:nvSpPr>
            <p:spPr bwMode="auto">
              <a:xfrm>
                <a:off x="2309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5" name="Group 75"/>
            <p:cNvGrpSpPr>
              <a:grpSpLocks/>
            </p:cNvGrpSpPr>
            <p:nvPr/>
          </p:nvGrpSpPr>
          <p:grpSpPr bwMode="auto">
            <a:xfrm>
              <a:off x="2480" y="1356"/>
              <a:ext cx="653" cy="99"/>
              <a:chOff x="2480" y="1356"/>
              <a:chExt cx="653" cy="99"/>
            </a:xfrm>
          </p:grpSpPr>
          <p:sp>
            <p:nvSpPr>
              <p:cNvPr id="266982" name="Oval 76"/>
              <p:cNvSpPr>
                <a:spLocks noChangeArrowheads="1"/>
              </p:cNvSpPr>
              <p:nvPr/>
            </p:nvSpPr>
            <p:spPr bwMode="auto">
              <a:xfrm>
                <a:off x="2480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3" name="Oval 77"/>
              <p:cNvSpPr>
                <a:spLocks noChangeArrowheads="1"/>
              </p:cNvSpPr>
              <p:nvPr/>
            </p:nvSpPr>
            <p:spPr bwMode="auto">
              <a:xfrm>
                <a:off x="2664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4" name="Oval 78"/>
              <p:cNvSpPr>
                <a:spLocks noChangeArrowheads="1"/>
              </p:cNvSpPr>
              <p:nvPr/>
            </p:nvSpPr>
            <p:spPr bwMode="auto">
              <a:xfrm>
                <a:off x="2853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5" name="Oval 79"/>
              <p:cNvSpPr>
                <a:spLocks noChangeArrowheads="1"/>
              </p:cNvSpPr>
              <p:nvPr/>
            </p:nvSpPr>
            <p:spPr bwMode="auto">
              <a:xfrm>
                <a:off x="3037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6" name="Group 80"/>
            <p:cNvGrpSpPr>
              <a:grpSpLocks/>
            </p:cNvGrpSpPr>
            <p:nvPr/>
          </p:nvGrpSpPr>
          <p:grpSpPr bwMode="auto">
            <a:xfrm>
              <a:off x="1752" y="1508"/>
              <a:ext cx="653" cy="99"/>
              <a:chOff x="1752" y="1508"/>
              <a:chExt cx="653" cy="99"/>
            </a:xfrm>
          </p:grpSpPr>
          <p:sp>
            <p:nvSpPr>
              <p:cNvPr id="266978" name="Oval 81"/>
              <p:cNvSpPr>
                <a:spLocks noChangeArrowheads="1"/>
              </p:cNvSpPr>
              <p:nvPr/>
            </p:nvSpPr>
            <p:spPr bwMode="auto">
              <a:xfrm>
                <a:off x="1752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9" name="Oval 82"/>
              <p:cNvSpPr>
                <a:spLocks noChangeArrowheads="1"/>
              </p:cNvSpPr>
              <p:nvPr/>
            </p:nvSpPr>
            <p:spPr bwMode="auto">
              <a:xfrm>
                <a:off x="1936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0" name="Oval 83"/>
              <p:cNvSpPr>
                <a:spLocks noChangeArrowheads="1"/>
              </p:cNvSpPr>
              <p:nvPr/>
            </p:nvSpPr>
            <p:spPr bwMode="auto">
              <a:xfrm>
                <a:off x="2125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81" name="Oval 84"/>
              <p:cNvSpPr>
                <a:spLocks noChangeArrowheads="1"/>
              </p:cNvSpPr>
              <p:nvPr/>
            </p:nvSpPr>
            <p:spPr bwMode="auto">
              <a:xfrm>
                <a:off x="2309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7" name="Group 85"/>
            <p:cNvGrpSpPr>
              <a:grpSpLocks/>
            </p:cNvGrpSpPr>
            <p:nvPr/>
          </p:nvGrpSpPr>
          <p:grpSpPr bwMode="auto">
            <a:xfrm>
              <a:off x="2480" y="1508"/>
              <a:ext cx="653" cy="99"/>
              <a:chOff x="2480" y="1508"/>
              <a:chExt cx="653" cy="99"/>
            </a:xfrm>
          </p:grpSpPr>
          <p:sp>
            <p:nvSpPr>
              <p:cNvPr id="266974" name="Oval 86"/>
              <p:cNvSpPr>
                <a:spLocks noChangeArrowheads="1"/>
              </p:cNvSpPr>
              <p:nvPr/>
            </p:nvSpPr>
            <p:spPr bwMode="auto">
              <a:xfrm>
                <a:off x="2480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5" name="Oval 87"/>
              <p:cNvSpPr>
                <a:spLocks noChangeArrowheads="1"/>
              </p:cNvSpPr>
              <p:nvPr/>
            </p:nvSpPr>
            <p:spPr bwMode="auto">
              <a:xfrm>
                <a:off x="2664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6" name="Oval 88"/>
              <p:cNvSpPr>
                <a:spLocks noChangeArrowheads="1"/>
              </p:cNvSpPr>
              <p:nvPr/>
            </p:nvSpPr>
            <p:spPr bwMode="auto">
              <a:xfrm>
                <a:off x="2853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7" name="Oval 89"/>
              <p:cNvSpPr>
                <a:spLocks noChangeArrowheads="1"/>
              </p:cNvSpPr>
              <p:nvPr/>
            </p:nvSpPr>
            <p:spPr bwMode="auto">
              <a:xfrm>
                <a:off x="3037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8" name="Group 90"/>
            <p:cNvGrpSpPr>
              <a:grpSpLocks/>
            </p:cNvGrpSpPr>
            <p:nvPr/>
          </p:nvGrpSpPr>
          <p:grpSpPr bwMode="auto">
            <a:xfrm>
              <a:off x="1752" y="1668"/>
              <a:ext cx="653" cy="99"/>
              <a:chOff x="1752" y="1668"/>
              <a:chExt cx="653" cy="99"/>
            </a:xfrm>
          </p:grpSpPr>
          <p:sp>
            <p:nvSpPr>
              <p:cNvPr id="266970" name="Oval 91"/>
              <p:cNvSpPr>
                <a:spLocks noChangeArrowheads="1"/>
              </p:cNvSpPr>
              <p:nvPr/>
            </p:nvSpPr>
            <p:spPr bwMode="auto">
              <a:xfrm>
                <a:off x="1752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1" name="Oval 92"/>
              <p:cNvSpPr>
                <a:spLocks noChangeArrowheads="1"/>
              </p:cNvSpPr>
              <p:nvPr/>
            </p:nvSpPr>
            <p:spPr bwMode="auto">
              <a:xfrm>
                <a:off x="1936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2" name="Oval 93"/>
              <p:cNvSpPr>
                <a:spLocks noChangeArrowheads="1"/>
              </p:cNvSpPr>
              <p:nvPr/>
            </p:nvSpPr>
            <p:spPr bwMode="auto">
              <a:xfrm>
                <a:off x="2125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73" name="Oval 94"/>
              <p:cNvSpPr>
                <a:spLocks noChangeArrowheads="1"/>
              </p:cNvSpPr>
              <p:nvPr/>
            </p:nvSpPr>
            <p:spPr bwMode="auto">
              <a:xfrm>
                <a:off x="2309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799" name="Group 95"/>
            <p:cNvGrpSpPr>
              <a:grpSpLocks/>
            </p:cNvGrpSpPr>
            <p:nvPr/>
          </p:nvGrpSpPr>
          <p:grpSpPr bwMode="auto">
            <a:xfrm>
              <a:off x="2480" y="1668"/>
              <a:ext cx="653" cy="99"/>
              <a:chOff x="2480" y="1668"/>
              <a:chExt cx="653" cy="99"/>
            </a:xfrm>
          </p:grpSpPr>
          <p:sp>
            <p:nvSpPr>
              <p:cNvPr id="266966" name="Oval 96"/>
              <p:cNvSpPr>
                <a:spLocks noChangeArrowheads="1"/>
              </p:cNvSpPr>
              <p:nvPr/>
            </p:nvSpPr>
            <p:spPr bwMode="auto">
              <a:xfrm>
                <a:off x="2480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7" name="Oval 97"/>
              <p:cNvSpPr>
                <a:spLocks noChangeArrowheads="1"/>
              </p:cNvSpPr>
              <p:nvPr/>
            </p:nvSpPr>
            <p:spPr bwMode="auto">
              <a:xfrm>
                <a:off x="2664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8" name="Oval 98"/>
              <p:cNvSpPr>
                <a:spLocks noChangeArrowheads="1"/>
              </p:cNvSpPr>
              <p:nvPr/>
            </p:nvSpPr>
            <p:spPr bwMode="auto">
              <a:xfrm>
                <a:off x="2853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9" name="Oval 99"/>
              <p:cNvSpPr>
                <a:spLocks noChangeArrowheads="1"/>
              </p:cNvSpPr>
              <p:nvPr/>
            </p:nvSpPr>
            <p:spPr bwMode="auto">
              <a:xfrm>
                <a:off x="3037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0" name="Group 100"/>
            <p:cNvGrpSpPr>
              <a:grpSpLocks/>
            </p:cNvGrpSpPr>
            <p:nvPr/>
          </p:nvGrpSpPr>
          <p:grpSpPr bwMode="auto">
            <a:xfrm>
              <a:off x="1752" y="1836"/>
              <a:ext cx="653" cy="99"/>
              <a:chOff x="1752" y="1836"/>
              <a:chExt cx="653" cy="99"/>
            </a:xfrm>
          </p:grpSpPr>
          <p:sp>
            <p:nvSpPr>
              <p:cNvPr id="266962" name="Oval 101"/>
              <p:cNvSpPr>
                <a:spLocks noChangeArrowheads="1"/>
              </p:cNvSpPr>
              <p:nvPr/>
            </p:nvSpPr>
            <p:spPr bwMode="auto">
              <a:xfrm>
                <a:off x="1752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3" name="Oval 102"/>
              <p:cNvSpPr>
                <a:spLocks noChangeArrowheads="1"/>
              </p:cNvSpPr>
              <p:nvPr/>
            </p:nvSpPr>
            <p:spPr bwMode="auto">
              <a:xfrm>
                <a:off x="1936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4" name="Oval 103"/>
              <p:cNvSpPr>
                <a:spLocks noChangeArrowheads="1"/>
              </p:cNvSpPr>
              <p:nvPr/>
            </p:nvSpPr>
            <p:spPr bwMode="auto">
              <a:xfrm>
                <a:off x="2125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5" name="Oval 104"/>
              <p:cNvSpPr>
                <a:spLocks noChangeArrowheads="1"/>
              </p:cNvSpPr>
              <p:nvPr/>
            </p:nvSpPr>
            <p:spPr bwMode="auto">
              <a:xfrm>
                <a:off x="2309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1" name="Group 105"/>
            <p:cNvGrpSpPr>
              <a:grpSpLocks/>
            </p:cNvGrpSpPr>
            <p:nvPr/>
          </p:nvGrpSpPr>
          <p:grpSpPr bwMode="auto">
            <a:xfrm>
              <a:off x="2480" y="1836"/>
              <a:ext cx="653" cy="99"/>
              <a:chOff x="2480" y="1836"/>
              <a:chExt cx="653" cy="99"/>
            </a:xfrm>
          </p:grpSpPr>
          <p:sp>
            <p:nvSpPr>
              <p:cNvPr id="266958" name="Oval 106"/>
              <p:cNvSpPr>
                <a:spLocks noChangeArrowheads="1"/>
              </p:cNvSpPr>
              <p:nvPr/>
            </p:nvSpPr>
            <p:spPr bwMode="auto">
              <a:xfrm>
                <a:off x="2480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9" name="Oval 107"/>
              <p:cNvSpPr>
                <a:spLocks noChangeArrowheads="1"/>
              </p:cNvSpPr>
              <p:nvPr/>
            </p:nvSpPr>
            <p:spPr bwMode="auto">
              <a:xfrm>
                <a:off x="2664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0" name="Oval 108"/>
              <p:cNvSpPr>
                <a:spLocks noChangeArrowheads="1"/>
              </p:cNvSpPr>
              <p:nvPr/>
            </p:nvSpPr>
            <p:spPr bwMode="auto">
              <a:xfrm>
                <a:off x="2853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61" name="Oval 109"/>
              <p:cNvSpPr>
                <a:spLocks noChangeArrowheads="1"/>
              </p:cNvSpPr>
              <p:nvPr/>
            </p:nvSpPr>
            <p:spPr bwMode="auto">
              <a:xfrm>
                <a:off x="3037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2" name="Group 110"/>
            <p:cNvGrpSpPr>
              <a:grpSpLocks/>
            </p:cNvGrpSpPr>
            <p:nvPr/>
          </p:nvGrpSpPr>
          <p:grpSpPr bwMode="auto">
            <a:xfrm>
              <a:off x="1760" y="2940"/>
              <a:ext cx="653" cy="99"/>
              <a:chOff x="1760" y="2940"/>
              <a:chExt cx="653" cy="99"/>
            </a:xfrm>
          </p:grpSpPr>
          <p:sp>
            <p:nvSpPr>
              <p:cNvPr id="266954" name="Oval 111"/>
              <p:cNvSpPr>
                <a:spLocks noChangeArrowheads="1"/>
              </p:cNvSpPr>
              <p:nvPr/>
            </p:nvSpPr>
            <p:spPr bwMode="auto">
              <a:xfrm>
                <a:off x="1760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5" name="Oval 112"/>
              <p:cNvSpPr>
                <a:spLocks noChangeArrowheads="1"/>
              </p:cNvSpPr>
              <p:nvPr/>
            </p:nvSpPr>
            <p:spPr bwMode="auto">
              <a:xfrm>
                <a:off x="1944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6" name="Oval 113"/>
              <p:cNvSpPr>
                <a:spLocks noChangeArrowheads="1"/>
              </p:cNvSpPr>
              <p:nvPr/>
            </p:nvSpPr>
            <p:spPr bwMode="auto">
              <a:xfrm>
                <a:off x="2133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7" name="Oval 114"/>
              <p:cNvSpPr>
                <a:spLocks noChangeArrowheads="1"/>
              </p:cNvSpPr>
              <p:nvPr/>
            </p:nvSpPr>
            <p:spPr bwMode="auto">
              <a:xfrm>
                <a:off x="2317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3" name="Group 115"/>
            <p:cNvGrpSpPr>
              <a:grpSpLocks/>
            </p:cNvGrpSpPr>
            <p:nvPr/>
          </p:nvGrpSpPr>
          <p:grpSpPr bwMode="auto">
            <a:xfrm>
              <a:off x="2488" y="2940"/>
              <a:ext cx="653" cy="99"/>
              <a:chOff x="2488" y="2940"/>
              <a:chExt cx="653" cy="99"/>
            </a:xfrm>
          </p:grpSpPr>
          <p:sp>
            <p:nvSpPr>
              <p:cNvPr id="266950" name="Oval 116"/>
              <p:cNvSpPr>
                <a:spLocks noChangeArrowheads="1"/>
              </p:cNvSpPr>
              <p:nvPr/>
            </p:nvSpPr>
            <p:spPr bwMode="auto">
              <a:xfrm>
                <a:off x="2488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1" name="Oval 117"/>
              <p:cNvSpPr>
                <a:spLocks noChangeArrowheads="1"/>
              </p:cNvSpPr>
              <p:nvPr/>
            </p:nvSpPr>
            <p:spPr bwMode="auto">
              <a:xfrm>
                <a:off x="2672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2" name="Oval 118"/>
              <p:cNvSpPr>
                <a:spLocks noChangeArrowheads="1"/>
              </p:cNvSpPr>
              <p:nvPr/>
            </p:nvSpPr>
            <p:spPr bwMode="auto">
              <a:xfrm>
                <a:off x="2861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53" name="Oval 119"/>
              <p:cNvSpPr>
                <a:spLocks noChangeArrowheads="1"/>
              </p:cNvSpPr>
              <p:nvPr/>
            </p:nvSpPr>
            <p:spPr bwMode="auto">
              <a:xfrm>
                <a:off x="3045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4" name="Group 120"/>
            <p:cNvGrpSpPr>
              <a:grpSpLocks/>
            </p:cNvGrpSpPr>
            <p:nvPr/>
          </p:nvGrpSpPr>
          <p:grpSpPr bwMode="auto">
            <a:xfrm>
              <a:off x="1760" y="3108"/>
              <a:ext cx="653" cy="99"/>
              <a:chOff x="1760" y="3108"/>
              <a:chExt cx="653" cy="99"/>
            </a:xfrm>
          </p:grpSpPr>
          <p:sp>
            <p:nvSpPr>
              <p:cNvPr id="266946" name="Oval 121"/>
              <p:cNvSpPr>
                <a:spLocks noChangeArrowheads="1"/>
              </p:cNvSpPr>
              <p:nvPr/>
            </p:nvSpPr>
            <p:spPr bwMode="auto">
              <a:xfrm>
                <a:off x="1760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7" name="Oval 122"/>
              <p:cNvSpPr>
                <a:spLocks noChangeArrowheads="1"/>
              </p:cNvSpPr>
              <p:nvPr/>
            </p:nvSpPr>
            <p:spPr bwMode="auto">
              <a:xfrm>
                <a:off x="1944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8" name="Oval 123"/>
              <p:cNvSpPr>
                <a:spLocks noChangeArrowheads="1"/>
              </p:cNvSpPr>
              <p:nvPr/>
            </p:nvSpPr>
            <p:spPr bwMode="auto">
              <a:xfrm>
                <a:off x="2133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9" name="Oval 124"/>
              <p:cNvSpPr>
                <a:spLocks noChangeArrowheads="1"/>
              </p:cNvSpPr>
              <p:nvPr/>
            </p:nvSpPr>
            <p:spPr bwMode="auto">
              <a:xfrm>
                <a:off x="2317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5" name="Group 125"/>
            <p:cNvGrpSpPr>
              <a:grpSpLocks/>
            </p:cNvGrpSpPr>
            <p:nvPr/>
          </p:nvGrpSpPr>
          <p:grpSpPr bwMode="auto">
            <a:xfrm>
              <a:off x="2488" y="3108"/>
              <a:ext cx="653" cy="99"/>
              <a:chOff x="2488" y="3108"/>
              <a:chExt cx="653" cy="99"/>
            </a:xfrm>
          </p:grpSpPr>
          <p:sp>
            <p:nvSpPr>
              <p:cNvPr id="266942" name="Oval 126"/>
              <p:cNvSpPr>
                <a:spLocks noChangeArrowheads="1"/>
              </p:cNvSpPr>
              <p:nvPr/>
            </p:nvSpPr>
            <p:spPr bwMode="auto">
              <a:xfrm>
                <a:off x="2488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3" name="Oval 127"/>
              <p:cNvSpPr>
                <a:spLocks noChangeArrowheads="1"/>
              </p:cNvSpPr>
              <p:nvPr/>
            </p:nvSpPr>
            <p:spPr bwMode="auto">
              <a:xfrm>
                <a:off x="2672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4" name="Oval 128"/>
              <p:cNvSpPr>
                <a:spLocks noChangeArrowheads="1"/>
              </p:cNvSpPr>
              <p:nvPr/>
            </p:nvSpPr>
            <p:spPr bwMode="auto">
              <a:xfrm>
                <a:off x="2861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5" name="Oval 129"/>
              <p:cNvSpPr>
                <a:spLocks noChangeArrowheads="1"/>
              </p:cNvSpPr>
              <p:nvPr/>
            </p:nvSpPr>
            <p:spPr bwMode="auto">
              <a:xfrm>
                <a:off x="3045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6" name="Group 130"/>
            <p:cNvGrpSpPr>
              <a:grpSpLocks/>
            </p:cNvGrpSpPr>
            <p:nvPr/>
          </p:nvGrpSpPr>
          <p:grpSpPr bwMode="auto">
            <a:xfrm>
              <a:off x="1760" y="3260"/>
              <a:ext cx="653" cy="99"/>
              <a:chOff x="1760" y="3260"/>
              <a:chExt cx="653" cy="99"/>
            </a:xfrm>
          </p:grpSpPr>
          <p:sp>
            <p:nvSpPr>
              <p:cNvPr id="266938" name="Oval 131"/>
              <p:cNvSpPr>
                <a:spLocks noChangeArrowheads="1"/>
              </p:cNvSpPr>
              <p:nvPr/>
            </p:nvSpPr>
            <p:spPr bwMode="auto">
              <a:xfrm>
                <a:off x="176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9" name="Oval 132"/>
              <p:cNvSpPr>
                <a:spLocks noChangeArrowheads="1"/>
              </p:cNvSpPr>
              <p:nvPr/>
            </p:nvSpPr>
            <p:spPr bwMode="auto">
              <a:xfrm>
                <a:off x="1944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0" name="Oval 133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41" name="Oval 134"/>
              <p:cNvSpPr>
                <a:spLocks noChangeArrowheads="1"/>
              </p:cNvSpPr>
              <p:nvPr/>
            </p:nvSpPr>
            <p:spPr bwMode="auto">
              <a:xfrm>
                <a:off x="2317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7" name="Group 135"/>
            <p:cNvGrpSpPr>
              <a:grpSpLocks/>
            </p:cNvGrpSpPr>
            <p:nvPr/>
          </p:nvGrpSpPr>
          <p:grpSpPr bwMode="auto">
            <a:xfrm>
              <a:off x="2496" y="3260"/>
              <a:ext cx="653" cy="99"/>
              <a:chOff x="2496" y="3260"/>
              <a:chExt cx="653" cy="99"/>
            </a:xfrm>
          </p:grpSpPr>
          <p:sp>
            <p:nvSpPr>
              <p:cNvPr id="266934" name="Oval 136"/>
              <p:cNvSpPr>
                <a:spLocks noChangeArrowheads="1"/>
              </p:cNvSpPr>
              <p:nvPr/>
            </p:nvSpPr>
            <p:spPr bwMode="auto">
              <a:xfrm>
                <a:off x="2496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5" name="Oval 137"/>
              <p:cNvSpPr>
                <a:spLocks noChangeArrowheads="1"/>
              </p:cNvSpPr>
              <p:nvPr/>
            </p:nvSpPr>
            <p:spPr bwMode="auto">
              <a:xfrm>
                <a:off x="268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6" name="Oval 138"/>
              <p:cNvSpPr>
                <a:spLocks noChangeArrowheads="1"/>
              </p:cNvSpPr>
              <p:nvPr/>
            </p:nvSpPr>
            <p:spPr bwMode="auto">
              <a:xfrm>
                <a:off x="2869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7" name="Oval 139"/>
              <p:cNvSpPr>
                <a:spLocks noChangeArrowheads="1"/>
              </p:cNvSpPr>
              <p:nvPr/>
            </p:nvSpPr>
            <p:spPr bwMode="auto">
              <a:xfrm>
                <a:off x="3053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8" name="Group 140"/>
            <p:cNvGrpSpPr>
              <a:grpSpLocks/>
            </p:cNvGrpSpPr>
            <p:nvPr/>
          </p:nvGrpSpPr>
          <p:grpSpPr bwMode="auto">
            <a:xfrm>
              <a:off x="1760" y="3412"/>
              <a:ext cx="653" cy="99"/>
              <a:chOff x="1760" y="3412"/>
              <a:chExt cx="653" cy="99"/>
            </a:xfrm>
          </p:grpSpPr>
          <p:sp>
            <p:nvSpPr>
              <p:cNvPr id="266930" name="Oval 141"/>
              <p:cNvSpPr>
                <a:spLocks noChangeArrowheads="1"/>
              </p:cNvSpPr>
              <p:nvPr/>
            </p:nvSpPr>
            <p:spPr bwMode="auto">
              <a:xfrm>
                <a:off x="176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1" name="Oval 142"/>
              <p:cNvSpPr>
                <a:spLocks noChangeArrowheads="1"/>
              </p:cNvSpPr>
              <p:nvPr/>
            </p:nvSpPr>
            <p:spPr bwMode="auto">
              <a:xfrm>
                <a:off x="1944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2" name="Oval 143"/>
              <p:cNvSpPr>
                <a:spLocks noChangeArrowheads="1"/>
              </p:cNvSpPr>
              <p:nvPr/>
            </p:nvSpPr>
            <p:spPr bwMode="auto">
              <a:xfrm>
                <a:off x="2133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33" name="Oval 144"/>
              <p:cNvSpPr>
                <a:spLocks noChangeArrowheads="1"/>
              </p:cNvSpPr>
              <p:nvPr/>
            </p:nvSpPr>
            <p:spPr bwMode="auto">
              <a:xfrm>
                <a:off x="2317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09" name="Group 145"/>
            <p:cNvGrpSpPr>
              <a:grpSpLocks/>
            </p:cNvGrpSpPr>
            <p:nvPr/>
          </p:nvGrpSpPr>
          <p:grpSpPr bwMode="auto">
            <a:xfrm>
              <a:off x="2496" y="3412"/>
              <a:ext cx="653" cy="99"/>
              <a:chOff x="2496" y="3412"/>
              <a:chExt cx="653" cy="99"/>
            </a:xfrm>
          </p:grpSpPr>
          <p:sp>
            <p:nvSpPr>
              <p:cNvPr id="266926" name="Oval 146"/>
              <p:cNvSpPr>
                <a:spLocks noChangeArrowheads="1"/>
              </p:cNvSpPr>
              <p:nvPr/>
            </p:nvSpPr>
            <p:spPr bwMode="auto">
              <a:xfrm>
                <a:off x="2496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7" name="Oval 147"/>
              <p:cNvSpPr>
                <a:spLocks noChangeArrowheads="1"/>
              </p:cNvSpPr>
              <p:nvPr/>
            </p:nvSpPr>
            <p:spPr bwMode="auto">
              <a:xfrm>
                <a:off x="268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8" name="Oval 148"/>
              <p:cNvSpPr>
                <a:spLocks noChangeArrowheads="1"/>
              </p:cNvSpPr>
              <p:nvPr/>
            </p:nvSpPr>
            <p:spPr bwMode="auto">
              <a:xfrm>
                <a:off x="2869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9" name="Oval 149"/>
              <p:cNvSpPr>
                <a:spLocks noChangeArrowheads="1"/>
              </p:cNvSpPr>
              <p:nvPr/>
            </p:nvSpPr>
            <p:spPr bwMode="auto">
              <a:xfrm>
                <a:off x="3053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10" name="Group 150"/>
            <p:cNvGrpSpPr>
              <a:grpSpLocks/>
            </p:cNvGrpSpPr>
            <p:nvPr/>
          </p:nvGrpSpPr>
          <p:grpSpPr bwMode="auto">
            <a:xfrm>
              <a:off x="1760" y="3572"/>
              <a:ext cx="653" cy="99"/>
              <a:chOff x="1760" y="3572"/>
              <a:chExt cx="653" cy="99"/>
            </a:xfrm>
          </p:grpSpPr>
          <p:sp>
            <p:nvSpPr>
              <p:cNvPr id="266922" name="Oval 151"/>
              <p:cNvSpPr>
                <a:spLocks noChangeArrowheads="1"/>
              </p:cNvSpPr>
              <p:nvPr/>
            </p:nvSpPr>
            <p:spPr bwMode="auto">
              <a:xfrm>
                <a:off x="1760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3" name="Oval 152"/>
              <p:cNvSpPr>
                <a:spLocks noChangeArrowheads="1"/>
              </p:cNvSpPr>
              <p:nvPr/>
            </p:nvSpPr>
            <p:spPr bwMode="auto">
              <a:xfrm>
                <a:off x="1944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4" name="Oval 153"/>
              <p:cNvSpPr>
                <a:spLocks noChangeArrowheads="1"/>
              </p:cNvSpPr>
              <p:nvPr/>
            </p:nvSpPr>
            <p:spPr bwMode="auto">
              <a:xfrm>
                <a:off x="2133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5" name="Oval 154"/>
              <p:cNvSpPr>
                <a:spLocks noChangeArrowheads="1"/>
              </p:cNvSpPr>
              <p:nvPr/>
            </p:nvSpPr>
            <p:spPr bwMode="auto">
              <a:xfrm>
                <a:off x="2317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11" name="Group 155"/>
            <p:cNvGrpSpPr>
              <a:grpSpLocks/>
            </p:cNvGrpSpPr>
            <p:nvPr/>
          </p:nvGrpSpPr>
          <p:grpSpPr bwMode="auto">
            <a:xfrm>
              <a:off x="2488" y="3572"/>
              <a:ext cx="653" cy="99"/>
              <a:chOff x="2488" y="3572"/>
              <a:chExt cx="653" cy="99"/>
            </a:xfrm>
          </p:grpSpPr>
          <p:sp>
            <p:nvSpPr>
              <p:cNvPr id="266918" name="Oval 156"/>
              <p:cNvSpPr>
                <a:spLocks noChangeArrowheads="1"/>
              </p:cNvSpPr>
              <p:nvPr/>
            </p:nvSpPr>
            <p:spPr bwMode="auto">
              <a:xfrm>
                <a:off x="2488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9" name="Oval 157"/>
              <p:cNvSpPr>
                <a:spLocks noChangeArrowheads="1"/>
              </p:cNvSpPr>
              <p:nvPr/>
            </p:nvSpPr>
            <p:spPr bwMode="auto">
              <a:xfrm>
                <a:off x="2672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0" name="Oval 158"/>
              <p:cNvSpPr>
                <a:spLocks noChangeArrowheads="1"/>
              </p:cNvSpPr>
              <p:nvPr/>
            </p:nvSpPr>
            <p:spPr bwMode="auto">
              <a:xfrm>
                <a:off x="2861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21" name="Oval 159"/>
              <p:cNvSpPr>
                <a:spLocks noChangeArrowheads="1"/>
              </p:cNvSpPr>
              <p:nvPr/>
            </p:nvSpPr>
            <p:spPr bwMode="auto">
              <a:xfrm>
                <a:off x="3045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812" name="Group 160"/>
            <p:cNvGrpSpPr>
              <a:grpSpLocks/>
            </p:cNvGrpSpPr>
            <p:nvPr/>
          </p:nvGrpSpPr>
          <p:grpSpPr bwMode="auto">
            <a:xfrm>
              <a:off x="480" y="1660"/>
              <a:ext cx="1205" cy="899"/>
              <a:chOff x="480" y="1660"/>
              <a:chExt cx="1205" cy="899"/>
            </a:xfrm>
          </p:grpSpPr>
          <p:sp>
            <p:nvSpPr>
              <p:cNvPr id="266876" name="Oval 161"/>
              <p:cNvSpPr>
                <a:spLocks noChangeArrowheads="1"/>
              </p:cNvSpPr>
              <p:nvPr/>
            </p:nvSpPr>
            <p:spPr bwMode="auto">
              <a:xfrm>
                <a:off x="480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77" name="Oval 162"/>
              <p:cNvSpPr>
                <a:spLocks noChangeArrowheads="1"/>
              </p:cNvSpPr>
              <p:nvPr/>
            </p:nvSpPr>
            <p:spPr bwMode="auto">
              <a:xfrm>
                <a:off x="669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78" name="Oval 163"/>
              <p:cNvSpPr>
                <a:spLocks noChangeArrowheads="1"/>
              </p:cNvSpPr>
              <p:nvPr/>
            </p:nvSpPr>
            <p:spPr bwMode="auto">
              <a:xfrm>
                <a:off x="853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79" name="Oval 164"/>
              <p:cNvSpPr>
                <a:spLocks noChangeArrowheads="1"/>
              </p:cNvSpPr>
              <p:nvPr/>
            </p:nvSpPr>
            <p:spPr bwMode="auto">
              <a:xfrm>
                <a:off x="1024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0" name="Oval 165"/>
              <p:cNvSpPr>
                <a:spLocks noChangeArrowheads="1"/>
              </p:cNvSpPr>
              <p:nvPr/>
            </p:nvSpPr>
            <p:spPr bwMode="auto">
              <a:xfrm>
                <a:off x="1208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1" name="Oval 166"/>
              <p:cNvSpPr>
                <a:spLocks noChangeArrowheads="1"/>
              </p:cNvSpPr>
              <p:nvPr/>
            </p:nvSpPr>
            <p:spPr bwMode="auto">
              <a:xfrm>
                <a:off x="1397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2" name="Oval 167"/>
              <p:cNvSpPr>
                <a:spLocks noChangeArrowheads="1"/>
              </p:cNvSpPr>
              <p:nvPr/>
            </p:nvSpPr>
            <p:spPr bwMode="auto">
              <a:xfrm>
                <a:off x="1581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3" name="Oval 168"/>
              <p:cNvSpPr>
                <a:spLocks noChangeArrowheads="1"/>
              </p:cNvSpPr>
              <p:nvPr/>
            </p:nvSpPr>
            <p:spPr bwMode="auto">
              <a:xfrm>
                <a:off x="480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4" name="Oval 169"/>
              <p:cNvSpPr>
                <a:spLocks noChangeArrowheads="1"/>
              </p:cNvSpPr>
              <p:nvPr/>
            </p:nvSpPr>
            <p:spPr bwMode="auto">
              <a:xfrm>
                <a:off x="669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5" name="Oval 170"/>
              <p:cNvSpPr>
                <a:spLocks noChangeArrowheads="1"/>
              </p:cNvSpPr>
              <p:nvPr/>
            </p:nvSpPr>
            <p:spPr bwMode="auto">
              <a:xfrm>
                <a:off x="853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6" name="Oval 171"/>
              <p:cNvSpPr>
                <a:spLocks noChangeArrowheads="1"/>
              </p:cNvSpPr>
              <p:nvPr/>
            </p:nvSpPr>
            <p:spPr bwMode="auto">
              <a:xfrm>
                <a:off x="1024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7" name="Oval 172"/>
              <p:cNvSpPr>
                <a:spLocks noChangeArrowheads="1"/>
              </p:cNvSpPr>
              <p:nvPr/>
            </p:nvSpPr>
            <p:spPr bwMode="auto">
              <a:xfrm>
                <a:off x="1208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8" name="Oval 173"/>
              <p:cNvSpPr>
                <a:spLocks noChangeArrowheads="1"/>
              </p:cNvSpPr>
              <p:nvPr/>
            </p:nvSpPr>
            <p:spPr bwMode="auto">
              <a:xfrm>
                <a:off x="1397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89" name="Oval 174"/>
              <p:cNvSpPr>
                <a:spLocks noChangeArrowheads="1"/>
              </p:cNvSpPr>
              <p:nvPr/>
            </p:nvSpPr>
            <p:spPr bwMode="auto">
              <a:xfrm>
                <a:off x="1581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0" name="Oval 175"/>
              <p:cNvSpPr>
                <a:spLocks noChangeArrowheads="1"/>
              </p:cNvSpPr>
              <p:nvPr/>
            </p:nvSpPr>
            <p:spPr bwMode="auto">
              <a:xfrm>
                <a:off x="488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1" name="Oval 176"/>
              <p:cNvSpPr>
                <a:spLocks noChangeArrowheads="1"/>
              </p:cNvSpPr>
              <p:nvPr/>
            </p:nvSpPr>
            <p:spPr bwMode="auto">
              <a:xfrm>
                <a:off x="677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2" name="Oval 177"/>
              <p:cNvSpPr>
                <a:spLocks noChangeArrowheads="1"/>
              </p:cNvSpPr>
              <p:nvPr/>
            </p:nvSpPr>
            <p:spPr bwMode="auto">
              <a:xfrm>
                <a:off x="861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3" name="Oval 178"/>
              <p:cNvSpPr>
                <a:spLocks noChangeArrowheads="1"/>
              </p:cNvSpPr>
              <p:nvPr/>
            </p:nvSpPr>
            <p:spPr bwMode="auto">
              <a:xfrm>
                <a:off x="1032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4" name="Oval 179"/>
              <p:cNvSpPr>
                <a:spLocks noChangeArrowheads="1"/>
              </p:cNvSpPr>
              <p:nvPr/>
            </p:nvSpPr>
            <p:spPr bwMode="auto">
              <a:xfrm>
                <a:off x="1216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5" name="Oval 180"/>
              <p:cNvSpPr>
                <a:spLocks noChangeArrowheads="1"/>
              </p:cNvSpPr>
              <p:nvPr/>
            </p:nvSpPr>
            <p:spPr bwMode="auto">
              <a:xfrm>
                <a:off x="1405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6" name="Oval 181"/>
              <p:cNvSpPr>
                <a:spLocks noChangeArrowheads="1"/>
              </p:cNvSpPr>
              <p:nvPr/>
            </p:nvSpPr>
            <p:spPr bwMode="auto">
              <a:xfrm>
                <a:off x="1589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7" name="Oval 182"/>
              <p:cNvSpPr>
                <a:spLocks noChangeArrowheads="1"/>
              </p:cNvSpPr>
              <p:nvPr/>
            </p:nvSpPr>
            <p:spPr bwMode="auto">
              <a:xfrm>
                <a:off x="488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8" name="Oval 183"/>
              <p:cNvSpPr>
                <a:spLocks noChangeArrowheads="1"/>
              </p:cNvSpPr>
              <p:nvPr/>
            </p:nvSpPr>
            <p:spPr bwMode="auto">
              <a:xfrm>
                <a:off x="677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899" name="Oval 184"/>
              <p:cNvSpPr>
                <a:spLocks noChangeArrowheads="1"/>
              </p:cNvSpPr>
              <p:nvPr/>
            </p:nvSpPr>
            <p:spPr bwMode="auto">
              <a:xfrm>
                <a:off x="861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0" name="Oval 185"/>
              <p:cNvSpPr>
                <a:spLocks noChangeArrowheads="1"/>
              </p:cNvSpPr>
              <p:nvPr/>
            </p:nvSpPr>
            <p:spPr bwMode="auto">
              <a:xfrm>
                <a:off x="1032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1" name="Oval 186"/>
              <p:cNvSpPr>
                <a:spLocks noChangeArrowheads="1"/>
              </p:cNvSpPr>
              <p:nvPr/>
            </p:nvSpPr>
            <p:spPr bwMode="auto">
              <a:xfrm>
                <a:off x="1216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2" name="Oval 187"/>
              <p:cNvSpPr>
                <a:spLocks noChangeArrowheads="1"/>
              </p:cNvSpPr>
              <p:nvPr/>
            </p:nvSpPr>
            <p:spPr bwMode="auto">
              <a:xfrm>
                <a:off x="1405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3" name="Oval 188"/>
              <p:cNvSpPr>
                <a:spLocks noChangeArrowheads="1"/>
              </p:cNvSpPr>
              <p:nvPr/>
            </p:nvSpPr>
            <p:spPr bwMode="auto">
              <a:xfrm>
                <a:off x="1589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4" name="Oval 189"/>
              <p:cNvSpPr>
                <a:spLocks noChangeArrowheads="1"/>
              </p:cNvSpPr>
              <p:nvPr/>
            </p:nvSpPr>
            <p:spPr bwMode="auto">
              <a:xfrm>
                <a:off x="488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5" name="Oval 190"/>
              <p:cNvSpPr>
                <a:spLocks noChangeArrowheads="1"/>
              </p:cNvSpPr>
              <p:nvPr/>
            </p:nvSpPr>
            <p:spPr bwMode="auto">
              <a:xfrm>
                <a:off x="677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6" name="Oval 191"/>
              <p:cNvSpPr>
                <a:spLocks noChangeArrowheads="1"/>
              </p:cNvSpPr>
              <p:nvPr/>
            </p:nvSpPr>
            <p:spPr bwMode="auto">
              <a:xfrm>
                <a:off x="861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7" name="Oval 192"/>
              <p:cNvSpPr>
                <a:spLocks noChangeArrowheads="1"/>
              </p:cNvSpPr>
              <p:nvPr/>
            </p:nvSpPr>
            <p:spPr bwMode="auto">
              <a:xfrm>
                <a:off x="1032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8" name="Oval 193"/>
              <p:cNvSpPr>
                <a:spLocks noChangeArrowheads="1"/>
              </p:cNvSpPr>
              <p:nvPr/>
            </p:nvSpPr>
            <p:spPr bwMode="auto">
              <a:xfrm>
                <a:off x="1216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09" name="Oval 194"/>
              <p:cNvSpPr>
                <a:spLocks noChangeArrowheads="1"/>
              </p:cNvSpPr>
              <p:nvPr/>
            </p:nvSpPr>
            <p:spPr bwMode="auto">
              <a:xfrm>
                <a:off x="1405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0" name="Oval 195"/>
              <p:cNvSpPr>
                <a:spLocks noChangeArrowheads="1"/>
              </p:cNvSpPr>
              <p:nvPr/>
            </p:nvSpPr>
            <p:spPr bwMode="auto">
              <a:xfrm>
                <a:off x="1589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1" name="Oval 196"/>
              <p:cNvSpPr>
                <a:spLocks noChangeArrowheads="1"/>
              </p:cNvSpPr>
              <p:nvPr/>
            </p:nvSpPr>
            <p:spPr bwMode="auto">
              <a:xfrm>
                <a:off x="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2" name="Oval 197"/>
              <p:cNvSpPr>
                <a:spLocks noChangeArrowheads="1"/>
              </p:cNvSpPr>
              <p:nvPr/>
            </p:nvSpPr>
            <p:spPr bwMode="auto">
              <a:xfrm>
                <a:off x="677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3" name="Oval 198"/>
              <p:cNvSpPr>
                <a:spLocks noChangeArrowheads="1"/>
              </p:cNvSpPr>
              <p:nvPr/>
            </p:nvSpPr>
            <p:spPr bwMode="auto">
              <a:xfrm>
                <a:off x="861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4" name="Oval 199"/>
              <p:cNvSpPr>
                <a:spLocks noChangeArrowheads="1"/>
              </p:cNvSpPr>
              <p:nvPr/>
            </p:nvSpPr>
            <p:spPr bwMode="auto">
              <a:xfrm>
                <a:off x="103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5" name="Oval 200"/>
              <p:cNvSpPr>
                <a:spLocks noChangeArrowheads="1"/>
              </p:cNvSpPr>
              <p:nvPr/>
            </p:nvSpPr>
            <p:spPr bwMode="auto">
              <a:xfrm>
                <a:off x="1216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6" name="Oval 201"/>
              <p:cNvSpPr>
                <a:spLocks noChangeArrowheads="1"/>
              </p:cNvSpPr>
              <p:nvPr/>
            </p:nvSpPr>
            <p:spPr bwMode="auto">
              <a:xfrm>
                <a:off x="1405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917" name="Oval 202"/>
              <p:cNvSpPr>
                <a:spLocks noChangeArrowheads="1"/>
              </p:cNvSpPr>
              <p:nvPr/>
            </p:nvSpPr>
            <p:spPr bwMode="auto">
              <a:xfrm>
                <a:off x="1589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66813" name="Oval 203"/>
            <p:cNvSpPr>
              <a:spLocks noChangeArrowheads="1"/>
            </p:cNvSpPr>
            <p:nvPr/>
          </p:nvSpPr>
          <p:spPr bwMode="auto">
            <a:xfrm>
              <a:off x="488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14" name="Oval 204"/>
            <p:cNvSpPr>
              <a:spLocks noChangeArrowheads="1"/>
            </p:cNvSpPr>
            <p:nvPr/>
          </p:nvSpPr>
          <p:spPr bwMode="auto">
            <a:xfrm>
              <a:off x="677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15" name="Oval 205"/>
            <p:cNvSpPr>
              <a:spLocks noChangeArrowheads="1"/>
            </p:cNvSpPr>
            <p:nvPr/>
          </p:nvSpPr>
          <p:spPr bwMode="auto">
            <a:xfrm>
              <a:off x="861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16" name="Oval 206"/>
            <p:cNvSpPr>
              <a:spLocks noChangeArrowheads="1"/>
            </p:cNvSpPr>
            <p:nvPr/>
          </p:nvSpPr>
          <p:spPr bwMode="auto">
            <a:xfrm>
              <a:off x="1032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17" name="Oval 207"/>
            <p:cNvSpPr>
              <a:spLocks noChangeArrowheads="1"/>
            </p:cNvSpPr>
            <p:nvPr/>
          </p:nvSpPr>
          <p:spPr bwMode="auto">
            <a:xfrm>
              <a:off x="1216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18" name="Oval 208"/>
            <p:cNvSpPr>
              <a:spLocks noChangeArrowheads="1"/>
            </p:cNvSpPr>
            <p:nvPr/>
          </p:nvSpPr>
          <p:spPr bwMode="auto">
            <a:xfrm>
              <a:off x="1405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19" name="Oval 209"/>
            <p:cNvSpPr>
              <a:spLocks noChangeArrowheads="1"/>
            </p:cNvSpPr>
            <p:nvPr/>
          </p:nvSpPr>
          <p:spPr bwMode="auto">
            <a:xfrm>
              <a:off x="1589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0" name="Oval 210"/>
            <p:cNvSpPr>
              <a:spLocks noChangeArrowheads="1"/>
            </p:cNvSpPr>
            <p:nvPr/>
          </p:nvSpPr>
          <p:spPr bwMode="auto">
            <a:xfrm>
              <a:off x="488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1" name="Oval 211"/>
            <p:cNvSpPr>
              <a:spLocks noChangeArrowheads="1"/>
            </p:cNvSpPr>
            <p:nvPr/>
          </p:nvSpPr>
          <p:spPr bwMode="auto">
            <a:xfrm>
              <a:off x="677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2" name="Oval 212"/>
            <p:cNvSpPr>
              <a:spLocks noChangeArrowheads="1"/>
            </p:cNvSpPr>
            <p:nvPr/>
          </p:nvSpPr>
          <p:spPr bwMode="auto">
            <a:xfrm>
              <a:off x="861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3" name="Oval 213"/>
            <p:cNvSpPr>
              <a:spLocks noChangeArrowheads="1"/>
            </p:cNvSpPr>
            <p:nvPr/>
          </p:nvSpPr>
          <p:spPr bwMode="auto">
            <a:xfrm>
              <a:off x="1032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4" name="Oval 214"/>
            <p:cNvSpPr>
              <a:spLocks noChangeArrowheads="1"/>
            </p:cNvSpPr>
            <p:nvPr/>
          </p:nvSpPr>
          <p:spPr bwMode="auto">
            <a:xfrm>
              <a:off x="1216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5" name="Oval 215"/>
            <p:cNvSpPr>
              <a:spLocks noChangeArrowheads="1"/>
            </p:cNvSpPr>
            <p:nvPr/>
          </p:nvSpPr>
          <p:spPr bwMode="auto">
            <a:xfrm>
              <a:off x="1405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6" name="Oval 216"/>
            <p:cNvSpPr>
              <a:spLocks noChangeArrowheads="1"/>
            </p:cNvSpPr>
            <p:nvPr/>
          </p:nvSpPr>
          <p:spPr bwMode="auto">
            <a:xfrm>
              <a:off x="1589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7" name="Oval 217"/>
            <p:cNvSpPr>
              <a:spLocks noChangeArrowheads="1"/>
            </p:cNvSpPr>
            <p:nvPr/>
          </p:nvSpPr>
          <p:spPr bwMode="auto">
            <a:xfrm>
              <a:off x="496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8" name="Oval 218"/>
            <p:cNvSpPr>
              <a:spLocks noChangeArrowheads="1"/>
            </p:cNvSpPr>
            <p:nvPr/>
          </p:nvSpPr>
          <p:spPr bwMode="auto">
            <a:xfrm>
              <a:off x="685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29" name="Oval 219"/>
            <p:cNvSpPr>
              <a:spLocks noChangeArrowheads="1"/>
            </p:cNvSpPr>
            <p:nvPr/>
          </p:nvSpPr>
          <p:spPr bwMode="auto">
            <a:xfrm>
              <a:off x="869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0" name="Oval 220"/>
            <p:cNvSpPr>
              <a:spLocks noChangeArrowheads="1"/>
            </p:cNvSpPr>
            <p:nvPr/>
          </p:nvSpPr>
          <p:spPr bwMode="auto">
            <a:xfrm>
              <a:off x="1040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1" name="Oval 221"/>
            <p:cNvSpPr>
              <a:spLocks noChangeArrowheads="1"/>
            </p:cNvSpPr>
            <p:nvPr/>
          </p:nvSpPr>
          <p:spPr bwMode="auto">
            <a:xfrm>
              <a:off x="1224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2" name="Oval 222"/>
            <p:cNvSpPr>
              <a:spLocks noChangeArrowheads="1"/>
            </p:cNvSpPr>
            <p:nvPr/>
          </p:nvSpPr>
          <p:spPr bwMode="auto">
            <a:xfrm>
              <a:off x="1413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3" name="Oval 223"/>
            <p:cNvSpPr>
              <a:spLocks noChangeArrowheads="1"/>
            </p:cNvSpPr>
            <p:nvPr/>
          </p:nvSpPr>
          <p:spPr bwMode="auto">
            <a:xfrm>
              <a:off x="1597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4" name="Oval 224"/>
            <p:cNvSpPr>
              <a:spLocks noChangeArrowheads="1"/>
            </p:cNvSpPr>
            <p:nvPr/>
          </p:nvSpPr>
          <p:spPr bwMode="auto">
            <a:xfrm>
              <a:off x="496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5" name="Oval 225"/>
            <p:cNvSpPr>
              <a:spLocks noChangeArrowheads="1"/>
            </p:cNvSpPr>
            <p:nvPr/>
          </p:nvSpPr>
          <p:spPr bwMode="auto">
            <a:xfrm>
              <a:off x="685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6" name="Oval 226"/>
            <p:cNvSpPr>
              <a:spLocks noChangeArrowheads="1"/>
            </p:cNvSpPr>
            <p:nvPr/>
          </p:nvSpPr>
          <p:spPr bwMode="auto">
            <a:xfrm>
              <a:off x="869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7" name="Oval 227"/>
            <p:cNvSpPr>
              <a:spLocks noChangeArrowheads="1"/>
            </p:cNvSpPr>
            <p:nvPr/>
          </p:nvSpPr>
          <p:spPr bwMode="auto">
            <a:xfrm>
              <a:off x="1040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8" name="Oval 228"/>
            <p:cNvSpPr>
              <a:spLocks noChangeArrowheads="1"/>
            </p:cNvSpPr>
            <p:nvPr/>
          </p:nvSpPr>
          <p:spPr bwMode="auto">
            <a:xfrm>
              <a:off x="1224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39" name="Oval 229"/>
            <p:cNvSpPr>
              <a:spLocks noChangeArrowheads="1"/>
            </p:cNvSpPr>
            <p:nvPr/>
          </p:nvSpPr>
          <p:spPr bwMode="auto">
            <a:xfrm>
              <a:off x="1413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0" name="Oval 230"/>
            <p:cNvSpPr>
              <a:spLocks noChangeArrowheads="1"/>
            </p:cNvSpPr>
            <p:nvPr/>
          </p:nvSpPr>
          <p:spPr bwMode="auto">
            <a:xfrm>
              <a:off x="1597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1" name="Oval 231"/>
            <p:cNvSpPr>
              <a:spLocks noChangeArrowheads="1"/>
            </p:cNvSpPr>
            <p:nvPr/>
          </p:nvSpPr>
          <p:spPr bwMode="auto">
            <a:xfrm>
              <a:off x="496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2" name="Oval 232"/>
            <p:cNvSpPr>
              <a:spLocks noChangeArrowheads="1"/>
            </p:cNvSpPr>
            <p:nvPr/>
          </p:nvSpPr>
          <p:spPr bwMode="auto">
            <a:xfrm>
              <a:off x="685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3" name="Oval 233"/>
            <p:cNvSpPr>
              <a:spLocks noChangeArrowheads="1"/>
            </p:cNvSpPr>
            <p:nvPr/>
          </p:nvSpPr>
          <p:spPr bwMode="auto">
            <a:xfrm>
              <a:off x="869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4" name="Oval 234"/>
            <p:cNvSpPr>
              <a:spLocks noChangeArrowheads="1"/>
            </p:cNvSpPr>
            <p:nvPr/>
          </p:nvSpPr>
          <p:spPr bwMode="auto">
            <a:xfrm>
              <a:off x="1040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5" name="Oval 235"/>
            <p:cNvSpPr>
              <a:spLocks noChangeArrowheads="1"/>
            </p:cNvSpPr>
            <p:nvPr/>
          </p:nvSpPr>
          <p:spPr bwMode="auto">
            <a:xfrm>
              <a:off x="1224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6" name="Oval 236"/>
            <p:cNvSpPr>
              <a:spLocks noChangeArrowheads="1"/>
            </p:cNvSpPr>
            <p:nvPr/>
          </p:nvSpPr>
          <p:spPr bwMode="auto">
            <a:xfrm>
              <a:off x="1413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7" name="Oval 237"/>
            <p:cNvSpPr>
              <a:spLocks noChangeArrowheads="1"/>
            </p:cNvSpPr>
            <p:nvPr/>
          </p:nvSpPr>
          <p:spPr bwMode="auto">
            <a:xfrm>
              <a:off x="1597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8" name="Oval 238"/>
            <p:cNvSpPr>
              <a:spLocks noChangeArrowheads="1"/>
            </p:cNvSpPr>
            <p:nvPr/>
          </p:nvSpPr>
          <p:spPr bwMode="auto">
            <a:xfrm>
              <a:off x="496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49" name="Oval 239"/>
            <p:cNvSpPr>
              <a:spLocks noChangeArrowheads="1"/>
            </p:cNvSpPr>
            <p:nvPr/>
          </p:nvSpPr>
          <p:spPr bwMode="auto">
            <a:xfrm>
              <a:off x="685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0" name="Oval 240"/>
            <p:cNvSpPr>
              <a:spLocks noChangeArrowheads="1"/>
            </p:cNvSpPr>
            <p:nvPr/>
          </p:nvSpPr>
          <p:spPr bwMode="auto">
            <a:xfrm>
              <a:off x="869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1" name="Oval 241"/>
            <p:cNvSpPr>
              <a:spLocks noChangeArrowheads="1"/>
            </p:cNvSpPr>
            <p:nvPr/>
          </p:nvSpPr>
          <p:spPr bwMode="auto">
            <a:xfrm>
              <a:off x="1040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2" name="Oval 242"/>
            <p:cNvSpPr>
              <a:spLocks noChangeArrowheads="1"/>
            </p:cNvSpPr>
            <p:nvPr/>
          </p:nvSpPr>
          <p:spPr bwMode="auto">
            <a:xfrm>
              <a:off x="1224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3" name="Oval 243"/>
            <p:cNvSpPr>
              <a:spLocks noChangeArrowheads="1"/>
            </p:cNvSpPr>
            <p:nvPr/>
          </p:nvSpPr>
          <p:spPr bwMode="auto">
            <a:xfrm>
              <a:off x="1413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4" name="Oval 244"/>
            <p:cNvSpPr>
              <a:spLocks noChangeArrowheads="1"/>
            </p:cNvSpPr>
            <p:nvPr/>
          </p:nvSpPr>
          <p:spPr bwMode="auto">
            <a:xfrm>
              <a:off x="1597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5" name="Oval 245"/>
            <p:cNvSpPr>
              <a:spLocks noChangeArrowheads="1"/>
            </p:cNvSpPr>
            <p:nvPr/>
          </p:nvSpPr>
          <p:spPr bwMode="auto">
            <a:xfrm>
              <a:off x="496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6" name="Oval 246"/>
            <p:cNvSpPr>
              <a:spLocks noChangeArrowheads="1"/>
            </p:cNvSpPr>
            <p:nvPr/>
          </p:nvSpPr>
          <p:spPr bwMode="auto">
            <a:xfrm>
              <a:off x="685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7" name="Oval 247"/>
            <p:cNvSpPr>
              <a:spLocks noChangeArrowheads="1"/>
            </p:cNvSpPr>
            <p:nvPr/>
          </p:nvSpPr>
          <p:spPr bwMode="auto">
            <a:xfrm>
              <a:off x="869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8" name="Oval 248"/>
            <p:cNvSpPr>
              <a:spLocks noChangeArrowheads="1"/>
            </p:cNvSpPr>
            <p:nvPr/>
          </p:nvSpPr>
          <p:spPr bwMode="auto">
            <a:xfrm>
              <a:off x="1040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59" name="Oval 249"/>
            <p:cNvSpPr>
              <a:spLocks noChangeArrowheads="1"/>
            </p:cNvSpPr>
            <p:nvPr/>
          </p:nvSpPr>
          <p:spPr bwMode="auto">
            <a:xfrm>
              <a:off x="1224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0" name="Oval 250"/>
            <p:cNvSpPr>
              <a:spLocks noChangeArrowheads="1"/>
            </p:cNvSpPr>
            <p:nvPr/>
          </p:nvSpPr>
          <p:spPr bwMode="auto">
            <a:xfrm>
              <a:off x="1413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1" name="Oval 251"/>
            <p:cNvSpPr>
              <a:spLocks noChangeArrowheads="1"/>
            </p:cNvSpPr>
            <p:nvPr/>
          </p:nvSpPr>
          <p:spPr bwMode="auto">
            <a:xfrm>
              <a:off x="1597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2" name="Oval 252"/>
            <p:cNvSpPr>
              <a:spLocks noChangeArrowheads="1"/>
            </p:cNvSpPr>
            <p:nvPr/>
          </p:nvSpPr>
          <p:spPr bwMode="auto">
            <a:xfrm>
              <a:off x="480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3" name="Oval 253"/>
            <p:cNvSpPr>
              <a:spLocks noChangeArrowheads="1"/>
            </p:cNvSpPr>
            <p:nvPr/>
          </p:nvSpPr>
          <p:spPr bwMode="auto">
            <a:xfrm>
              <a:off x="669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4" name="Oval 254"/>
            <p:cNvSpPr>
              <a:spLocks noChangeArrowheads="1"/>
            </p:cNvSpPr>
            <p:nvPr/>
          </p:nvSpPr>
          <p:spPr bwMode="auto">
            <a:xfrm>
              <a:off x="853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5" name="Oval 255"/>
            <p:cNvSpPr>
              <a:spLocks noChangeArrowheads="1"/>
            </p:cNvSpPr>
            <p:nvPr/>
          </p:nvSpPr>
          <p:spPr bwMode="auto">
            <a:xfrm>
              <a:off x="1024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6" name="Oval 256"/>
            <p:cNvSpPr>
              <a:spLocks noChangeArrowheads="1"/>
            </p:cNvSpPr>
            <p:nvPr/>
          </p:nvSpPr>
          <p:spPr bwMode="auto">
            <a:xfrm>
              <a:off x="1208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7" name="Oval 257"/>
            <p:cNvSpPr>
              <a:spLocks noChangeArrowheads="1"/>
            </p:cNvSpPr>
            <p:nvPr/>
          </p:nvSpPr>
          <p:spPr bwMode="auto">
            <a:xfrm>
              <a:off x="1397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8" name="Oval 258"/>
            <p:cNvSpPr>
              <a:spLocks noChangeArrowheads="1"/>
            </p:cNvSpPr>
            <p:nvPr/>
          </p:nvSpPr>
          <p:spPr bwMode="auto">
            <a:xfrm>
              <a:off x="1581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69" name="Oval 259"/>
            <p:cNvSpPr>
              <a:spLocks noChangeArrowheads="1"/>
            </p:cNvSpPr>
            <p:nvPr/>
          </p:nvSpPr>
          <p:spPr bwMode="auto">
            <a:xfrm>
              <a:off x="488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70" name="Oval 260"/>
            <p:cNvSpPr>
              <a:spLocks noChangeArrowheads="1"/>
            </p:cNvSpPr>
            <p:nvPr/>
          </p:nvSpPr>
          <p:spPr bwMode="auto">
            <a:xfrm>
              <a:off x="677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71" name="Oval 261"/>
            <p:cNvSpPr>
              <a:spLocks noChangeArrowheads="1"/>
            </p:cNvSpPr>
            <p:nvPr/>
          </p:nvSpPr>
          <p:spPr bwMode="auto">
            <a:xfrm>
              <a:off x="861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72" name="Oval 262"/>
            <p:cNvSpPr>
              <a:spLocks noChangeArrowheads="1"/>
            </p:cNvSpPr>
            <p:nvPr/>
          </p:nvSpPr>
          <p:spPr bwMode="auto">
            <a:xfrm>
              <a:off x="1032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73" name="Oval 263"/>
            <p:cNvSpPr>
              <a:spLocks noChangeArrowheads="1"/>
            </p:cNvSpPr>
            <p:nvPr/>
          </p:nvSpPr>
          <p:spPr bwMode="auto">
            <a:xfrm>
              <a:off x="1216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74" name="Oval 264"/>
            <p:cNvSpPr>
              <a:spLocks noChangeArrowheads="1"/>
            </p:cNvSpPr>
            <p:nvPr/>
          </p:nvSpPr>
          <p:spPr bwMode="auto">
            <a:xfrm>
              <a:off x="1405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875" name="Oval 265"/>
            <p:cNvSpPr>
              <a:spLocks noChangeArrowheads="1"/>
            </p:cNvSpPr>
            <p:nvPr/>
          </p:nvSpPr>
          <p:spPr bwMode="auto">
            <a:xfrm>
              <a:off x="1589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66257" name="Group 6"/>
          <p:cNvGrpSpPr>
            <a:grpSpLocks noChangeAspect="1"/>
          </p:cNvGrpSpPr>
          <p:nvPr/>
        </p:nvGrpSpPr>
        <p:grpSpPr bwMode="auto">
          <a:xfrm>
            <a:off x="2057400" y="4002088"/>
            <a:ext cx="941388" cy="919162"/>
            <a:chOff x="480" y="1356"/>
            <a:chExt cx="2669" cy="2315"/>
          </a:xfrm>
        </p:grpSpPr>
        <p:sp>
          <p:nvSpPr>
            <p:cNvPr id="266520" name="Line 7"/>
            <p:cNvSpPr>
              <a:spLocks noChangeShapeType="1"/>
            </p:cNvSpPr>
            <p:nvPr/>
          </p:nvSpPr>
          <p:spPr bwMode="auto">
            <a:xfrm>
              <a:off x="1756" y="219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21" name="Line 8"/>
            <p:cNvSpPr>
              <a:spLocks noChangeShapeType="1"/>
            </p:cNvSpPr>
            <p:nvPr/>
          </p:nvSpPr>
          <p:spPr bwMode="auto">
            <a:xfrm>
              <a:off x="1756" y="235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22" name="Line 9"/>
            <p:cNvSpPr>
              <a:spLocks noChangeShapeType="1"/>
            </p:cNvSpPr>
            <p:nvPr/>
          </p:nvSpPr>
          <p:spPr bwMode="auto">
            <a:xfrm>
              <a:off x="1756" y="203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66523" name="Group 10"/>
            <p:cNvGrpSpPr>
              <a:grpSpLocks/>
            </p:cNvGrpSpPr>
            <p:nvPr/>
          </p:nvGrpSpPr>
          <p:grpSpPr bwMode="auto">
            <a:xfrm>
              <a:off x="1752" y="1988"/>
              <a:ext cx="653" cy="99"/>
              <a:chOff x="1752" y="1988"/>
              <a:chExt cx="653" cy="99"/>
            </a:xfrm>
          </p:grpSpPr>
          <p:sp>
            <p:nvSpPr>
              <p:cNvPr id="266775" name="Oval 11"/>
              <p:cNvSpPr>
                <a:spLocks noChangeArrowheads="1"/>
              </p:cNvSpPr>
              <p:nvPr/>
            </p:nvSpPr>
            <p:spPr bwMode="auto">
              <a:xfrm>
                <a:off x="1752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6" name="Oval 12"/>
              <p:cNvSpPr>
                <a:spLocks noChangeArrowheads="1"/>
              </p:cNvSpPr>
              <p:nvPr/>
            </p:nvSpPr>
            <p:spPr bwMode="auto">
              <a:xfrm>
                <a:off x="1936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7" name="Oval 13"/>
              <p:cNvSpPr>
                <a:spLocks noChangeArrowheads="1"/>
              </p:cNvSpPr>
              <p:nvPr/>
            </p:nvSpPr>
            <p:spPr bwMode="auto">
              <a:xfrm>
                <a:off x="2125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8" name="Oval 14"/>
              <p:cNvSpPr>
                <a:spLocks noChangeArrowheads="1"/>
              </p:cNvSpPr>
              <p:nvPr/>
            </p:nvSpPr>
            <p:spPr bwMode="auto">
              <a:xfrm>
                <a:off x="2309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24" name="Group 15"/>
            <p:cNvGrpSpPr>
              <a:grpSpLocks/>
            </p:cNvGrpSpPr>
            <p:nvPr/>
          </p:nvGrpSpPr>
          <p:grpSpPr bwMode="auto">
            <a:xfrm>
              <a:off x="2480" y="1988"/>
              <a:ext cx="653" cy="99"/>
              <a:chOff x="2480" y="1988"/>
              <a:chExt cx="653" cy="99"/>
            </a:xfrm>
          </p:grpSpPr>
          <p:sp>
            <p:nvSpPr>
              <p:cNvPr id="266771" name="Oval 16"/>
              <p:cNvSpPr>
                <a:spLocks noChangeArrowheads="1"/>
              </p:cNvSpPr>
              <p:nvPr/>
            </p:nvSpPr>
            <p:spPr bwMode="auto">
              <a:xfrm>
                <a:off x="2480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2" name="Oval 17"/>
              <p:cNvSpPr>
                <a:spLocks noChangeArrowheads="1"/>
              </p:cNvSpPr>
              <p:nvPr/>
            </p:nvSpPr>
            <p:spPr bwMode="auto">
              <a:xfrm>
                <a:off x="2664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3" name="Oval 18"/>
              <p:cNvSpPr>
                <a:spLocks noChangeArrowheads="1"/>
              </p:cNvSpPr>
              <p:nvPr/>
            </p:nvSpPr>
            <p:spPr bwMode="auto">
              <a:xfrm>
                <a:off x="2853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4" name="Oval 19"/>
              <p:cNvSpPr>
                <a:spLocks noChangeArrowheads="1"/>
              </p:cNvSpPr>
              <p:nvPr/>
            </p:nvSpPr>
            <p:spPr bwMode="auto">
              <a:xfrm>
                <a:off x="3037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25" name="Group 20"/>
            <p:cNvGrpSpPr>
              <a:grpSpLocks/>
            </p:cNvGrpSpPr>
            <p:nvPr/>
          </p:nvGrpSpPr>
          <p:grpSpPr bwMode="auto">
            <a:xfrm>
              <a:off x="1752" y="2148"/>
              <a:ext cx="653" cy="99"/>
              <a:chOff x="1752" y="2148"/>
              <a:chExt cx="653" cy="99"/>
            </a:xfrm>
          </p:grpSpPr>
          <p:sp>
            <p:nvSpPr>
              <p:cNvPr id="266767" name="Oval 21"/>
              <p:cNvSpPr>
                <a:spLocks noChangeArrowheads="1"/>
              </p:cNvSpPr>
              <p:nvPr/>
            </p:nvSpPr>
            <p:spPr bwMode="auto">
              <a:xfrm>
                <a:off x="1752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8" name="Oval 22"/>
              <p:cNvSpPr>
                <a:spLocks noChangeArrowheads="1"/>
              </p:cNvSpPr>
              <p:nvPr/>
            </p:nvSpPr>
            <p:spPr bwMode="auto">
              <a:xfrm>
                <a:off x="1936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9" name="Oval 23"/>
              <p:cNvSpPr>
                <a:spLocks noChangeArrowheads="1"/>
              </p:cNvSpPr>
              <p:nvPr/>
            </p:nvSpPr>
            <p:spPr bwMode="auto">
              <a:xfrm>
                <a:off x="2125" y="215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70" name="Oval 24"/>
              <p:cNvSpPr>
                <a:spLocks noChangeArrowheads="1"/>
              </p:cNvSpPr>
              <p:nvPr/>
            </p:nvSpPr>
            <p:spPr bwMode="auto">
              <a:xfrm>
                <a:off x="2309" y="214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26" name="Group 25"/>
            <p:cNvGrpSpPr>
              <a:grpSpLocks/>
            </p:cNvGrpSpPr>
            <p:nvPr/>
          </p:nvGrpSpPr>
          <p:grpSpPr bwMode="auto">
            <a:xfrm>
              <a:off x="2480" y="2156"/>
              <a:ext cx="653" cy="99"/>
              <a:chOff x="2480" y="2156"/>
              <a:chExt cx="653" cy="99"/>
            </a:xfrm>
          </p:grpSpPr>
          <p:sp>
            <p:nvSpPr>
              <p:cNvPr id="266763" name="Oval 26"/>
              <p:cNvSpPr>
                <a:spLocks noChangeArrowheads="1"/>
              </p:cNvSpPr>
              <p:nvPr/>
            </p:nvSpPr>
            <p:spPr bwMode="auto">
              <a:xfrm>
                <a:off x="2480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4" name="Oval 27"/>
              <p:cNvSpPr>
                <a:spLocks noChangeArrowheads="1"/>
              </p:cNvSpPr>
              <p:nvPr/>
            </p:nvSpPr>
            <p:spPr bwMode="auto">
              <a:xfrm>
                <a:off x="2664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5" name="Oval 28"/>
              <p:cNvSpPr>
                <a:spLocks noChangeArrowheads="1"/>
              </p:cNvSpPr>
              <p:nvPr/>
            </p:nvSpPr>
            <p:spPr bwMode="auto">
              <a:xfrm>
                <a:off x="2853" y="21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6" name="Oval 29"/>
              <p:cNvSpPr>
                <a:spLocks noChangeArrowheads="1"/>
              </p:cNvSpPr>
              <p:nvPr/>
            </p:nvSpPr>
            <p:spPr bwMode="auto">
              <a:xfrm>
                <a:off x="3037" y="21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27" name="Group 30"/>
            <p:cNvGrpSpPr>
              <a:grpSpLocks/>
            </p:cNvGrpSpPr>
            <p:nvPr/>
          </p:nvGrpSpPr>
          <p:grpSpPr bwMode="auto">
            <a:xfrm>
              <a:off x="1760" y="2308"/>
              <a:ext cx="653" cy="99"/>
              <a:chOff x="1760" y="2308"/>
              <a:chExt cx="653" cy="99"/>
            </a:xfrm>
          </p:grpSpPr>
          <p:sp>
            <p:nvSpPr>
              <p:cNvPr id="266759" name="Oval 31"/>
              <p:cNvSpPr>
                <a:spLocks noChangeArrowheads="1"/>
              </p:cNvSpPr>
              <p:nvPr/>
            </p:nvSpPr>
            <p:spPr bwMode="auto">
              <a:xfrm>
                <a:off x="1760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0" name="Oval 32"/>
              <p:cNvSpPr>
                <a:spLocks noChangeArrowheads="1"/>
              </p:cNvSpPr>
              <p:nvPr/>
            </p:nvSpPr>
            <p:spPr bwMode="auto">
              <a:xfrm>
                <a:off x="1944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1" name="Oval 33"/>
              <p:cNvSpPr>
                <a:spLocks noChangeArrowheads="1"/>
              </p:cNvSpPr>
              <p:nvPr/>
            </p:nvSpPr>
            <p:spPr bwMode="auto">
              <a:xfrm>
                <a:off x="2133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62" name="Oval 34"/>
              <p:cNvSpPr>
                <a:spLocks noChangeArrowheads="1"/>
              </p:cNvSpPr>
              <p:nvPr/>
            </p:nvSpPr>
            <p:spPr bwMode="auto">
              <a:xfrm>
                <a:off x="2317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28" name="Group 35"/>
            <p:cNvGrpSpPr>
              <a:grpSpLocks/>
            </p:cNvGrpSpPr>
            <p:nvPr/>
          </p:nvGrpSpPr>
          <p:grpSpPr bwMode="auto">
            <a:xfrm>
              <a:off x="2488" y="2308"/>
              <a:ext cx="653" cy="99"/>
              <a:chOff x="2488" y="2308"/>
              <a:chExt cx="653" cy="99"/>
            </a:xfrm>
          </p:grpSpPr>
          <p:sp>
            <p:nvSpPr>
              <p:cNvPr id="266755" name="Oval 36"/>
              <p:cNvSpPr>
                <a:spLocks noChangeArrowheads="1"/>
              </p:cNvSpPr>
              <p:nvPr/>
            </p:nvSpPr>
            <p:spPr bwMode="auto">
              <a:xfrm>
                <a:off x="2488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6" name="Oval 37"/>
              <p:cNvSpPr>
                <a:spLocks noChangeArrowheads="1"/>
              </p:cNvSpPr>
              <p:nvPr/>
            </p:nvSpPr>
            <p:spPr bwMode="auto">
              <a:xfrm>
                <a:off x="2672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7" name="Oval 38"/>
              <p:cNvSpPr>
                <a:spLocks noChangeArrowheads="1"/>
              </p:cNvSpPr>
              <p:nvPr/>
            </p:nvSpPr>
            <p:spPr bwMode="auto">
              <a:xfrm>
                <a:off x="2861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8" name="Oval 39"/>
              <p:cNvSpPr>
                <a:spLocks noChangeArrowheads="1"/>
              </p:cNvSpPr>
              <p:nvPr/>
            </p:nvSpPr>
            <p:spPr bwMode="auto">
              <a:xfrm>
                <a:off x="3045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29" name="Group 40"/>
            <p:cNvGrpSpPr>
              <a:grpSpLocks/>
            </p:cNvGrpSpPr>
            <p:nvPr/>
          </p:nvGrpSpPr>
          <p:grpSpPr bwMode="auto">
            <a:xfrm>
              <a:off x="1760" y="2460"/>
              <a:ext cx="653" cy="99"/>
              <a:chOff x="1760" y="2460"/>
              <a:chExt cx="653" cy="99"/>
            </a:xfrm>
          </p:grpSpPr>
          <p:sp>
            <p:nvSpPr>
              <p:cNvPr id="266751" name="Oval 41"/>
              <p:cNvSpPr>
                <a:spLocks noChangeArrowheads="1"/>
              </p:cNvSpPr>
              <p:nvPr/>
            </p:nvSpPr>
            <p:spPr bwMode="auto">
              <a:xfrm>
                <a:off x="1760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2" name="Oval 42"/>
              <p:cNvSpPr>
                <a:spLocks noChangeArrowheads="1"/>
              </p:cNvSpPr>
              <p:nvPr/>
            </p:nvSpPr>
            <p:spPr bwMode="auto">
              <a:xfrm>
                <a:off x="1944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3" name="Oval 43"/>
              <p:cNvSpPr>
                <a:spLocks noChangeArrowheads="1"/>
              </p:cNvSpPr>
              <p:nvPr/>
            </p:nvSpPr>
            <p:spPr bwMode="auto">
              <a:xfrm>
                <a:off x="2133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4" name="Oval 44"/>
              <p:cNvSpPr>
                <a:spLocks noChangeArrowheads="1"/>
              </p:cNvSpPr>
              <p:nvPr/>
            </p:nvSpPr>
            <p:spPr bwMode="auto">
              <a:xfrm>
                <a:off x="2317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0" name="Group 45"/>
            <p:cNvGrpSpPr>
              <a:grpSpLocks/>
            </p:cNvGrpSpPr>
            <p:nvPr/>
          </p:nvGrpSpPr>
          <p:grpSpPr bwMode="auto">
            <a:xfrm>
              <a:off x="2488" y="2460"/>
              <a:ext cx="653" cy="99"/>
              <a:chOff x="2488" y="2460"/>
              <a:chExt cx="653" cy="99"/>
            </a:xfrm>
          </p:grpSpPr>
          <p:sp>
            <p:nvSpPr>
              <p:cNvPr id="266747" name="Oval 46"/>
              <p:cNvSpPr>
                <a:spLocks noChangeArrowheads="1"/>
              </p:cNvSpPr>
              <p:nvPr/>
            </p:nvSpPr>
            <p:spPr bwMode="auto">
              <a:xfrm>
                <a:off x="2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8" name="Oval 47"/>
              <p:cNvSpPr>
                <a:spLocks noChangeArrowheads="1"/>
              </p:cNvSpPr>
              <p:nvPr/>
            </p:nvSpPr>
            <p:spPr bwMode="auto">
              <a:xfrm>
                <a:off x="267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9" name="Oval 48"/>
              <p:cNvSpPr>
                <a:spLocks noChangeArrowheads="1"/>
              </p:cNvSpPr>
              <p:nvPr/>
            </p:nvSpPr>
            <p:spPr bwMode="auto">
              <a:xfrm>
                <a:off x="2861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50" name="Oval 49"/>
              <p:cNvSpPr>
                <a:spLocks noChangeArrowheads="1"/>
              </p:cNvSpPr>
              <p:nvPr/>
            </p:nvSpPr>
            <p:spPr bwMode="auto">
              <a:xfrm>
                <a:off x="3045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1" name="Group 50"/>
            <p:cNvGrpSpPr>
              <a:grpSpLocks/>
            </p:cNvGrpSpPr>
            <p:nvPr/>
          </p:nvGrpSpPr>
          <p:grpSpPr bwMode="auto">
            <a:xfrm>
              <a:off x="1760" y="2620"/>
              <a:ext cx="653" cy="99"/>
              <a:chOff x="1760" y="2620"/>
              <a:chExt cx="653" cy="99"/>
            </a:xfrm>
          </p:grpSpPr>
          <p:sp>
            <p:nvSpPr>
              <p:cNvPr id="266743" name="Oval 51"/>
              <p:cNvSpPr>
                <a:spLocks noChangeArrowheads="1"/>
              </p:cNvSpPr>
              <p:nvPr/>
            </p:nvSpPr>
            <p:spPr bwMode="auto">
              <a:xfrm>
                <a:off x="1760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4" name="Oval 52"/>
              <p:cNvSpPr>
                <a:spLocks noChangeArrowheads="1"/>
              </p:cNvSpPr>
              <p:nvPr/>
            </p:nvSpPr>
            <p:spPr bwMode="auto">
              <a:xfrm>
                <a:off x="1944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5" name="Oval 53"/>
              <p:cNvSpPr>
                <a:spLocks noChangeArrowheads="1"/>
              </p:cNvSpPr>
              <p:nvPr/>
            </p:nvSpPr>
            <p:spPr bwMode="auto">
              <a:xfrm>
                <a:off x="2133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6" name="Oval 54"/>
              <p:cNvSpPr>
                <a:spLocks noChangeArrowheads="1"/>
              </p:cNvSpPr>
              <p:nvPr/>
            </p:nvSpPr>
            <p:spPr bwMode="auto">
              <a:xfrm>
                <a:off x="2317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2" name="Group 55"/>
            <p:cNvGrpSpPr>
              <a:grpSpLocks/>
            </p:cNvGrpSpPr>
            <p:nvPr/>
          </p:nvGrpSpPr>
          <p:grpSpPr bwMode="auto">
            <a:xfrm>
              <a:off x="2488" y="2620"/>
              <a:ext cx="653" cy="99"/>
              <a:chOff x="2488" y="2620"/>
              <a:chExt cx="653" cy="99"/>
            </a:xfrm>
          </p:grpSpPr>
          <p:sp>
            <p:nvSpPr>
              <p:cNvPr id="266739" name="Oval 56"/>
              <p:cNvSpPr>
                <a:spLocks noChangeArrowheads="1"/>
              </p:cNvSpPr>
              <p:nvPr/>
            </p:nvSpPr>
            <p:spPr bwMode="auto">
              <a:xfrm>
                <a:off x="2488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0" name="Oval 57"/>
              <p:cNvSpPr>
                <a:spLocks noChangeArrowheads="1"/>
              </p:cNvSpPr>
              <p:nvPr/>
            </p:nvSpPr>
            <p:spPr bwMode="auto">
              <a:xfrm>
                <a:off x="2672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1" name="Oval 58"/>
              <p:cNvSpPr>
                <a:spLocks noChangeArrowheads="1"/>
              </p:cNvSpPr>
              <p:nvPr/>
            </p:nvSpPr>
            <p:spPr bwMode="auto">
              <a:xfrm>
                <a:off x="2861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42" name="Oval 59"/>
              <p:cNvSpPr>
                <a:spLocks noChangeArrowheads="1"/>
              </p:cNvSpPr>
              <p:nvPr/>
            </p:nvSpPr>
            <p:spPr bwMode="auto">
              <a:xfrm>
                <a:off x="3045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3" name="Group 60"/>
            <p:cNvGrpSpPr>
              <a:grpSpLocks/>
            </p:cNvGrpSpPr>
            <p:nvPr/>
          </p:nvGrpSpPr>
          <p:grpSpPr bwMode="auto">
            <a:xfrm>
              <a:off x="1760" y="2788"/>
              <a:ext cx="653" cy="99"/>
              <a:chOff x="1760" y="2788"/>
              <a:chExt cx="653" cy="99"/>
            </a:xfrm>
          </p:grpSpPr>
          <p:sp>
            <p:nvSpPr>
              <p:cNvPr id="266735" name="Oval 61"/>
              <p:cNvSpPr>
                <a:spLocks noChangeArrowheads="1"/>
              </p:cNvSpPr>
              <p:nvPr/>
            </p:nvSpPr>
            <p:spPr bwMode="auto">
              <a:xfrm>
                <a:off x="1760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6" name="Oval 62"/>
              <p:cNvSpPr>
                <a:spLocks noChangeArrowheads="1"/>
              </p:cNvSpPr>
              <p:nvPr/>
            </p:nvSpPr>
            <p:spPr bwMode="auto">
              <a:xfrm>
                <a:off x="1944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7" name="Oval 63"/>
              <p:cNvSpPr>
                <a:spLocks noChangeArrowheads="1"/>
              </p:cNvSpPr>
              <p:nvPr/>
            </p:nvSpPr>
            <p:spPr bwMode="auto">
              <a:xfrm>
                <a:off x="2133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8" name="Oval 64"/>
              <p:cNvSpPr>
                <a:spLocks noChangeArrowheads="1"/>
              </p:cNvSpPr>
              <p:nvPr/>
            </p:nvSpPr>
            <p:spPr bwMode="auto">
              <a:xfrm>
                <a:off x="2317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4" name="Group 65"/>
            <p:cNvGrpSpPr>
              <a:grpSpLocks/>
            </p:cNvGrpSpPr>
            <p:nvPr/>
          </p:nvGrpSpPr>
          <p:grpSpPr bwMode="auto">
            <a:xfrm>
              <a:off x="2488" y="2788"/>
              <a:ext cx="653" cy="99"/>
              <a:chOff x="2488" y="2788"/>
              <a:chExt cx="653" cy="99"/>
            </a:xfrm>
          </p:grpSpPr>
          <p:sp>
            <p:nvSpPr>
              <p:cNvPr id="266731" name="Oval 66"/>
              <p:cNvSpPr>
                <a:spLocks noChangeArrowheads="1"/>
              </p:cNvSpPr>
              <p:nvPr/>
            </p:nvSpPr>
            <p:spPr bwMode="auto">
              <a:xfrm>
                <a:off x="2488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2" name="Oval 67"/>
              <p:cNvSpPr>
                <a:spLocks noChangeArrowheads="1"/>
              </p:cNvSpPr>
              <p:nvPr/>
            </p:nvSpPr>
            <p:spPr bwMode="auto">
              <a:xfrm>
                <a:off x="2672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3" name="Oval 68"/>
              <p:cNvSpPr>
                <a:spLocks noChangeArrowheads="1"/>
              </p:cNvSpPr>
              <p:nvPr/>
            </p:nvSpPr>
            <p:spPr bwMode="auto">
              <a:xfrm>
                <a:off x="2861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4" name="Oval 69"/>
              <p:cNvSpPr>
                <a:spLocks noChangeArrowheads="1"/>
              </p:cNvSpPr>
              <p:nvPr/>
            </p:nvSpPr>
            <p:spPr bwMode="auto">
              <a:xfrm>
                <a:off x="3045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5" name="Group 70"/>
            <p:cNvGrpSpPr>
              <a:grpSpLocks/>
            </p:cNvGrpSpPr>
            <p:nvPr/>
          </p:nvGrpSpPr>
          <p:grpSpPr bwMode="auto">
            <a:xfrm>
              <a:off x="1752" y="1356"/>
              <a:ext cx="653" cy="99"/>
              <a:chOff x="1752" y="1356"/>
              <a:chExt cx="653" cy="99"/>
            </a:xfrm>
          </p:grpSpPr>
          <p:sp>
            <p:nvSpPr>
              <p:cNvPr id="266727" name="Oval 71"/>
              <p:cNvSpPr>
                <a:spLocks noChangeArrowheads="1"/>
              </p:cNvSpPr>
              <p:nvPr/>
            </p:nvSpPr>
            <p:spPr bwMode="auto">
              <a:xfrm>
                <a:off x="1752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8" name="Oval 72"/>
              <p:cNvSpPr>
                <a:spLocks noChangeArrowheads="1"/>
              </p:cNvSpPr>
              <p:nvPr/>
            </p:nvSpPr>
            <p:spPr bwMode="auto">
              <a:xfrm>
                <a:off x="1936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9" name="Oval 73"/>
              <p:cNvSpPr>
                <a:spLocks noChangeArrowheads="1"/>
              </p:cNvSpPr>
              <p:nvPr/>
            </p:nvSpPr>
            <p:spPr bwMode="auto">
              <a:xfrm>
                <a:off x="2125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30" name="Oval 74"/>
              <p:cNvSpPr>
                <a:spLocks noChangeArrowheads="1"/>
              </p:cNvSpPr>
              <p:nvPr/>
            </p:nvSpPr>
            <p:spPr bwMode="auto">
              <a:xfrm>
                <a:off x="2309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6" name="Group 75"/>
            <p:cNvGrpSpPr>
              <a:grpSpLocks/>
            </p:cNvGrpSpPr>
            <p:nvPr/>
          </p:nvGrpSpPr>
          <p:grpSpPr bwMode="auto">
            <a:xfrm>
              <a:off x="2480" y="1356"/>
              <a:ext cx="653" cy="99"/>
              <a:chOff x="2480" y="1356"/>
              <a:chExt cx="653" cy="99"/>
            </a:xfrm>
          </p:grpSpPr>
          <p:sp>
            <p:nvSpPr>
              <p:cNvPr id="266723" name="Oval 76"/>
              <p:cNvSpPr>
                <a:spLocks noChangeArrowheads="1"/>
              </p:cNvSpPr>
              <p:nvPr/>
            </p:nvSpPr>
            <p:spPr bwMode="auto">
              <a:xfrm>
                <a:off x="2480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4" name="Oval 77"/>
              <p:cNvSpPr>
                <a:spLocks noChangeArrowheads="1"/>
              </p:cNvSpPr>
              <p:nvPr/>
            </p:nvSpPr>
            <p:spPr bwMode="auto">
              <a:xfrm>
                <a:off x="2664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5" name="Oval 78"/>
              <p:cNvSpPr>
                <a:spLocks noChangeArrowheads="1"/>
              </p:cNvSpPr>
              <p:nvPr/>
            </p:nvSpPr>
            <p:spPr bwMode="auto">
              <a:xfrm>
                <a:off x="2853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6" name="Oval 79"/>
              <p:cNvSpPr>
                <a:spLocks noChangeArrowheads="1"/>
              </p:cNvSpPr>
              <p:nvPr/>
            </p:nvSpPr>
            <p:spPr bwMode="auto">
              <a:xfrm>
                <a:off x="3037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7" name="Group 80"/>
            <p:cNvGrpSpPr>
              <a:grpSpLocks/>
            </p:cNvGrpSpPr>
            <p:nvPr/>
          </p:nvGrpSpPr>
          <p:grpSpPr bwMode="auto">
            <a:xfrm>
              <a:off x="1752" y="1508"/>
              <a:ext cx="653" cy="99"/>
              <a:chOff x="1752" y="1508"/>
              <a:chExt cx="653" cy="99"/>
            </a:xfrm>
          </p:grpSpPr>
          <p:sp>
            <p:nvSpPr>
              <p:cNvPr id="266719" name="Oval 81"/>
              <p:cNvSpPr>
                <a:spLocks noChangeArrowheads="1"/>
              </p:cNvSpPr>
              <p:nvPr/>
            </p:nvSpPr>
            <p:spPr bwMode="auto">
              <a:xfrm>
                <a:off x="1752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0" name="Oval 82"/>
              <p:cNvSpPr>
                <a:spLocks noChangeArrowheads="1"/>
              </p:cNvSpPr>
              <p:nvPr/>
            </p:nvSpPr>
            <p:spPr bwMode="auto">
              <a:xfrm>
                <a:off x="1936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1" name="Oval 83"/>
              <p:cNvSpPr>
                <a:spLocks noChangeArrowheads="1"/>
              </p:cNvSpPr>
              <p:nvPr/>
            </p:nvSpPr>
            <p:spPr bwMode="auto">
              <a:xfrm>
                <a:off x="2125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22" name="Oval 84"/>
              <p:cNvSpPr>
                <a:spLocks noChangeArrowheads="1"/>
              </p:cNvSpPr>
              <p:nvPr/>
            </p:nvSpPr>
            <p:spPr bwMode="auto">
              <a:xfrm>
                <a:off x="2309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8" name="Group 85"/>
            <p:cNvGrpSpPr>
              <a:grpSpLocks/>
            </p:cNvGrpSpPr>
            <p:nvPr/>
          </p:nvGrpSpPr>
          <p:grpSpPr bwMode="auto">
            <a:xfrm>
              <a:off x="2480" y="1508"/>
              <a:ext cx="653" cy="99"/>
              <a:chOff x="2480" y="1508"/>
              <a:chExt cx="653" cy="99"/>
            </a:xfrm>
          </p:grpSpPr>
          <p:sp>
            <p:nvSpPr>
              <p:cNvPr id="266715" name="Oval 86"/>
              <p:cNvSpPr>
                <a:spLocks noChangeArrowheads="1"/>
              </p:cNvSpPr>
              <p:nvPr/>
            </p:nvSpPr>
            <p:spPr bwMode="auto">
              <a:xfrm>
                <a:off x="2480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6" name="Oval 87"/>
              <p:cNvSpPr>
                <a:spLocks noChangeArrowheads="1"/>
              </p:cNvSpPr>
              <p:nvPr/>
            </p:nvSpPr>
            <p:spPr bwMode="auto">
              <a:xfrm>
                <a:off x="2664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7" name="Oval 88"/>
              <p:cNvSpPr>
                <a:spLocks noChangeArrowheads="1"/>
              </p:cNvSpPr>
              <p:nvPr/>
            </p:nvSpPr>
            <p:spPr bwMode="auto">
              <a:xfrm>
                <a:off x="2853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8" name="Oval 89"/>
              <p:cNvSpPr>
                <a:spLocks noChangeArrowheads="1"/>
              </p:cNvSpPr>
              <p:nvPr/>
            </p:nvSpPr>
            <p:spPr bwMode="auto">
              <a:xfrm>
                <a:off x="3037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39" name="Group 90"/>
            <p:cNvGrpSpPr>
              <a:grpSpLocks/>
            </p:cNvGrpSpPr>
            <p:nvPr/>
          </p:nvGrpSpPr>
          <p:grpSpPr bwMode="auto">
            <a:xfrm>
              <a:off x="1752" y="1668"/>
              <a:ext cx="653" cy="99"/>
              <a:chOff x="1752" y="1668"/>
              <a:chExt cx="653" cy="99"/>
            </a:xfrm>
          </p:grpSpPr>
          <p:sp>
            <p:nvSpPr>
              <p:cNvPr id="266711" name="Oval 91"/>
              <p:cNvSpPr>
                <a:spLocks noChangeArrowheads="1"/>
              </p:cNvSpPr>
              <p:nvPr/>
            </p:nvSpPr>
            <p:spPr bwMode="auto">
              <a:xfrm>
                <a:off x="1752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2" name="Oval 92"/>
              <p:cNvSpPr>
                <a:spLocks noChangeArrowheads="1"/>
              </p:cNvSpPr>
              <p:nvPr/>
            </p:nvSpPr>
            <p:spPr bwMode="auto">
              <a:xfrm>
                <a:off x="1936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3" name="Oval 93"/>
              <p:cNvSpPr>
                <a:spLocks noChangeArrowheads="1"/>
              </p:cNvSpPr>
              <p:nvPr/>
            </p:nvSpPr>
            <p:spPr bwMode="auto">
              <a:xfrm>
                <a:off x="2125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4" name="Oval 94"/>
              <p:cNvSpPr>
                <a:spLocks noChangeArrowheads="1"/>
              </p:cNvSpPr>
              <p:nvPr/>
            </p:nvSpPr>
            <p:spPr bwMode="auto">
              <a:xfrm>
                <a:off x="2309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0" name="Group 95"/>
            <p:cNvGrpSpPr>
              <a:grpSpLocks/>
            </p:cNvGrpSpPr>
            <p:nvPr/>
          </p:nvGrpSpPr>
          <p:grpSpPr bwMode="auto">
            <a:xfrm>
              <a:off x="2480" y="1668"/>
              <a:ext cx="653" cy="99"/>
              <a:chOff x="2480" y="1668"/>
              <a:chExt cx="653" cy="99"/>
            </a:xfrm>
          </p:grpSpPr>
          <p:sp>
            <p:nvSpPr>
              <p:cNvPr id="266707" name="Oval 96"/>
              <p:cNvSpPr>
                <a:spLocks noChangeArrowheads="1"/>
              </p:cNvSpPr>
              <p:nvPr/>
            </p:nvSpPr>
            <p:spPr bwMode="auto">
              <a:xfrm>
                <a:off x="2480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8" name="Oval 97"/>
              <p:cNvSpPr>
                <a:spLocks noChangeArrowheads="1"/>
              </p:cNvSpPr>
              <p:nvPr/>
            </p:nvSpPr>
            <p:spPr bwMode="auto">
              <a:xfrm>
                <a:off x="2664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9" name="Oval 98"/>
              <p:cNvSpPr>
                <a:spLocks noChangeArrowheads="1"/>
              </p:cNvSpPr>
              <p:nvPr/>
            </p:nvSpPr>
            <p:spPr bwMode="auto">
              <a:xfrm>
                <a:off x="2853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10" name="Oval 99"/>
              <p:cNvSpPr>
                <a:spLocks noChangeArrowheads="1"/>
              </p:cNvSpPr>
              <p:nvPr/>
            </p:nvSpPr>
            <p:spPr bwMode="auto">
              <a:xfrm>
                <a:off x="3037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1" name="Group 100"/>
            <p:cNvGrpSpPr>
              <a:grpSpLocks/>
            </p:cNvGrpSpPr>
            <p:nvPr/>
          </p:nvGrpSpPr>
          <p:grpSpPr bwMode="auto">
            <a:xfrm>
              <a:off x="1752" y="1836"/>
              <a:ext cx="653" cy="99"/>
              <a:chOff x="1752" y="1836"/>
              <a:chExt cx="653" cy="99"/>
            </a:xfrm>
          </p:grpSpPr>
          <p:sp>
            <p:nvSpPr>
              <p:cNvPr id="266703" name="Oval 101"/>
              <p:cNvSpPr>
                <a:spLocks noChangeArrowheads="1"/>
              </p:cNvSpPr>
              <p:nvPr/>
            </p:nvSpPr>
            <p:spPr bwMode="auto">
              <a:xfrm>
                <a:off x="1752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4" name="Oval 102"/>
              <p:cNvSpPr>
                <a:spLocks noChangeArrowheads="1"/>
              </p:cNvSpPr>
              <p:nvPr/>
            </p:nvSpPr>
            <p:spPr bwMode="auto">
              <a:xfrm>
                <a:off x="1936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5" name="Oval 103"/>
              <p:cNvSpPr>
                <a:spLocks noChangeArrowheads="1"/>
              </p:cNvSpPr>
              <p:nvPr/>
            </p:nvSpPr>
            <p:spPr bwMode="auto">
              <a:xfrm>
                <a:off x="2125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6" name="Oval 104"/>
              <p:cNvSpPr>
                <a:spLocks noChangeArrowheads="1"/>
              </p:cNvSpPr>
              <p:nvPr/>
            </p:nvSpPr>
            <p:spPr bwMode="auto">
              <a:xfrm>
                <a:off x="2309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2" name="Group 105"/>
            <p:cNvGrpSpPr>
              <a:grpSpLocks/>
            </p:cNvGrpSpPr>
            <p:nvPr/>
          </p:nvGrpSpPr>
          <p:grpSpPr bwMode="auto">
            <a:xfrm>
              <a:off x="2480" y="1836"/>
              <a:ext cx="653" cy="99"/>
              <a:chOff x="2480" y="1836"/>
              <a:chExt cx="653" cy="99"/>
            </a:xfrm>
          </p:grpSpPr>
          <p:sp>
            <p:nvSpPr>
              <p:cNvPr id="266699" name="Oval 106"/>
              <p:cNvSpPr>
                <a:spLocks noChangeArrowheads="1"/>
              </p:cNvSpPr>
              <p:nvPr/>
            </p:nvSpPr>
            <p:spPr bwMode="auto">
              <a:xfrm>
                <a:off x="2480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0" name="Oval 107"/>
              <p:cNvSpPr>
                <a:spLocks noChangeArrowheads="1"/>
              </p:cNvSpPr>
              <p:nvPr/>
            </p:nvSpPr>
            <p:spPr bwMode="auto">
              <a:xfrm>
                <a:off x="2664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1" name="Oval 108"/>
              <p:cNvSpPr>
                <a:spLocks noChangeArrowheads="1"/>
              </p:cNvSpPr>
              <p:nvPr/>
            </p:nvSpPr>
            <p:spPr bwMode="auto">
              <a:xfrm>
                <a:off x="2853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702" name="Oval 109"/>
              <p:cNvSpPr>
                <a:spLocks noChangeArrowheads="1"/>
              </p:cNvSpPr>
              <p:nvPr/>
            </p:nvSpPr>
            <p:spPr bwMode="auto">
              <a:xfrm>
                <a:off x="3037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3" name="Group 110"/>
            <p:cNvGrpSpPr>
              <a:grpSpLocks/>
            </p:cNvGrpSpPr>
            <p:nvPr/>
          </p:nvGrpSpPr>
          <p:grpSpPr bwMode="auto">
            <a:xfrm>
              <a:off x="1760" y="2940"/>
              <a:ext cx="653" cy="99"/>
              <a:chOff x="1760" y="2940"/>
              <a:chExt cx="653" cy="99"/>
            </a:xfrm>
          </p:grpSpPr>
          <p:sp>
            <p:nvSpPr>
              <p:cNvPr id="266695" name="Oval 111"/>
              <p:cNvSpPr>
                <a:spLocks noChangeArrowheads="1"/>
              </p:cNvSpPr>
              <p:nvPr/>
            </p:nvSpPr>
            <p:spPr bwMode="auto">
              <a:xfrm>
                <a:off x="1760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6" name="Oval 112"/>
              <p:cNvSpPr>
                <a:spLocks noChangeArrowheads="1"/>
              </p:cNvSpPr>
              <p:nvPr/>
            </p:nvSpPr>
            <p:spPr bwMode="auto">
              <a:xfrm>
                <a:off x="1944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7" name="Oval 113"/>
              <p:cNvSpPr>
                <a:spLocks noChangeArrowheads="1"/>
              </p:cNvSpPr>
              <p:nvPr/>
            </p:nvSpPr>
            <p:spPr bwMode="auto">
              <a:xfrm>
                <a:off x="2133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8" name="Oval 114"/>
              <p:cNvSpPr>
                <a:spLocks noChangeArrowheads="1"/>
              </p:cNvSpPr>
              <p:nvPr/>
            </p:nvSpPr>
            <p:spPr bwMode="auto">
              <a:xfrm>
                <a:off x="2317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4" name="Group 115"/>
            <p:cNvGrpSpPr>
              <a:grpSpLocks/>
            </p:cNvGrpSpPr>
            <p:nvPr/>
          </p:nvGrpSpPr>
          <p:grpSpPr bwMode="auto">
            <a:xfrm>
              <a:off x="2488" y="2940"/>
              <a:ext cx="653" cy="99"/>
              <a:chOff x="2488" y="2940"/>
              <a:chExt cx="653" cy="99"/>
            </a:xfrm>
          </p:grpSpPr>
          <p:sp>
            <p:nvSpPr>
              <p:cNvPr id="266691" name="Oval 116"/>
              <p:cNvSpPr>
                <a:spLocks noChangeArrowheads="1"/>
              </p:cNvSpPr>
              <p:nvPr/>
            </p:nvSpPr>
            <p:spPr bwMode="auto">
              <a:xfrm>
                <a:off x="2488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2" name="Oval 117"/>
              <p:cNvSpPr>
                <a:spLocks noChangeArrowheads="1"/>
              </p:cNvSpPr>
              <p:nvPr/>
            </p:nvSpPr>
            <p:spPr bwMode="auto">
              <a:xfrm>
                <a:off x="2672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3" name="Oval 118"/>
              <p:cNvSpPr>
                <a:spLocks noChangeArrowheads="1"/>
              </p:cNvSpPr>
              <p:nvPr/>
            </p:nvSpPr>
            <p:spPr bwMode="auto">
              <a:xfrm>
                <a:off x="2861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4" name="Oval 119"/>
              <p:cNvSpPr>
                <a:spLocks noChangeArrowheads="1"/>
              </p:cNvSpPr>
              <p:nvPr/>
            </p:nvSpPr>
            <p:spPr bwMode="auto">
              <a:xfrm>
                <a:off x="3045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5" name="Group 120"/>
            <p:cNvGrpSpPr>
              <a:grpSpLocks/>
            </p:cNvGrpSpPr>
            <p:nvPr/>
          </p:nvGrpSpPr>
          <p:grpSpPr bwMode="auto">
            <a:xfrm>
              <a:off x="1760" y="3108"/>
              <a:ext cx="653" cy="99"/>
              <a:chOff x="1760" y="3108"/>
              <a:chExt cx="653" cy="99"/>
            </a:xfrm>
          </p:grpSpPr>
          <p:sp>
            <p:nvSpPr>
              <p:cNvPr id="266687" name="Oval 121"/>
              <p:cNvSpPr>
                <a:spLocks noChangeArrowheads="1"/>
              </p:cNvSpPr>
              <p:nvPr/>
            </p:nvSpPr>
            <p:spPr bwMode="auto">
              <a:xfrm>
                <a:off x="1760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8" name="Oval 122"/>
              <p:cNvSpPr>
                <a:spLocks noChangeArrowheads="1"/>
              </p:cNvSpPr>
              <p:nvPr/>
            </p:nvSpPr>
            <p:spPr bwMode="auto">
              <a:xfrm>
                <a:off x="1944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9" name="Oval 123"/>
              <p:cNvSpPr>
                <a:spLocks noChangeArrowheads="1"/>
              </p:cNvSpPr>
              <p:nvPr/>
            </p:nvSpPr>
            <p:spPr bwMode="auto">
              <a:xfrm>
                <a:off x="2133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90" name="Oval 124"/>
              <p:cNvSpPr>
                <a:spLocks noChangeArrowheads="1"/>
              </p:cNvSpPr>
              <p:nvPr/>
            </p:nvSpPr>
            <p:spPr bwMode="auto">
              <a:xfrm>
                <a:off x="2317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6" name="Group 125"/>
            <p:cNvGrpSpPr>
              <a:grpSpLocks/>
            </p:cNvGrpSpPr>
            <p:nvPr/>
          </p:nvGrpSpPr>
          <p:grpSpPr bwMode="auto">
            <a:xfrm>
              <a:off x="2488" y="3108"/>
              <a:ext cx="653" cy="99"/>
              <a:chOff x="2488" y="3108"/>
              <a:chExt cx="653" cy="99"/>
            </a:xfrm>
          </p:grpSpPr>
          <p:sp>
            <p:nvSpPr>
              <p:cNvPr id="266683" name="Oval 126"/>
              <p:cNvSpPr>
                <a:spLocks noChangeArrowheads="1"/>
              </p:cNvSpPr>
              <p:nvPr/>
            </p:nvSpPr>
            <p:spPr bwMode="auto">
              <a:xfrm>
                <a:off x="2488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4" name="Oval 127"/>
              <p:cNvSpPr>
                <a:spLocks noChangeArrowheads="1"/>
              </p:cNvSpPr>
              <p:nvPr/>
            </p:nvSpPr>
            <p:spPr bwMode="auto">
              <a:xfrm>
                <a:off x="2672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5" name="Oval 128"/>
              <p:cNvSpPr>
                <a:spLocks noChangeArrowheads="1"/>
              </p:cNvSpPr>
              <p:nvPr/>
            </p:nvSpPr>
            <p:spPr bwMode="auto">
              <a:xfrm>
                <a:off x="2861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6" name="Oval 129"/>
              <p:cNvSpPr>
                <a:spLocks noChangeArrowheads="1"/>
              </p:cNvSpPr>
              <p:nvPr/>
            </p:nvSpPr>
            <p:spPr bwMode="auto">
              <a:xfrm>
                <a:off x="3045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7" name="Group 130"/>
            <p:cNvGrpSpPr>
              <a:grpSpLocks/>
            </p:cNvGrpSpPr>
            <p:nvPr/>
          </p:nvGrpSpPr>
          <p:grpSpPr bwMode="auto">
            <a:xfrm>
              <a:off x="1760" y="3260"/>
              <a:ext cx="653" cy="99"/>
              <a:chOff x="1760" y="3260"/>
              <a:chExt cx="653" cy="99"/>
            </a:xfrm>
          </p:grpSpPr>
          <p:sp>
            <p:nvSpPr>
              <p:cNvPr id="266679" name="Oval 131"/>
              <p:cNvSpPr>
                <a:spLocks noChangeArrowheads="1"/>
              </p:cNvSpPr>
              <p:nvPr/>
            </p:nvSpPr>
            <p:spPr bwMode="auto">
              <a:xfrm>
                <a:off x="176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0" name="Oval 132"/>
              <p:cNvSpPr>
                <a:spLocks noChangeArrowheads="1"/>
              </p:cNvSpPr>
              <p:nvPr/>
            </p:nvSpPr>
            <p:spPr bwMode="auto">
              <a:xfrm>
                <a:off x="1944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1" name="Oval 133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82" name="Oval 134"/>
              <p:cNvSpPr>
                <a:spLocks noChangeArrowheads="1"/>
              </p:cNvSpPr>
              <p:nvPr/>
            </p:nvSpPr>
            <p:spPr bwMode="auto">
              <a:xfrm>
                <a:off x="2317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8" name="Group 135"/>
            <p:cNvGrpSpPr>
              <a:grpSpLocks/>
            </p:cNvGrpSpPr>
            <p:nvPr/>
          </p:nvGrpSpPr>
          <p:grpSpPr bwMode="auto">
            <a:xfrm>
              <a:off x="2496" y="3260"/>
              <a:ext cx="653" cy="99"/>
              <a:chOff x="2496" y="3260"/>
              <a:chExt cx="653" cy="99"/>
            </a:xfrm>
          </p:grpSpPr>
          <p:sp>
            <p:nvSpPr>
              <p:cNvPr id="266675" name="Oval 136"/>
              <p:cNvSpPr>
                <a:spLocks noChangeArrowheads="1"/>
              </p:cNvSpPr>
              <p:nvPr/>
            </p:nvSpPr>
            <p:spPr bwMode="auto">
              <a:xfrm>
                <a:off x="2496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6" name="Oval 137"/>
              <p:cNvSpPr>
                <a:spLocks noChangeArrowheads="1"/>
              </p:cNvSpPr>
              <p:nvPr/>
            </p:nvSpPr>
            <p:spPr bwMode="auto">
              <a:xfrm>
                <a:off x="268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7" name="Oval 138"/>
              <p:cNvSpPr>
                <a:spLocks noChangeArrowheads="1"/>
              </p:cNvSpPr>
              <p:nvPr/>
            </p:nvSpPr>
            <p:spPr bwMode="auto">
              <a:xfrm>
                <a:off x="2869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8" name="Oval 139"/>
              <p:cNvSpPr>
                <a:spLocks noChangeArrowheads="1"/>
              </p:cNvSpPr>
              <p:nvPr/>
            </p:nvSpPr>
            <p:spPr bwMode="auto">
              <a:xfrm>
                <a:off x="3053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49" name="Group 140"/>
            <p:cNvGrpSpPr>
              <a:grpSpLocks/>
            </p:cNvGrpSpPr>
            <p:nvPr/>
          </p:nvGrpSpPr>
          <p:grpSpPr bwMode="auto">
            <a:xfrm>
              <a:off x="1760" y="3412"/>
              <a:ext cx="653" cy="99"/>
              <a:chOff x="1760" y="3412"/>
              <a:chExt cx="653" cy="99"/>
            </a:xfrm>
          </p:grpSpPr>
          <p:sp>
            <p:nvSpPr>
              <p:cNvPr id="266671" name="Oval 141"/>
              <p:cNvSpPr>
                <a:spLocks noChangeArrowheads="1"/>
              </p:cNvSpPr>
              <p:nvPr/>
            </p:nvSpPr>
            <p:spPr bwMode="auto">
              <a:xfrm>
                <a:off x="176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2" name="Oval 142"/>
              <p:cNvSpPr>
                <a:spLocks noChangeArrowheads="1"/>
              </p:cNvSpPr>
              <p:nvPr/>
            </p:nvSpPr>
            <p:spPr bwMode="auto">
              <a:xfrm>
                <a:off x="1944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3" name="Oval 143"/>
              <p:cNvSpPr>
                <a:spLocks noChangeArrowheads="1"/>
              </p:cNvSpPr>
              <p:nvPr/>
            </p:nvSpPr>
            <p:spPr bwMode="auto">
              <a:xfrm>
                <a:off x="2133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4" name="Oval 144"/>
              <p:cNvSpPr>
                <a:spLocks noChangeArrowheads="1"/>
              </p:cNvSpPr>
              <p:nvPr/>
            </p:nvSpPr>
            <p:spPr bwMode="auto">
              <a:xfrm>
                <a:off x="2317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50" name="Group 145"/>
            <p:cNvGrpSpPr>
              <a:grpSpLocks/>
            </p:cNvGrpSpPr>
            <p:nvPr/>
          </p:nvGrpSpPr>
          <p:grpSpPr bwMode="auto">
            <a:xfrm>
              <a:off x="2496" y="3412"/>
              <a:ext cx="653" cy="99"/>
              <a:chOff x="2496" y="3412"/>
              <a:chExt cx="653" cy="99"/>
            </a:xfrm>
          </p:grpSpPr>
          <p:sp>
            <p:nvSpPr>
              <p:cNvPr id="266667" name="Oval 146"/>
              <p:cNvSpPr>
                <a:spLocks noChangeArrowheads="1"/>
              </p:cNvSpPr>
              <p:nvPr/>
            </p:nvSpPr>
            <p:spPr bwMode="auto">
              <a:xfrm>
                <a:off x="2496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8" name="Oval 147"/>
              <p:cNvSpPr>
                <a:spLocks noChangeArrowheads="1"/>
              </p:cNvSpPr>
              <p:nvPr/>
            </p:nvSpPr>
            <p:spPr bwMode="auto">
              <a:xfrm>
                <a:off x="268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9" name="Oval 148"/>
              <p:cNvSpPr>
                <a:spLocks noChangeArrowheads="1"/>
              </p:cNvSpPr>
              <p:nvPr/>
            </p:nvSpPr>
            <p:spPr bwMode="auto">
              <a:xfrm>
                <a:off x="2869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70" name="Oval 149"/>
              <p:cNvSpPr>
                <a:spLocks noChangeArrowheads="1"/>
              </p:cNvSpPr>
              <p:nvPr/>
            </p:nvSpPr>
            <p:spPr bwMode="auto">
              <a:xfrm>
                <a:off x="3053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51" name="Group 150"/>
            <p:cNvGrpSpPr>
              <a:grpSpLocks/>
            </p:cNvGrpSpPr>
            <p:nvPr/>
          </p:nvGrpSpPr>
          <p:grpSpPr bwMode="auto">
            <a:xfrm>
              <a:off x="1760" y="3572"/>
              <a:ext cx="653" cy="99"/>
              <a:chOff x="1760" y="3572"/>
              <a:chExt cx="653" cy="99"/>
            </a:xfrm>
          </p:grpSpPr>
          <p:sp>
            <p:nvSpPr>
              <p:cNvPr id="266663" name="Oval 151"/>
              <p:cNvSpPr>
                <a:spLocks noChangeArrowheads="1"/>
              </p:cNvSpPr>
              <p:nvPr/>
            </p:nvSpPr>
            <p:spPr bwMode="auto">
              <a:xfrm>
                <a:off x="1760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4" name="Oval 152"/>
              <p:cNvSpPr>
                <a:spLocks noChangeArrowheads="1"/>
              </p:cNvSpPr>
              <p:nvPr/>
            </p:nvSpPr>
            <p:spPr bwMode="auto">
              <a:xfrm>
                <a:off x="1944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5" name="Oval 153"/>
              <p:cNvSpPr>
                <a:spLocks noChangeArrowheads="1"/>
              </p:cNvSpPr>
              <p:nvPr/>
            </p:nvSpPr>
            <p:spPr bwMode="auto">
              <a:xfrm>
                <a:off x="2133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6" name="Oval 154"/>
              <p:cNvSpPr>
                <a:spLocks noChangeArrowheads="1"/>
              </p:cNvSpPr>
              <p:nvPr/>
            </p:nvSpPr>
            <p:spPr bwMode="auto">
              <a:xfrm>
                <a:off x="2317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52" name="Group 155"/>
            <p:cNvGrpSpPr>
              <a:grpSpLocks/>
            </p:cNvGrpSpPr>
            <p:nvPr/>
          </p:nvGrpSpPr>
          <p:grpSpPr bwMode="auto">
            <a:xfrm>
              <a:off x="2488" y="3572"/>
              <a:ext cx="653" cy="99"/>
              <a:chOff x="2488" y="3572"/>
              <a:chExt cx="653" cy="99"/>
            </a:xfrm>
          </p:grpSpPr>
          <p:sp>
            <p:nvSpPr>
              <p:cNvPr id="266659" name="Oval 156"/>
              <p:cNvSpPr>
                <a:spLocks noChangeArrowheads="1"/>
              </p:cNvSpPr>
              <p:nvPr/>
            </p:nvSpPr>
            <p:spPr bwMode="auto">
              <a:xfrm>
                <a:off x="2488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0" name="Oval 157"/>
              <p:cNvSpPr>
                <a:spLocks noChangeArrowheads="1"/>
              </p:cNvSpPr>
              <p:nvPr/>
            </p:nvSpPr>
            <p:spPr bwMode="auto">
              <a:xfrm>
                <a:off x="2672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1" name="Oval 158"/>
              <p:cNvSpPr>
                <a:spLocks noChangeArrowheads="1"/>
              </p:cNvSpPr>
              <p:nvPr/>
            </p:nvSpPr>
            <p:spPr bwMode="auto">
              <a:xfrm>
                <a:off x="2861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62" name="Oval 159"/>
              <p:cNvSpPr>
                <a:spLocks noChangeArrowheads="1"/>
              </p:cNvSpPr>
              <p:nvPr/>
            </p:nvSpPr>
            <p:spPr bwMode="auto">
              <a:xfrm>
                <a:off x="3045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553" name="Group 160"/>
            <p:cNvGrpSpPr>
              <a:grpSpLocks/>
            </p:cNvGrpSpPr>
            <p:nvPr/>
          </p:nvGrpSpPr>
          <p:grpSpPr bwMode="auto">
            <a:xfrm>
              <a:off x="480" y="1660"/>
              <a:ext cx="1205" cy="899"/>
              <a:chOff x="480" y="1660"/>
              <a:chExt cx="1205" cy="899"/>
            </a:xfrm>
          </p:grpSpPr>
          <p:sp>
            <p:nvSpPr>
              <p:cNvPr id="266617" name="Oval 161"/>
              <p:cNvSpPr>
                <a:spLocks noChangeArrowheads="1"/>
              </p:cNvSpPr>
              <p:nvPr/>
            </p:nvSpPr>
            <p:spPr bwMode="auto">
              <a:xfrm>
                <a:off x="480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18" name="Oval 162"/>
              <p:cNvSpPr>
                <a:spLocks noChangeArrowheads="1"/>
              </p:cNvSpPr>
              <p:nvPr/>
            </p:nvSpPr>
            <p:spPr bwMode="auto">
              <a:xfrm>
                <a:off x="669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19" name="Oval 163"/>
              <p:cNvSpPr>
                <a:spLocks noChangeArrowheads="1"/>
              </p:cNvSpPr>
              <p:nvPr/>
            </p:nvSpPr>
            <p:spPr bwMode="auto">
              <a:xfrm>
                <a:off x="853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0" name="Oval 164"/>
              <p:cNvSpPr>
                <a:spLocks noChangeArrowheads="1"/>
              </p:cNvSpPr>
              <p:nvPr/>
            </p:nvSpPr>
            <p:spPr bwMode="auto">
              <a:xfrm>
                <a:off x="1024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1" name="Oval 165"/>
              <p:cNvSpPr>
                <a:spLocks noChangeArrowheads="1"/>
              </p:cNvSpPr>
              <p:nvPr/>
            </p:nvSpPr>
            <p:spPr bwMode="auto">
              <a:xfrm>
                <a:off x="1208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2" name="Oval 166"/>
              <p:cNvSpPr>
                <a:spLocks noChangeArrowheads="1"/>
              </p:cNvSpPr>
              <p:nvPr/>
            </p:nvSpPr>
            <p:spPr bwMode="auto">
              <a:xfrm>
                <a:off x="1397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3" name="Oval 167"/>
              <p:cNvSpPr>
                <a:spLocks noChangeArrowheads="1"/>
              </p:cNvSpPr>
              <p:nvPr/>
            </p:nvSpPr>
            <p:spPr bwMode="auto">
              <a:xfrm>
                <a:off x="1581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4" name="Oval 168"/>
              <p:cNvSpPr>
                <a:spLocks noChangeArrowheads="1"/>
              </p:cNvSpPr>
              <p:nvPr/>
            </p:nvSpPr>
            <p:spPr bwMode="auto">
              <a:xfrm>
                <a:off x="480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5" name="Oval 169"/>
              <p:cNvSpPr>
                <a:spLocks noChangeArrowheads="1"/>
              </p:cNvSpPr>
              <p:nvPr/>
            </p:nvSpPr>
            <p:spPr bwMode="auto">
              <a:xfrm>
                <a:off x="669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6" name="Oval 170"/>
              <p:cNvSpPr>
                <a:spLocks noChangeArrowheads="1"/>
              </p:cNvSpPr>
              <p:nvPr/>
            </p:nvSpPr>
            <p:spPr bwMode="auto">
              <a:xfrm>
                <a:off x="853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7" name="Oval 171"/>
              <p:cNvSpPr>
                <a:spLocks noChangeArrowheads="1"/>
              </p:cNvSpPr>
              <p:nvPr/>
            </p:nvSpPr>
            <p:spPr bwMode="auto">
              <a:xfrm>
                <a:off x="1024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8" name="Oval 172"/>
              <p:cNvSpPr>
                <a:spLocks noChangeArrowheads="1"/>
              </p:cNvSpPr>
              <p:nvPr/>
            </p:nvSpPr>
            <p:spPr bwMode="auto">
              <a:xfrm>
                <a:off x="1208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29" name="Oval 173"/>
              <p:cNvSpPr>
                <a:spLocks noChangeArrowheads="1"/>
              </p:cNvSpPr>
              <p:nvPr/>
            </p:nvSpPr>
            <p:spPr bwMode="auto">
              <a:xfrm>
                <a:off x="1397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0" name="Oval 174"/>
              <p:cNvSpPr>
                <a:spLocks noChangeArrowheads="1"/>
              </p:cNvSpPr>
              <p:nvPr/>
            </p:nvSpPr>
            <p:spPr bwMode="auto">
              <a:xfrm>
                <a:off x="1581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1" name="Oval 175"/>
              <p:cNvSpPr>
                <a:spLocks noChangeArrowheads="1"/>
              </p:cNvSpPr>
              <p:nvPr/>
            </p:nvSpPr>
            <p:spPr bwMode="auto">
              <a:xfrm>
                <a:off x="488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2" name="Oval 176"/>
              <p:cNvSpPr>
                <a:spLocks noChangeArrowheads="1"/>
              </p:cNvSpPr>
              <p:nvPr/>
            </p:nvSpPr>
            <p:spPr bwMode="auto">
              <a:xfrm>
                <a:off x="677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3" name="Oval 177"/>
              <p:cNvSpPr>
                <a:spLocks noChangeArrowheads="1"/>
              </p:cNvSpPr>
              <p:nvPr/>
            </p:nvSpPr>
            <p:spPr bwMode="auto">
              <a:xfrm>
                <a:off x="861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4" name="Oval 178"/>
              <p:cNvSpPr>
                <a:spLocks noChangeArrowheads="1"/>
              </p:cNvSpPr>
              <p:nvPr/>
            </p:nvSpPr>
            <p:spPr bwMode="auto">
              <a:xfrm>
                <a:off x="1032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5" name="Oval 179"/>
              <p:cNvSpPr>
                <a:spLocks noChangeArrowheads="1"/>
              </p:cNvSpPr>
              <p:nvPr/>
            </p:nvSpPr>
            <p:spPr bwMode="auto">
              <a:xfrm>
                <a:off x="1216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6" name="Oval 180"/>
              <p:cNvSpPr>
                <a:spLocks noChangeArrowheads="1"/>
              </p:cNvSpPr>
              <p:nvPr/>
            </p:nvSpPr>
            <p:spPr bwMode="auto">
              <a:xfrm>
                <a:off x="1405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7" name="Oval 181"/>
              <p:cNvSpPr>
                <a:spLocks noChangeArrowheads="1"/>
              </p:cNvSpPr>
              <p:nvPr/>
            </p:nvSpPr>
            <p:spPr bwMode="auto">
              <a:xfrm>
                <a:off x="1589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8" name="Oval 182"/>
              <p:cNvSpPr>
                <a:spLocks noChangeArrowheads="1"/>
              </p:cNvSpPr>
              <p:nvPr/>
            </p:nvSpPr>
            <p:spPr bwMode="auto">
              <a:xfrm>
                <a:off x="488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39" name="Oval 183"/>
              <p:cNvSpPr>
                <a:spLocks noChangeArrowheads="1"/>
              </p:cNvSpPr>
              <p:nvPr/>
            </p:nvSpPr>
            <p:spPr bwMode="auto">
              <a:xfrm>
                <a:off x="677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0" name="Oval 184"/>
              <p:cNvSpPr>
                <a:spLocks noChangeArrowheads="1"/>
              </p:cNvSpPr>
              <p:nvPr/>
            </p:nvSpPr>
            <p:spPr bwMode="auto">
              <a:xfrm>
                <a:off x="861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1" name="Oval 185"/>
              <p:cNvSpPr>
                <a:spLocks noChangeArrowheads="1"/>
              </p:cNvSpPr>
              <p:nvPr/>
            </p:nvSpPr>
            <p:spPr bwMode="auto">
              <a:xfrm>
                <a:off x="1032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2" name="Oval 186"/>
              <p:cNvSpPr>
                <a:spLocks noChangeArrowheads="1"/>
              </p:cNvSpPr>
              <p:nvPr/>
            </p:nvSpPr>
            <p:spPr bwMode="auto">
              <a:xfrm>
                <a:off x="1216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3" name="Oval 187"/>
              <p:cNvSpPr>
                <a:spLocks noChangeArrowheads="1"/>
              </p:cNvSpPr>
              <p:nvPr/>
            </p:nvSpPr>
            <p:spPr bwMode="auto">
              <a:xfrm>
                <a:off x="1405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4" name="Oval 188"/>
              <p:cNvSpPr>
                <a:spLocks noChangeArrowheads="1"/>
              </p:cNvSpPr>
              <p:nvPr/>
            </p:nvSpPr>
            <p:spPr bwMode="auto">
              <a:xfrm>
                <a:off x="1589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5" name="Oval 189"/>
              <p:cNvSpPr>
                <a:spLocks noChangeArrowheads="1"/>
              </p:cNvSpPr>
              <p:nvPr/>
            </p:nvSpPr>
            <p:spPr bwMode="auto">
              <a:xfrm>
                <a:off x="488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6" name="Oval 190"/>
              <p:cNvSpPr>
                <a:spLocks noChangeArrowheads="1"/>
              </p:cNvSpPr>
              <p:nvPr/>
            </p:nvSpPr>
            <p:spPr bwMode="auto">
              <a:xfrm>
                <a:off x="677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7" name="Oval 191"/>
              <p:cNvSpPr>
                <a:spLocks noChangeArrowheads="1"/>
              </p:cNvSpPr>
              <p:nvPr/>
            </p:nvSpPr>
            <p:spPr bwMode="auto">
              <a:xfrm>
                <a:off x="861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8" name="Oval 192"/>
              <p:cNvSpPr>
                <a:spLocks noChangeArrowheads="1"/>
              </p:cNvSpPr>
              <p:nvPr/>
            </p:nvSpPr>
            <p:spPr bwMode="auto">
              <a:xfrm>
                <a:off x="1032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49" name="Oval 193"/>
              <p:cNvSpPr>
                <a:spLocks noChangeArrowheads="1"/>
              </p:cNvSpPr>
              <p:nvPr/>
            </p:nvSpPr>
            <p:spPr bwMode="auto">
              <a:xfrm>
                <a:off x="1216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0" name="Oval 194"/>
              <p:cNvSpPr>
                <a:spLocks noChangeArrowheads="1"/>
              </p:cNvSpPr>
              <p:nvPr/>
            </p:nvSpPr>
            <p:spPr bwMode="auto">
              <a:xfrm>
                <a:off x="1405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1" name="Oval 195"/>
              <p:cNvSpPr>
                <a:spLocks noChangeArrowheads="1"/>
              </p:cNvSpPr>
              <p:nvPr/>
            </p:nvSpPr>
            <p:spPr bwMode="auto">
              <a:xfrm>
                <a:off x="1589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2" name="Oval 196"/>
              <p:cNvSpPr>
                <a:spLocks noChangeArrowheads="1"/>
              </p:cNvSpPr>
              <p:nvPr/>
            </p:nvSpPr>
            <p:spPr bwMode="auto">
              <a:xfrm>
                <a:off x="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3" name="Oval 197"/>
              <p:cNvSpPr>
                <a:spLocks noChangeArrowheads="1"/>
              </p:cNvSpPr>
              <p:nvPr/>
            </p:nvSpPr>
            <p:spPr bwMode="auto">
              <a:xfrm>
                <a:off x="677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4" name="Oval 198"/>
              <p:cNvSpPr>
                <a:spLocks noChangeArrowheads="1"/>
              </p:cNvSpPr>
              <p:nvPr/>
            </p:nvSpPr>
            <p:spPr bwMode="auto">
              <a:xfrm>
                <a:off x="861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5" name="Oval 199"/>
              <p:cNvSpPr>
                <a:spLocks noChangeArrowheads="1"/>
              </p:cNvSpPr>
              <p:nvPr/>
            </p:nvSpPr>
            <p:spPr bwMode="auto">
              <a:xfrm>
                <a:off x="103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6" name="Oval 200"/>
              <p:cNvSpPr>
                <a:spLocks noChangeArrowheads="1"/>
              </p:cNvSpPr>
              <p:nvPr/>
            </p:nvSpPr>
            <p:spPr bwMode="auto">
              <a:xfrm>
                <a:off x="1216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7" name="Oval 201"/>
              <p:cNvSpPr>
                <a:spLocks noChangeArrowheads="1"/>
              </p:cNvSpPr>
              <p:nvPr/>
            </p:nvSpPr>
            <p:spPr bwMode="auto">
              <a:xfrm>
                <a:off x="1405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658" name="Oval 202"/>
              <p:cNvSpPr>
                <a:spLocks noChangeArrowheads="1"/>
              </p:cNvSpPr>
              <p:nvPr/>
            </p:nvSpPr>
            <p:spPr bwMode="auto">
              <a:xfrm>
                <a:off x="1589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66554" name="Oval 203"/>
            <p:cNvSpPr>
              <a:spLocks noChangeArrowheads="1"/>
            </p:cNvSpPr>
            <p:nvPr/>
          </p:nvSpPr>
          <p:spPr bwMode="auto">
            <a:xfrm>
              <a:off x="488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55" name="Oval 204"/>
            <p:cNvSpPr>
              <a:spLocks noChangeArrowheads="1"/>
            </p:cNvSpPr>
            <p:nvPr/>
          </p:nvSpPr>
          <p:spPr bwMode="auto">
            <a:xfrm>
              <a:off x="677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56" name="Oval 205"/>
            <p:cNvSpPr>
              <a:spLocks noChangeArrowheads="1"/>
            </p:cNvSpPr>
            <p:nvPr/>
          </p:nvSpPr>
          <p:spPr bwMode="auto">
            <a:xfrm>
              <a:off x="861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57" name="Oval 206"/>
            <p:cNvSpPr>
              <a:spLocks noChangeArrowheads="1"/>
            </p:cNvSpPr>
            <p:nvPr/>
          </p:nvSpPr>
          <p:spPr bwMode="auto">
            <a:xfrm>
              <a:off x="1032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58" name="Oval 207"/>
            <p:cNvSpPr>
              <a:spLocks noChangeArrowheads="1"/>
            </p:cNvSpPr>
            <p:nvPr/>
          </p:nvSpPr>
          <p:spPr bwMode="auto">
            <a:xfrm>
              <a:off x="1216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59" name="Oval 208"/>
            <p:cNvSpPr>
              <a:spLocks noChangeArrowheads="1"/>
            </p:cNvSpPr>
            <p:nvPr/>
          </p:nvSpPr>
          <p:spPr bwMode="auto">
            <a:xfrm>
              <a:off x="1405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0" name="Oval 209"/>
            <p:cNvSpPr>
              <a:spLocks noChangeArrowheads="1"/>
            </p:cNvSpPr>
            <p:nvPr/>
          </p:nvSpPr>
          <p:spPr bwMode="auto">
            <a:xfrm>
              <a:off x="1589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1" name="Oval 210"/>
            <p:cNvSpPr>
              <a:spLocks noChangeArrowheads="1"/>
            </p:cNvSpPr>
            <p:nvPr/>
          </p:nvSpPr>
          <p:spPr bwMode="auto">
            <a:xfrm>
              <a:off x="488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2" name="Oval 211"/>
            <p:cNvSpPr>
              <a:spLocks noChangeArrowheads="1"/>
            </p:cNvSpPr>
            <p:nvPr/>
          </p:nvSpPr>
          <p:spPr bwMode="auto">
            <a:xfrm>
              <a:off x="677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3" name="Oval 212"/>
            <p:cNvSpPr>
              <a:spLocks noChangeArrowheads="1"/>
            </p:cNvSpPr>
            <p:nvPr/>
          </p:nvSpPr>
          <p:spPr bwMode="auto">
            <a:xfrm>
              <a:off x="861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4" name="Oval 213"/>
            <p:cNvSpPr>
              <a:spLocks noChangeArrowheads="1"/>
            </p:cNvSpPr>
            <p:nvPr/>
          </p:nvSpPr>
          <p:spPr bwMode="auto">
            <a:xfrm>
              <a:off x="1032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5" name="Oval 214"/>
            <p:cNvSpPr>
              <a:spLocks noChangeArrowheads="1"/>
            </p:cNvSpPr>
            <p:nvPr/>
          </p:nvSpPr>
          <p:spPr bwMode="auto">
            <a:xfrm>
              <a:off x="1216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6" name="Oval 215"/>
            <p:cNvSpPr>
              <a:spLocks noChangeArrowheads="1"/>
            </p:cNvSpPr>
            <p:nvPr/>
          </p:nvSpPr>
          <p:spPr bwMode="auto">
            <a:xfrm>
              <a:off x="1405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7" name="Oval 216"/>
            <p:cNvSpPr>
              <a:spLocks noChangeArrowheads="1"/>
            </p:cNvSpPr>
            <p:nvPr/>
          </p:nvSpPr>
          <p:spPr bwMode="auto">
            <a:xfrm>
              <a:off x="1589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8" name="Oval 217"/>
            <p:cNvSpPr>
              <a:spLocks noChangeArrowheads="1"/>
            </p:cNvSpPr>
            <p:nvPr/>
          </p:nvSpPr>
          <p:spPr bwMode="auto">
            <a:xfrm>
              <a:off x="496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69" name="Oval 218"/>
            <p:cNvSpPr>
              <a:spLocks noChangeArrowheads="1"/>
            </p:cNvSpPr>
            <p:nvPr/>
          </p:nvSpPr>
          <p:spPr bwMode="auto">
            <a:xfrm>
              <a:off x="685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0" name="Oval 219"/>
            <p:cNvSpPr>
              <a:spLocks noChangeArrowheads="1"/>
            </p:cNvSpPr>
            <p:nvPr/>
          </p:nvSpPr>
          <p:spPr bwMode="auto">
            <a:xfrm>
              <a:off x="869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1" name="Oval 220"/>
            <p:cNvSpPr>
              <a:spLocks noChangeArrowheads="1"/>
            </p:cNvSpPr>
            <p:nvPr/>
          </p:nvSpPr>
          <p:spPr bwMode="auto">
            <a:xfrm>
              <a:off x="1040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2" name="Oval 221"/>
            <p:cNvSpPr>
              <a:spLocks noChangeArrowheads="1"/>
            </p:cNvSpPr>
            <p:nvPr/>
          </p:nvSpPr>
          <p:spPr bwMode="auto">
            <a:xfrm>
              <a:off x="1224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3" name="Oval 222"/>
            <p:cNvSpPr>
              <a:spLocks noChangeArrowheads="1"/>
            </p:cNvSpPr>
            <p:nvPr/>
          </p:nvSpPr>
          <p:spPr bwMode="auto">
            <a:xfrm>
              <a:off x="1413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4" name="Oval 223"/>
            <p:cNvSpPr>
              <a:spLocks noChangeArrowheads="1"/>
            </p:cNvSpPr>
            <p:nvPr/>
          </p:nvSpPr>
          <p:spPr bwMode="auto">
            <a:xfrm>
              <a:off x="1597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5" name="Oval 224"/>
            <p:cNvSpPr>
              <a:spLocks noChangeArrowheads="1"/>
            </p:cNvSpPr>
            <p:nvPr/>
          </p:nvSpPr>
          <p:spPr bwMode="auto">
            <a:xfrm>
              <a:off x="496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6" name="Oval 225"/>
            <p:cNvSpPr>
              <a:spLocks noChangeArrowheads="1"/>
            </p:cNvSpPr>
            <p:nvPr/>
          </p:nvSpPr>
          <p:spPr bwMode="auto">
            <a:xfrm>
              <a:off x="685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7" name="Oval 226"/>
            <p:cNvSpPr>
              <a:spLocks noChangeArrowheads="1"/>
            </p:cNvSpPr>
            <p:nvPr/>
          </p:nvSpPr>
          <p:spPr bwMode="auto">
            <a:xfrm>
              <a:off x="869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8" name="Oval 227"/>
            <p:cNvSpPr>
              <a:spLocks noChangeArrowheads="1"/>
            </p:cNvSpPr>
            <p:nvPr/>
          </p:nvSpPr>
          <p:spPr bwMode="auto">
            <a:xfrm>
              <a:off x="1040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79" name="Oval 228"/>
            <p:cNvSpPr>
              <a:spLocks noChangeArrowheads="1"/>
            </p:cNvSpPr>
            <p:nvPr/>
          </p:nvSpPr>
          <p:spPr bwMode="auto">
            <a:xfrm>
              <a:off x="1224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0" name="Oval 229"/>
            <p:cNvSpPr>
              <a:spLocks noChangeArrowheads="1"/>
            </p:cNvSpPr>
            <p:nvPr/>
          </p:nvSpPr>
          <p:spPr bwMode="auto">
            <a:xfrm>
              <a:off x="1413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1" name="Oval 230"/>
            <p:cNvSpPr>
              <a:spLocks noChangeArrowheads="1"/>
            </p:cNvSpPr>
            <p:nvPr/>
          </p:nvSpPr>
          <p:spPr bwMode="auto">
            <a:xfrm>
              <a:off x="1597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2" name="Oval 231"/>
            <p:cNvSpPr>
              <a:spLocks noChangeArrowheads="1"/>
            </p:cNvSpPr>
            <p:nvPr/>
          </p:nvSpPr>
          <p:spPr bwMode="auto">
            <a:xfrm>
              <a:off x="496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3" name="Oval 232"/>
            <p:cNvSpPr>
              <a:spLocks noChangeArrowheads="1"/>
            </p:cNvSpPr>
            <p:nvPr/>
          </p:nvSpPr>
          <p:spPr bwMode="auto">
            <a:xfrm>
              <a:off x="685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4" name="Oval 233"/>
            <p:cNvSpPr>
              <a:spLocks noChangeArrowheads="1"/>
            </p:cNvSpPr>
            <p:nvPr/>
          </p:nvSpPr>
          <p:spPr bwMode="auto">
            <a:xfrm>
              <a:off x="869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5" name="Oval 234"/>
            <p:cNvSpPr>
              <a:spLocks noChangeArrowheads="1"/>
            </p:cNvSpPr>
            <p:nvPr/>
          </p:nvSpPr>
          <p:spPr bwMode="auto">
            <a:xfrm>
              <a:off x="1040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6" name="Oval 235"/>
            <p:cNvSpPr>
              <a:spLocks noChangeArrowheads="1"/>
            </p:cNvSpPr>
            <p:nvPr/>
          </p:nvSpPr>
          <p:spPr bwMode="auto">
            <a:xfrm>
              <a:off x="1224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7" name="Oval 236"/>
            <p:cNvSpPr>
              <a:spLocks noChangeArrowheads="1"/>
            </p:cNvSpPr>
            <p:nvPr/>
          </p:nvSpPr>
          <p:spPr bwMode="auto">
            <a:xfrm>
              <a:off x="1413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8" name="Oval 237"/>
            <p:cNvSpPr>
              <a:spLocks noChangeArrowheads="1"/>
            </p:cNvSpPr>
            <p:nvPr/>
          </p:nvSpPr>
          <p:spPr bwMode="auto">
            <a:xfrm>
              <a:off x="1597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89" name="Oval 238"/>
            <p:cNvSpPr>
              <a:spLocks noChangeArrowheads="1"/>
            </p:cNvSpPr>
            <p:nvPr/>
          </p:nvSpPr>
          <p:spPr bwMode="auto">
            <a:xfrm>
              <a:off x="496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0" name="Oval 239"/>
            <p:cNvSpPr>
              <a:spLocks noChangeArrowheads="1"/>
            </p:cNvSpPr>
            <p:nvPr/>
          </p:nvSpPr>
          <p:spPr bwMode="auto">
            <a:xfrm>
              <a:off x="685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1" name="Oval 240"/>
            <p:cNvSpPr>
              <a:spLocks noChangeArrowheads="1"/>
            </p:cNvSpPr>
            <p:nvPr/>
          </p:nvSpPr>
          <p:spPr bwMode="auto">
            <a:xfrm>
              <a:off x="869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2" name="Oval 241"/>
            <p:cNvSpPr>
              <a:spLocks noChangeArrowheads="1"/>
            </p:cNvSpPr>
            <p:nvPr/>
          </p:nvSpPr>
          <p:spPr bwMode="auto">
            <a:xfrm>
              <a:off x="1040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3" name="Oval 242"/>
            <p:cNvSpPr>
              <a:spLocks noChangeArrowheads="1"/>
            </p:cNvSpPr>
            <p:nvPr/>
          </p:nvSpPr>
          <p:spPr bwMode="auto">
            <a:xfrm>
              <a:off x="1224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4" name="Oval 243"/>
            <p:cNvSpPr>
              <a:spLocks noChangeArrowheads="1"/>
            </p:cNvSpPr>
            <p:nvPr/>
          </p:nvSpPr>
          <p:spPr bwMode="auto">
            <a:xfrm>
              <a:off x="1413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5" name="Oval 244"/>
            <p:cNvSpPr>
              <a:spLocks noChangeArrowheads="1"/>
            </p:cNvSpPr>
            <p:nvPr/>
          </p:nvSpPr>
          <p:spPr bwMode="auto">
            <a:xfrm>
              <a:off x="1597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6" name="Oval 245"/>
            <p:cNvSpPr>
              <a:spLocks noChangeArrowheads="1"/>
            </p:cNvSpPr>
            <p:nvPr/>
          </p:nvSpPr>
          <p:spPr bwMode="auto">
            <a:xfrm>
              <a:off x="496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7" name="Oval 246"/>
            <p:cNvSpPr>
              <a:spLocks noChangeArrowheads="1"/>
            </p:cNvSpPr>
            <p:nvPr/>
          </p:nvSpPr>
          <p:spPr bwMode="auto">
            <a:xfrm>
              <a:off x="685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8" name="Oval 247"/>
            <p:cNvSpPr>
              <a:spLocks noChangeArrowheads="1"/>
            </p:cNvSpPr>
            <p:nvPr/>
          </p:nvSpPr>
          <p:spPr bwMode="auto">
            <a:xfrm>
              <a:off x="869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599" name="Oval 248"/>
            <p:cNvSpPr>
              <a:spLocks noChangeArrowheads="1"/>
            </p:cNvSpPr>
            <p:nvPr/>
          </p:nvSpPr>
          <p:spPr bwMode="auto">
            <a:xfrm>
              <a:off x="1040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0" name="Oval 249"/>
            <p:cNvSpPr>
              <a:spLocks noChangeArrowheads="1"/>
            </p:cNvSpPr>
            <p:nvPr/>
          </p:nvSpPr>
          <p:spPr bwMode="auto">
            <a:xfrm>
              <a:off x="1224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1" name="Oval 250"/>
            <p:cNvSpPr>
              <a:spLocks noChangeArrowheads="1"/>
            </p:cNvSpPr>
            <p:nvPr/>
          </p:nvSpPr>
          <p:spPr bwMode="auto">
            <a:xfrm>
              <a:off x="1413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2" name="Oval 251"/>
            <p:cNvSpPr>
              <a:spLocks noChangeArrowheads="1"/>
            </p:cNvSpPr>
            <p:nvPr/>
          </p:nvSpPr>
          <p:spPr bwMode="auto">
            <a:xfrm>
              <a:off x="1597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3" name="Oval 252"/>
            <p:cNvSpPr>
              <a:spLocks noChangeArrowheads="1"/>
            </p:cNvSpPr>
            <p:nvPr/>
          </p:nvSpPr>
          <p:spPr bwMode="auto">
            <a:xfrm>
              <a:off x="480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4" name="Oval 253"/>
            <p:cNvSpPr>
              <a:spLocks noChangeArrowheads="1"/>
            </p:cNvSpPr>
            <p:nvPr/>
          </p:nvSpPr>
          <p:spPr bwMode="auto">
            <a:xfrm>
              <a:off x="669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5" name="Oval 254"/>
            <p:cNvSpPr>
              <a:spLocks noChangeArrowheads="1"/>
            </p:cNvSpPr>
            <p:nvPr/>
          </p:nvSpPr>
          <p:spPr bwMode="auto">
            <a:xfrm>
              <a:off x="853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6" name="Oval 255"/>
            <p:cNvSpPr>
              <a:spLocks noChangeArrowheads="1"/>
            </p:cNvSpPr>
            <p:nvPr/>
          </p:nvSpPr>
          <p:spPr bwMode="auto">
            <a:xfrm>
              <a:off x="1024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7" name="Oval 256"/>
            <p:cNvSpPr>
              <a:spLocks noChangeArrowheads="1"/>
            </p:cNvSpPr>
            <p:nvPr/>
          </p:nvSpPr>
          <p:spPr bwMode="auto">
            <a:xfrm>
              <a:off x="1208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8" name="Oval 257"/>
            <p:cNvSpPr>
              <a:spLocks noChangeArrowheads="1"/>
            </p:cNvSpPr>
            <p:nvPr/>
          </p:nvSpPr>
          <p:spPr bwMode="auto">
            <a:xfrm>
              <a:off x="1397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09" name="Oval 258"/>
            <p:cNvSpPr>
              <a:spLocks noChangeArrowheads="1"/>
            </p:cNvSpPr>
            <p:nvPr/>
          </p:nvSpPr>
          <p:spPr bwMode="auto">
            <a:xfrm>
              <a:off x="1581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0" name="Oval 259"/>
            <p:cNvSpPr>
              <a:spLocks noChangeArrowheads="1"/>
            </p:cNvSpPr>
            <p:nvPr/>
          </p:nvSpPr>
          <p:spPr bwMode="auto">
            <a:xfrm>
              <a:off x="488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1" name="Oval 260"/>
            <p:cNvSpPr>
              <a:spLocks noChangeArrowheads="1"/>
            </p:cNvSpPr>
            <p:nvPr/>
          </p:nvSpPr>
          <p:spPr bwMode="auto">
            <a:xfrm>
              <a:off x="677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2" name="Oval 261"/>
            <p:cNvSpPr>
              <a:spLocks noChangeArrowheads="1"/>
            </p:cNvSpPr>
            <p:nvPr/>
          </p:nvSpPr>
          <p:spPr bwMode="auto">
            <a:xfrm>
              <a:off x="861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3" name="Oval 262"/>
            <p:cNvSpPr>
              <a:spLocks noChangeArrowheads="1"/>
            </p:cNvSpPr>
            <p:nvPr/>
          </p:nvSpPr>
          <p:spPr bwMode="auto">
            <a:xfrm>
              <a:off x="1032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4" name="Oval 263"/>
            <p:cNvSpPr>
              <a:spLocks noChangeArrowheads="1"/>
            </p:cNvSpPr>
            <p:nvPr/>
          </p:nvSpPr>
          <p:spPr bwMode="auto">
            <a:xfrm>
              <a:off x="1216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5" name="Oval 264"/>
            <p:cNvSpPr>
              <a:spLocks noChangeArrowheads="1"/>
            </p:cNvSpPr>
            <p:nvPr/>
          </p:nvSpPr>
          <p:spPr bwMode="auto">
            <a:xfrm>
              <a:off x="1405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616" name="Oval 265"/>
            <p:cNvSpPr>
              <a:spLocks noChangeArrowheads="1"/>
            </p:cNvSpPr>
            <p:nvPr/>
          </p:nvSpPr>
          <p:spPr bwMode="auto">
            <a:xfrm>
              <a:off x="1589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266258" name="Group 6"/>
          <p:cNvGrpSpPr>
            <a:grpSpLocks noChangeAspect="1"/>
          </p:cNvGrpSpPr>
          <p:nvPr/>
        </p:nvGrpSpPr>
        <p:grpSpPr bwMode="auto">
          <a:xfrm>
            <a:off x="3021014" y="4002088"/>
            <a:ext cx="941387" cy="919162"/>
            <a:chOff x="480" y="1356"/>
            <a:chExt cx="2669" cy="2315"/>
          </a:xfrm>
        </p:grpSpPr>
        <p:sp>
          <p:nvSpPr>
            <p:cNvPr id="266261" name="Line 7"/>
            <p:cNvSpPr>
              <a:spLocks noChangeShapeType="1"/>
            </p:cNvSpPr>
            <p:nvPr/>
          </p:nvSpPr>
          <p:spPr bwMode="auto">
            <a:xfrm>
              <a:off x="1756" y="219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262" name="Line 8"/>
            <p:cNvSpPr>
              <a:spLocks noChangeShapeType="1"/>
            </p:cNvSpPr>
            <p:nvPr/>
          </p:nvSpPr>
          <p:spPr bwMode="auto">
            <a:xfrm>
              <a:off x="1756" y="235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263" name="Line 9"/>
            <p:cNvSpPr>
              <a:spLocks noChangeShapeType="1"/>
            </p:cNvSpPr>
            <p:nvPr/>
          </p:nvSpPr>
          <p:spPr bwMode="auto">
            <a:xfrm>
              <a:off x="1756" y="203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266264" name="Group 10"/>
            <p:cNvGrpSpPr>
              <a:grpSpLocks/>
            </p:cNvGrpSpPr>
            <p:nvPr/>
          </p:nvGrpSpPr>
          <p:grpSpPr bwMode="auto">
            <a:xfrm>
              <a:off x="1752" y="1988"/>
              <a:ext cx="653" cy="99"/>
              <a:chOff x="1752" y="1988"/>
              <a:chExt cx="653" cy="99"/>
            </a:xfrm>
          </p:grpSpPr>
          <p:sp>
            <p:nvSpPr>
              <p:cNvPr id="266516" name="Oval 11"/>
              <p:cNvSpPr>
                <a:spLocks noChangeArrowheads="1"/>
              </p:cNvSpPr>
              <p:nvPr/>
            </p:nvSpPr>
            <p:spPr bwMode="auto">
              <a:xfrm>
                <a:off x="1752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7" name="Oval 12"/>
              <p:cNvSpPr>
                <a:spLocks noChangeArrowheads="1"/>
              </p:cNvSpPr>
              <p:nvPr/>
            </p:nvSpPr>
            <p:spPr bwMode="auto">
              <a:xfrm>
                <a:off x="1936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8" name="Oval 13"/>
              <p:cNvSpPr>
                <a:spLocks noChangeArrowheads="1"/>
              </p:cNvSpPr>
              <p:nvPr/>
            </p:nvSpPr>
            <p:spPr bwMode="auto">
              <a:xfrm>
                <a:off x="2125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9" name="Oval 14"/>
              <p:cNvSpPr>
                <a:spLocks noChangeArrowheads="1"/>
              </p:cNvSpPr>
              <p:nvPr/>
            </p:nvSpPr>
            <p:spPr bwMode="auto">
              <a:xfrm>
                <a:off x="2309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65" name="Group 15"/>
            <p:cNvGrpSpPr>
              <a:grpSpLocks/>
            </p:cNvGrpSpPr>
            <p:nvPr/>
          </p:nvGrpSpPr>
          <p:grpSpPr bwMode="auto">
            <a:xfrm>
              <a:off x="2480" y="1988"/>
              <a:ext cx="653" cy="99"/>
              <a:chOff x="2480" y="1988"/>
              <a:chExt cx="653" cy="99"/>
            </a:xfrm>
          </p:grpSpPr>
          <p:sp>
            <p:nvSpPr>
              <p:cNvPr id="266512" name="Oval 16"/>
              <p:cNvSpPr>
                <a:spLocks noChangeArrowheads="1"/>
              </p:cNvSpPr>
              <p:nvPr/>
            </p:nvSpPr>
            <p:spPr bwMode="auto">
              <a:xfrm>
                <a:off x="2480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3" name="Oval 17"/>
              <p:cNvSpPr>
                <a:spLocks noChangeArrowheads="1"/>
              </p:cNvSpPr>
              <p:nvPr/>
            </p:nvSpPr>
            <p:spPr bwMode="auto">
              <a:xfrm>
                <a:off x="2664" y="19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4" name="Oval 18"/>
              <p:cNvSpPr>
                <a:spLocks noChangeArrowheads="1"/>
              </p:cNvSpPr>
              <p:nvPr/>
            </p:nvSpPr>
            <p:spPr bwMode="auto">
              <a:xfrm>
                <a:off x="2853" y="19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5" name="Oval 19"/>
              <p:cNvSpPr>
                <a:spLocks noChangeArrowheads="1"/>
              </p:cNvSpPr>
              <p:nvPr/>
            </p:nvSpPr>
            <p:spPr bwMode="auto">
              <a:xfrm>
                <a:off x="3037" y="19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66" name="Group 20"/>
            <p:cNvGrpSpPr>
              <a:grpSpLocks/>
            </p:cNvGrpSpPr>
            <p:nvPr/>
          </p:nvGrpSpPr>
          <p:grpSpPr bwMode="auto">
            <a:xfrm>
              <a:off x="1752" y="2148"/>
              <a:ext cx="653" cy="99"/>
              <a:chOff x="1752" y="2148"/>
              <a:chExt cx="653" cy="99"/>
            </a:xfrm>
          </p:grpSpPr>
          <p:sp>
            <p:nvSpPr>
              <p:cNvPr id="266508" name="Oval 21"/>
              <p:cNvSpPr>
                <a:spLocks noChangeArrowheads="1"/>
              </p:cNvSpPr>
              <p:nvPr/>
            </p:nvSpPr>
            <p:spPr bwMode="auto">
              <a:xfrm>
                <a:off x="1752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9" name="Oval 22"/>
              <p:cNvSpPr>
                <a:spLocks noChangeArrowheads="1"/>
              </p:cNvSpPr>
              <p:nvPr/>
            </p:nvSpPr>
            <p:spPr bwMode="auto">
              <a:xfrm>
                <a:off x="1936" y="215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0" name="Oval 23"/>
              <p:cNvSpPr>
                <a:spLocks noChangeArrowheads="1"/>
              </p:cNvSpPr>
              <p:nvPr/>
            </p:nvSpPr>
            <p:spPr bwMode="auto">
              <a:xfrm>
                <a:off x="2125" y="215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11" name="Oval 24"/>
              <p:cNvSpPr>
                <a:spLocks noChangeArrowheads="1"/>
              </p:cNvSpPr>
              <p:nvPr/>
            </p:nvSpPr>
            <p:spPr bwMode="auto">
              <a:xfrm>
                <a:off x="2309" y="214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67" name="Group 25"/>
            <p:cNvGrpSpPr>
              <a:grpSpLocks/>
            </p:cNvGrpSpPr>
            <p:nvPr/>
          </p:nvGrpSpPr>
          <p:grpSpPr bwMode="auto">
            <a:xfrm>
              <a:off x="2480" y="2156"/>
              <a:ext cx="653" cy="99"/>
              <a:chOff x="2480" y="2156"/>
              <a:chExt cx="653" cy="99"/>
            </a:xfrm>
          </p:grpSpPr>
          <p:sp>
            <p:nvSpPr>
              <p:cNvPr id="266504" name="Oval 26"/>
              <p:cNvSpPr>
                <a:spLocks noChangeArrowheads="1"/>
              </p:cNvSpPr>
              <p:nvPr/>
            </p:nvSpPr>
            <p:spPr bwMode="auto">
              <a:xfrm>
                <a:off x="2480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5" name="Oval 27"/>
              <p:cNvSpPr>
                <a:spLocks noChangeArrowheads="1"/>
              </p:cNvSpPr>
              <p:nvPr/>
            </p:nvSpPr>
            <p:spPr bwMode="auto">
              <a:xfrm>
                <a:off x="2664" y="21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6" name="Oval 28"/>
              <p:cNvSpPr>
                <a:spLocks noChangeArrowheads="1"/>
              </p:cNvSpPr>
              <p:nvPr/>
            </p:nvSpPr>
            <p:spPr bwMode="auto">
              <a:xfrm>
                <a:off x="2853" y="21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7" name="Oval 29"/>
              <p:cNvSpPr>
                <a:spLocks noChangeArrowheads="1"/>
              </p:cNvSpPr>
              <p:nvPr/>
            </p:nvSpPr>
            <p:spPr bwMode="auto">
              <a:xfrm>
                <a:off x="3037" y="21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68" name="Group 30"/>
            <p:cNvGrpSpPr>
              <a:grpSpLocks/>
            </p:cNvGrpSpPr>
            <p:nvPr/>
          </p:nvGrpSpPr>
          <p:grpSpPr bwMode="auto">
            <a:xfrm>
              <a:off x="1760" y="2308"/>
              <a:ext cx="653" cy="99"/>
              <a:chOff x="1760" y="2308"/>
              <a:chExt cx="653" cy="99"/>
            </a:xfrm>
          </p:grpSpPr>
          <p:sp>
            <p:nvSpPr>
              <p:cNvPr id="266500" name="Oval 31"/>
              <p:cNvSpPr>
                <a:spLocks noChangeArrowheads="1"/>
              </p:cNvSpPr>
              <p:nvPr/>
            </p:nvSpPr>
            <p:spPr bwMode="auto">
              <a:xfrm>
                <a:off x="1760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1" name="Oval 32"/>
              <p:cNvSpPr>
                <a:spLocks noChangeArrowheads="1"/>
              </p:cNvSpPr>
              <p:nvPr/>
            </p:nvSpPr>
            <p:spPr bwMode="auto">
              <a:xfrm>
                <a:off x="1944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2" name="Oval 33"/>
              <p:cNvSpPr>
                <a:spLocks noChangeArrowheads="1"/>
              </p:cNvSpPr>
              <p:nvPr/>
            </p:nvSpPr>
            <p:spPr bwMode="auto">
              <a:xfrm>
                <a:off x="2133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503" name="Oval 34"/>
              <p:cNvSpPr>
                <a:spLocks noChangeArrowheads="1"/>
              </p:cNvSpPr>
              <p:nvPr/>
            </p:nvSpPr>
            <p:spPr bwMode="auto">
              <a:xfrm>
                <a:off x="2317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69" name="Group 35"/>
            <p:cNvGrpSpPr>
              <a:grpSpLocks/>
            </p:cNvGrpSpPr>
            <p:nvPr/>
          </p:nvGrpSpPr>
          <p:grpSpPr bwMode="auto">
            <a:xfrm>
              <a:off x="2488" y="2308"/>
              <a:ext cx="653" cy="99"/>
              <a:chOff x="2488" y="2308"/>
              <a:chExt cx="653" cy="99"/>
            </a:xfrm>
          </p:grpSpPr>
          <p:sp>
            <p:nvSpPr>
              <p:cNvPr id="266496" name="Oval 36"/>
              <p:cNvSpPr>
                <a:spLocks noChangeArrowheads="1"/>
              </p:cNvSpPr>
              <p:nvPr/>
            </p:nvSpPr>
            <p:spPr bwMode="auto">
              <a:xfrm>
                <a:off x="2488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7" name="Oval 37"/>
              <p:cNvSpPr>
                <a:spLocks noChangeArrowheads="1"/>
              </p:cNvSpPr>
              <p:nvPr/>
            </p:nvSpPr>
            <p:spPr bwMode="auto">
              <a:xfrm>
                <a:off x="2672" y="23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8" name="Oval 38"/>
              <p:cNvSpPr>
                <a:spLocks noChangeArrowheads="1"/>
              </p:cNvSpPr>
              <p:nvPr/>
            </p:nvSpPr>
            <p:spPr bwMode="auto">
              <a:xfrm>
                <a:off x="2861" y="23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9" name="Oval 39"/>
              <p:cNvSpPr>
                <a:spLocks noChangeArrowheads="1"/>
              </p:cNvSpPr>
              <p:nvPr/>
            </p:nvSpPr>
            <p:spPr bwMode="auto">
              <a:xfrm>
                <a:off x="3045" y="23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0" name="Group 40"/>
            <p:cNvGrpSpPr>
              <a:grpSpLocks/>
            </p:cNvGrpSpPr>
            <p:nvPr/>
          </p:nvGrpSpPr>
          <p:grpSpPr bwMode="auto">
            <a:xfrm>
              <a:off x="1760" y="2460"/>
              <a:ext cx="653" cy="99"/>
              <a:chOff x="1760" y="2460"/>
              <a:chExt cx="653" cy="99"/>
            </a:xfrm>
          </p:grpSpPr>
          <p:sp>
            <p:nvSpPr>
              <p:cNvPr id="266492" name="Oval 41"/>
              <p:cNvSpPr>
                <a:spLocks noChangeArrowheads="1"/>
              </p:cNvSpPr>
              <p:nvPr/>
            </p:nvSpPr>
            <p:spPr bwMode="auto">
              <a:xfrm>
                <a:off x="1760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3" name="Oval 42"/>
              <p:cNvSpPr>
                <a:spLocks noChangeArrowheads="1"/>
              </p:cNvSpPr>
              <p:nvPr/>
            </p:nvSpPr>
            <p:spPr bwMode="auto">
              <a:xfrm>
                <a:off x="1944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4" name="Oval 43"/>
              <p:cNvSpPr>
                <a:spLocks noChangeArrowheads="1"/>
              </p:cNvSpPr>
              <p:nvPr/>
            </p:nvSpPr>
            <p:spPr bwMode="auto">
              <a:xfrm>
                <a:off x="2133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5" name="Oval 44"/>
              <p:cNvSpPr>
                <a:spLocks noChangeArrowheads="1"/>
              </p:cNvSpPr>
              <p:nvPr/>
            </p:nvSpPr>
            <p:spPr bwMode="auto">
              <a:xfrm>
                <a:off x="2317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1" name="Group 45"/>
            <p:cNvGrpSpPr>
              <a:grpSpLocks/>
            </p:cNvGrpSpPr>
            <p:nvPr/>
          </p:nvGrpSpPr>
          <p:grpSpPr bwMode="auto">
            <a:xfrm>
              <a:off x="2488" y="2460"/>
              <a:ext cx="653" cy="99"/>
              <a:chOff x="2488" y="2460"/>
              <a:chExt cx="653" cy="99"/>
            </a:xfrm>
          </p:grpSpPr>
          <p:sp>
            <p:nvSpPr>
              <p:cNvPr id="266488" name="Oval 46"/>
              <p:cNvSpPr>
                <a:spLocks noChangeArrowheads="1"/>
              </p:cNvSpPr>
              <p:nvPr/>
            </p:nvSpPr>
            <p:spPr bwMode="auto">
              <a:xfrm>
                <a:off x="2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9" name="Oval 47"/>
              <p:cNvSpPr>
                <a:spLocks noChangeArrowheads="1"/>
              </p:cNvSpPr>
              <p:nvPr/>
            </p:nvSpPr>
            <p:spPr bwMode="auto">
              <a:xfrm>
                <a:off x="267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0" name="Oval 48"/>
              <p:cNvSpPr>
                <a:spLocks noChangeArrowheads="1"/>
              </p:cNvSpPr>
              <p:nvPr/>
            </p:nvSpPr>
            <p:spPr bwMode="auto">
              <a:xfrm>
                <a:off x="2861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91" name="Oval 49"/>
              <p:cNvSpPr>
                <a:spLocks noChangeArrowheads="1"/>
              </p:cNvSpPr>
              <p:nvPr/>
            </p:nvSpPr>
            <p:spPr bwMode="auto">
              <a:xfrm>
                <a:off x="3045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2" name="Group 50"/>
            <p:cNvGrpSpPr>
              <a:grpSpLocks/>
            </p:cNvGrpSpPr>
            <p:nvPr/>
          </p:nvGrpSpPr>
          <p:grpSpPr bwMode="auto">
            <a:xfrm>
              <a:off x="1760" y="2620"/>
              <a:ext cx="653" cy="99"/>
              <a:chOff x="1760" y="2620"/>
              <a:chExt cx="653" cy="99"/>
            </a:xfrm>
          </p:grpSpPr>
          <p:sp>
            <p:nvSpPr>
              <p:cNvPr id="266484" name="Oval 51"/>
              <p:cNvSpPr>
                <a:spLocks noChangeArrowheads="1"/>
              </p:cNvSpPr>
              <p:nvPr/>
            </p:nvSpPr>
            <p:spPr bwMode="auto">
              <a:xfrm>
                <a:off x="1760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5" name="Oval 52"/>
              <p:cNvSpPr>
                <a:spLocks noChangeArrowheads="1"/>
              </p:cNvSpPr>
              <p:nvPr/>
            </p:nvSpPr>
            <p:spPr bwMode="auto">
              <a:xfrm>
                <a:off x="1944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6" name="Oval 53"/>
              <p:cNvSpPr>
                <a:spLocks noChangeArrowheads="1"/>
              </p:cNvSpPr>
              <p:nvPr/>
            </p:nvSpPr>
            <p:spPr bwMode="auto">
              <a:xfrm>
                <a:off x="2133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7" name="Oval 54"/>
              <p:cNvSpPr>
                <a:spLocks noChangeArrowheads="1"/>
              </p:cNvSpPr>
              <p:nvPr/>
            </p:nvSpPr>
            <p:spPr bwMode="auto">
              <a:xfrm>
                <a:off x="2317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3" name="Group 55"/>
            <p:cNvGrpSpPr>
              <a:grpSpLocks/>
            </p:cNvGrpSpPr>
            <p:nvPr/>
          </p:nvGrpSpPr>
          <p:grpSpPr bwMode="auto">
            <a:xfrm>
              <a:off x="2488" y="2620"/>
              <a:ext cx="653" cy="99"/>
              <a:chOff x="2488" y="2620"/>
              <a:chExt cx="653" cy="99"/>
            </a:xfrm>
          </p:grpSpPr>
          <p:sp>
            <p:nvSpPr>
              <p:cNvPr id="266480" name="Oval 56"/>
              <p:cNvSpPr>
                <a:spLocks noChangeArrowheads="1"/>
              </p:cNvSpPr>
              <p:nvPr/>
            </p:nvSpPr>
            <p:spPr bwMode="auto">
              <a:xfrm>
                <a:off x="2488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1" name="Oval 57"/>
              <p:cNvSpPr>
                <a:spLocks noChangeArrowheads="1"/>
              </p:cNvSpPr>
              <p:nvPr/>
            </p:nvSpPr>
            <p:spPr bwMode="auto">
              <a:xfrm>
                <a:off x="2672" y="262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2" name="Oval 58"/>
              <p:cNvSpPr>
                <a:spLocks noChangeArrowheads="1"/>
              </p:cNvSpPr>
              <p:nvPr/>
            </p:nvSpPr>
            <p:spPr bwMode="auto">
              <a:xfrm>
                <a:off x="2861" y="262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83" name="Oval 59"/>
              <p:cNvSpPr>
                <a:spLocks noChangeArrowheads="1"/>
              </p:cNvSpPr>
              <p:nvPr/>
            </p:nvSpPr>
            <p:spPr bwMode="auto">
              <a:xfrm>
                <a:off x="3045" y="262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4" name="Group 60"/>
            <p:cNvGrpSpPr>
              <a:grpSpLocks/>
            </p:cNvGrpSpPr>
            <p:nvPr/>
          </p:nvGrpSpPr>
          <p:grpSpPr bwMode="auto">
            <a:xfrm>
              <a:off x="1760" y="2788"/>
              <a:ext cx="653" cy="99"/>
              <a:chOff x="1760" y="2788"/>
              <a:chExt cx="653" cy="99"/>
            </a:xfrm>
          </p:grpSpPr>
          <p:sp>
            <p:nvSpPr>
              <p:cNvPr id="266476" name="Oval 61"/>
              <p:cNvSpPr>
                <a:spLocks noChangeArrowheads="1"/>
              </p:cNvSpPr>
              <p:nvPr/>
            </p:nvSpPr>
            <p:spPr bwMode="auto">
              <a:xfrm>
                <a:off x="1760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7" name="Oval 62"/>
              <p:cNvSpPr>
                <a:spLocks noChangeArrowheads="1"/>
              </p:cNvSpPr>
              <p:nvPr/>
            </p:nvSpPr>
            <p:spPr bwMode="auto">
              <a:xfrm>
                <a:off x="1944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8" name="Oval 63"/>
              <p:cNvSpPr>
                <a:spLocks noChangeArrowheads="1"/>
              </p:cNvSpPr>
              <p:nvPr/>
            </p:nvSpPr>
            <p:spPr bwMode="auto">
              <a:xfrm>
                <a:off x="2133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9" name="Oval 64"/>
              <p:cNvSpPr>
                <a:spLocks noChangeArrowheads="1"/>
              </p:cNvSpPr>
              <p:nvPr/>
            </p:nvSpPr>
            <p:spPr bwMode="auto">
              <a:xfrm>
                <a:off x="2317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5" name="Group 65"/>
            <p:cNvGrpSpPr>
              <a:grpSpLocks/>
            </p:cNvGrpSpPr>
            <p:nvPr/>
          </p:nvGrpSpPr>
          <p:grpSpPr bwMode="auto">
            <a:xfrm>
              <a:off x="2488" y="2788"/>
              <a:ext cx="653" cy="99"/>
              <a:chOff x="2488" y="2788"/>
              <a:chExt cx="653" cy="99"/>
            </a:xfrm>
          </p:grpSpPr>
          <p:sp>
            <p:nvSpPr>
              <p:cNvPr id="266472" name="Oval 66"/>
              <p:cNvSpPr>
                <a:spLocks noChangeArrowheads="1"/>
              </p:cNvSpPr>
              <p:nvPr/>
            </p:nvSpPr>
            <p:spPr bwMode="auto">
              <a:xfrm>
                <a:off x="2488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3" name="Oval 67"/>
              <p:cNvSpPr>
                <a:spLocks noChangeArrowheads="1"/>
              </p:cNvSpPr>
              <p:nvPr/>
            </p:nvSpPr>
            <p:spPr bwMode="auto">
              <a:xfrm>
                <a:off x="2672" y="279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4" name="Oval 68"/>
              <p:cNvSpPr>
                <a:spLocks noChangeArrowheads="1"/>
              </p:cNvSpPr>
              <p:nvPr/>
            </p:nvSpPr>
            <p:spPr bwMode="auto">
              <a:xfrm>
                <a:off x="2861" y="279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5" name="Oval 69"/>
              <p:cNvSpPr>
                <a:spLocks noChangeArrowheads="1"/>
              </p:cNvSpPr>
              <p:nvPr/>
            </p:nvSpPr>
            <p:spPr bwMode="auto">
              <a:xfrm>
                <a:off x="3045" y="278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6" name="Group 70"/>
            <p:cNvGrpSpPr>
              <a:grpSpLocks/>
            </p:cNvGrpSpPr>
            <p:nvPr/>
          </p:nvGrpSpPr>
          <p:grpSpPr bwMode="auto">
            <a:xfrm>
              <a:off x="1752" y="1356"/>
              <a:ext cx="653" cy="99"/>
              <a:chOff x="1752" y="1356"/>
              <a:chExt cx="653" cy="99"/>
            </a:xfrm>
          </p:grpSpPr>
          <p:sp>
            <p:nvSpPr>
              <p:cNvPr id="266468" name="Oval 71"/>
              <p:cNvSpPr>
                <a:spLocks noChangeArrowheads="1"/>
              </p:cNvSpPr>
              <p:nvPr/>
            </p:nvSpPr>
            <p:spPr bwMode="auto">
              <a:xfrm>
                <a:off x="1752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9" name="Oval 72"/>
              <p:cNvSpPr>
                <a:spLocks noChangeArrowheads="1"/>
              </p:cNvSpPr>
              <p:nvPr/>
            </p:nvSpPr>
            <p:spPr bwMode="auto">
              <a:xfrm>
                <a:off x="1936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0" name="Oval 73"/>
              <p:cNvSpPr>
                <a:spLocks noChangeArrowheads="1"/>
              </p:cNvSpPr>
              <p:nvPr/>
            </p:nvSpPr>
            <p:spPr bwMode="auto">
              <a:xfrm>
                <a:off x="2125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71" name="Oval 74"/>
              <p:cNvSpPr>
                <a:spLocks noChangeArrowheads="1"/>
              </p:cNvSpPr>
              <p:nvPr/>
            </p:nvSpPr>
            <p:spPr bwMode="auto">
              <a:xfrm>
                <a:off x="2309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7" name="Group 75"/>
            <p:cNvGrpSpPr>
              <a:grpSpLocks/>
            </p:cNvGrpSpPr>
            <p:nvPr/>
          </p:nvGrpSpPr>
          <p:grpSpPr bwMode="auto">
            <a:xfrm>
              <a:off x="2480" y="1356"/>
              <a:ext cx="653" cy="99"/>
              <a:chOff x="2480" y="1356"/>
              <a:chExt cx="653" cy="99"/>
            </a:xfrm>
          </p:grpSpPr>
          <p:sp>
            <p:nvSpPr>
              <p:cNvPr id="266464" name="Oval 76"/>
              <p:cNvSpPr>
                <a:spLocks noChangeArrowheads="1"/>
              </p:cNvSpPr>
              <p:nvPr/>
            </p:nvSpPr>
            <p:spPr bwMode="auto">
              <a:xfrm>
                <a:off x="2480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5" name="Oval 77"/>
              <p:cNvSpPr>
                <a:spLocks noChangeArrowheads="1"/>
              </p:cNvSpPr>
              <p:nvPr/>
            </p:nvSpPr>
            <p:spPr bwMode="auto">
              <a:xfrm>
                <a:off x="2664" y="135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6" name="Oval 78"/>
              <p:cNvSpPr>
                <a:spLocks noChangeArrowheads="1"/>
              </p:cNvSpPr>
              <p:nvPr/>
            </p:nvSpPr>
            <p:spPr bwMode="auto">
              <a:xfrm>
                <a:off x="2853" y="135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7" name="Oval 79"/>
              <p:cNvSpPr>
                <a:spLocks noChangeArrowheads="1"/>
              </p:cNvSpPr>
              <p:nvPr/>
            </p:nvSpPr>
            <p:spPr bwMode="auto">
              <a:xfrm>
                <a:off x="3037" y="13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8" name="Group 80"/>
            <p:cNvGrpSpPr>
              <a:grpSpLocks/>
            </p:cNvGrpSpPr>
            <p:nvPr/>
          </p:nvGrpSpPr>
          <p:grpSpPr bwMode="auto">
            <a:xfrm>
              <a:off x="1752" y="1508"/>
              <a:ext cx="653" cy="99"/>
              <a:chOff x="1752" y="1508"/>
              <a:chExt cx="653" cy="99"/>
            </a:xfrm>
          </p:grpSpPr>
          <p:sp>
            <p:nvSpPr>
              <p:cNvPr id="266460" name="Oval 81"/>
              <p:cNvSpPr>
                <a:spLocks noChangeArrowheads="1"/>
              </p:cNvSpPr>
              <p:nvPr/>
            </p:nvSpPr>
            <p:spPr bwMode="auto">
              <a:xfrm>
                <a:off x="1752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1" name="Oval 82"/>
              <p:cNvSpPr>
                <a:spLocks noChangeArrowheads="1"/>
              </p:cNvSpPr>
              <p:nvPr/>
            </p:nvSpPr>
            <p:spPr bwMode="auto">
              <a:xfrm>
                <a:off x="1936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2" name="Oval 83"/>
              <p:cNvSpPr>
                <a:spLocks noChangeArrowheads="1"/>
              </p:cNvSpPr>
              <p:nvPr/>
            </p:nvSpPr>
            <p:spPr bwMode="auto">
              <a:xfrm>
                <a:off x="2125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63" name="Oval 84"/>
              <p:cNvSpPr>
                <a:spLocks noChangeArrowheads="1"/>
              </p:cNvSpPr>
              <p:nvPr/>
            </p:nvSpPr>
            <p:spPr bwMode="auto">
              <a:xfrm>
                <a:off x="2309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79" name="Group 85"/>
            <p:cNvGrpSpPr>
              <a:grpSpLocks/>
            </p:cNvGrpSpPr>
            <p:nvPr/>
          </p:nvGrpSpPr>
          <p:grpSpPr bwMode="auto">
            <a:xfrm>
              <a:off x="2480" y="1508"/>
              <a:ext cx="653" cy="99"/>
              <a:chOff x="2480" y="1508"/>
              <a:chExt cx="653" cy="99"/>
            </a:xfrm>
          </p:grpSpPr>
          <p:sp>
            <p:nvSpPr>
              <p:cNvPr id="266456" name="Oval 86"/>
              <p:cNvSpPr>
                <a:spLocks noChangeArrowheads="1"/>
              </p:cNvSpPr>
              <p:nvPr/>
            </p:nvSpPr>
            <p:spPr bwMode="auto">
              <a:xfrm>
                <a:off x="2480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7" name="Oval 87"/>
              <p:cNvSpPr>
                <a:spLocks noChangeArrowheads="1"/>
              </p:cNvSpPr>
              <p:nvPr/>
            </p:nvSpPr>
            <p:spPr bwMode="auto">
              <a:xfrm>
                <a:off x="2664" y="15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8" name="Oval 88"/>
              <p:cNvSpPr>
                <a:spLocks noChangeArrowheads="1"/>
              </p:cNvSpPr>
              <p:nvPr/>
            </p:nvSpPr>
            <p:spPr bwMode="auto">
              <a:xfrm>
                <a:off x="2853" y="15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9" name="Oval 89"/>
              <p:cNvSpPr>
                <a:spLocks noChangeArrowheads="1"/>
              </p:cNvSpPr>
              <p:nvPr/>
            </p:nvSpPr>
            <p:spPr bwMode="auto">
              <a:xfrm>
                <a:off x="3037" y="15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0" name="Group 90"/>
            <p:cNvGrpSpPr>
              <a:grpSpLocks/>
            </p:cNvGrpSpPr>
            <p:nvPr/>
          </p:nvGrpSpPr>
          <p:grpSpPr bwMode="auto">
            <a:xfrm>
              <a:off x="1752" y="1668"/>
              <a:ext cx="653" cy="99"/>
              <a:chOff x="1752" y="1668"/>
              <a:chExt cx="653" cy="99"/>
            </a:xfrm>
          </p:grpSpPr>
          <p:sp>
            <p:nvSpPr>
              <p:cNvPr id="266452" name="Oval 91"/>
              <p:cNvSpPr>
                <a:spLocks noChangeArrowheads="1"/>
              </p:cNvSpPr>
              <p:nvPr/>
            </p:nvSpPr>
            <p:spPr bwMode="auto">
              <a:xfrm>
                <a:off x="1752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3" name="Oval 92"/>
              <p:cNvSpPr>
                <a:spLocks noChangeArrowheads="1"/>
              </p:cNvSpPr>
              <p:nvPr/>
            </p:nvSpPr>
            <p:spPr bwMode="auto">
              <a:xfrm>
                <a:off x="1936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4" name="Oval 93"/>
              <p:cNvSpPr>
                <a:spLocks noChangeArrowheads="1"/>
              </p:cNvSpPr>
              <p:nvPr/>
            </p:nvSpPr>
            <p:spPr bwMode="auto">
              <a:xfrm>
                <a:off x="2125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5" name="Oval 94"/>
              <p:cNvSpPr>
                <a:spLocks noChangeArrowheads="1"/>
              </p:cNvSpPr>
              <p:nvPr/>
            </p:nvSpPr>
            <p:spPr bwMode="auto">
              <a:xfrm>
                <a:off x="2309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1" name="Group 95"/>
            <p:cNvGrpSpPr>
              <a:grpSpLocks/>
            </p:cNvGrpSpPr>
            <p:nvPr/>
          </p:nvGrpSpPr>
          <p:grpSpPr bwMode="auto">
            <a:xfrm>
              <a:off x="2480" y="1668"/>
              <a:ext cx="653" cy="99"/>
              <a:chOff x="2480" y="1668"/>
              <a:chExt cx="653" cy="99"/>
            </a:xfrm>
          </p:grpSpPr>
          <p:sp>
            <p:nvSpPr>
              <p:cNvPr id="266448" name="Oval 96"/>
              <p:cNvSpPr>
                <a:spLocks noChangeArrowheads="1"/>
              </p:cNvSpPr>
              <p:nvPr/>
            </p:nvSpPr>
            <p:spPr bwMode="auto">
              <a:xfrm>
                <a:off x="2480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9" name="Oval 97"/>
              <p:cNvSpPr>
                <a:spLocks noChangeArrowheads="1"/>
              </p:cNvSpPr>
              <p:nvPr/>
            </p:nvSpPr>
            <p:spPr bwMode="auto">
              <a:xfrm>
                <a:off x="2664" y="167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0" name="Oval 98"/>
              <p:cNvSpPr>
                <a:spLocks noChangeArrowheads="1"/>
              </p:cNvSpPr>
              <p:nvPr/>
            </p:nvSpPr>
            <p:spPr bwMode="auto">
              <a:xfrm>
                <a:off x="2853" y="167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51" name="Oval 99"/>
              <p:cNvSpPr>
                <a:spLocks noChangeArrowheads="1"/>
              </p:cNvSpPr>
              <p:nvPr/>
            </p:nvSpPr>
            <p:spPr bwMode="auto">
              <a:xfrm>
                <a:off x="3037" y="166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2" name="Group 100"/>
            <p:cNvGrpSpPr>
              <a:grpSpLocks/>
            </p:cNvGrpSpPr>
            <p:nvPr/>
          </p:nvGrpSpPr>
          <p:grpSpPr bwMode="auto">
            <a:xfrm>
              <a:off x="1752" y="1836"/>
              <a:ext cx="653" cy="99"/>
              <a:chOff x="1752" y="1836"/>
              <a:chExt cx="653" cy="99"/>
            </a:xfrm>
          </p:grpSpPr>
          <p:sp>
            <p:nvSpPr>
              <p:cNvPr id="266444" name="Oval 101"/>
              <p:cNvSpPr>
                <a:spLocks noChangeArrowheads="1"/>
              </p:cNvSpPr>
              <p:nvPr/>
            </p:nvSpPr>
            <p:spPr bwMode="auto">
              <a:xfrm>
                <a:off x="1752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5" name="Oval 102"/>
              <p:cNvSpPr>
                <a:spLocks noChangeArrowheads="1"/>
              </p:cNvSpPr>
              <p:nvPr/>
            </p:nvSpPr>
            <p:spPr bwMode="auto">
              <a:xfrm>
                <a:off x="1936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6" name="Oval 103"/>
              <p:cNvSpPr>
                <a:spLocks noChangeArrowheads="1"/>
              </p:cNvSpPr>
              <p:nvPr/>
            </p:nvSpPr>
            <p:spPr bwMode="auto">
              <a:xfrm>
                <a:off x="2125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7" name="Oval 104"/>
              <p:cNvSpPr>
                <a:spLocks noChangeArrowheads="1"/>
              </p:cNvSpPr>
              <p:nvPr/>
            </p:nvSpPr>
            <p:spPr bwMode="auto">
              <a:xfrm>
                <a:off x="2309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3" name="Group 105"/>
            <p:cNvGrpSpPr>
              <a:grpSpLocks/>
            </p:cNvGrpSpPr>
            <p:nvPr/>
          </p:nvGrpSpPr>
          <p:grpSpPr bwMode="auto">
            <a:xfrm>
              <a:off x="2480" y="1836"/>
              <a:ext cx="653" cy="99"/>
              <a:chOff x="2480" y="1836"/>
              <a:chExt cx="653" cy="99"/>
            </a:xfrm>
          </p:grpSpPr>
          <p:sp>
            <p:nvSpPr>
              <p:cNvPr id="266440" name="Oval 106"/>
              <p:cNvSpPr>
                <a:spLocks noChangeArrowheads="1"/>
              </p:cNvSpPr>
              <p:nvPr/>
            </p:nvSpPr>
            <p:spPr bwMode="auto">
              <a:xfrm>
                <a:off x="2480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1" name="Oval 107"/>
              <p:cNvSpPr>
                <a:spLocks noChangeArrowheads="1"/>
              </p:cNvSpPr>
              <p:nvPr/>
            </p:nvSpPr>
            <p:spPr bwMode="auto">
              <a:xfrm>
                <a:off x="2664" y="183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2" name="Oval 108"/>
              <p:cNvSpPr>
                <a:spLocks noChangeArrowheads="1"/>
              </p:cNvSpPr>
              <p:nvPr/>
            </p:nvSpPr>
            <p:spPr bwMode="auto">
              <a:xfrm>
                <a:off x="2853" y="1839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43" name="Oval 109"/>
              <p:cNvSpPr>
                <a:spLocks noChangeArrowheads="1"/>
              </p:cNvSpPr>
              <p:nvPr/>
            </p:nvSpPr>
            <p:spPr bwMode="auto">
              <a:xfrm>
                <a:off x="3037" y="183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4" name="Group 110"/>
            <p:cNvGrpSpPr>
              <a:grpSpLocks/>
            </p:cNvGrpSpPr>
            <p:nvPr/>
          </p:nvGrpSpPr>
          <p:grpSpPr bwMode="auto">
            <a:xfrm>
              <a:off x="1760" y="2940"/>
              <a:ext cx="653" cy="99"/>
              <a:chOff x="1760" y="2940"/>
              <a:chExt cx="653" cy="99"/>
            </a:xfrm>
          </p:grpSpPr>
          <p:sp>
            <p:nvSpPr>
              <p:cNvPr id="266436" name="Oval 111"/>
              <p:cNvSpPr>
                <a:spLocks noChangeArrowheads="1"/>
              </p:cNvSpPr>
              <p:nvPr/>
            </p:nvSpPr>
            <p:spPr bwMode="auto">
              <a:xfrm>
                <a:off x="1760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7" name="Oval 112"/>
              <p:cNvSpPr>
                <a:spLocks noChangeArrowheads="1"/>
              </p:cNvSpPr>
              <p:nvPr/>
            </p:nvSpPr>
            <p:spPr bwMode="auto">
              <a:xfrm>
                <a:off x="1944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8" name="Oval 113"/>
              <p:cNvSpPr>
                <a:spLocks noChangeArrowheads="1"/>
              </p:cNvSpPr>
              <p:nvPr/>
            </p:nvSpPr>
            <p:spPr bwMode="auto">
              <a:xfrm>
                <a:off x="2133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9" name="Oval 114"/>
              <p:cNvSpPr>
                <a:spLocks noChangeArrowheads="1"/>
              </p:cNvSpPr>
              <p:nvPr/>
            </p:nvSpPr>
            <p:spPr bwMode="auto">
              <a:xfrm>
                <a:off x="2317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5" name="Group 115"/>
            <p:cNvGrpSpPr>
              <a:grpSpLocks/>
            </p:cNvGrpSpPr>
            <p:nvPr/>
          </p:nvGrpSpPr>
          <p:grpSpPr bwMode="auto">
            <a:xfrm>
              <a:off x="2488" y="2940"/>
              <a:ext cx="653" cy="99"/>
              <a:chOff x="2488" y="2940"/>
              <a:chExt cx="653" cy="99"/>
            </a:xfrm>
          </p:grpSpPr>
          <p:sp>
            <p:nvSpPr>
              <p:cNvPr id="266432" name="Oval 116"/>
              <p:cNvSpPr>
                <a:spLocks noChangeArrowheads="1"/>
              </p:cNvSpPr>
              <p:nvPr/>
            </p:nvSpPr>
            <p:spPr bwMode="auto">
              <a:xfrm>
                <a:off x="2488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3" name="Oval 117"/>
              <p:cNvSpPr>
                <a:spLocks noChangeArrowheads="1"/>
              </p:cNvSpPr>
              <p:nvPr/>
            </p:nvSpPr>
            <p:spPr bwMode="auto">
              <a:xfrm>
                <a:off x="2672" y="294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4" name="Oval 118"/>
              <p:cNvSpPr>
                <a:spLocks noChangeArrowheads="1"/>
              </p:cNvSpPr>
              <p:nvPr/>
            </p:nvSpPr>
            <p:spPr bwMode="auto">
              <a:xfrm>
                <a:off x="2861" y="294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5" name="Oval 119"/>
              <p:cNvSpPr>
                <a:spLocks noChangeArrowheads="1"/>
              </p:cNvSpPr>
              <p:nvPr/>
            </p:nvSpPr>
            <p:spPr bwMode="auto">
              <a:xfrm>
                <a:off x="3045" y="294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6" name="Group 120"/>
            <p:cNvGrpSpPr>
              <a:grpSpLocks/>
            </p:cNvGrpSpPr>
            <p:nvPr/>
          </p:nvGrpSpPr>
          <p:grpSpPr bwMode="auto">
            <a:xfrm>
              <a:off x="1760" y="3108"/>
              <a:ext cx="653" cy="99"/>
              <a:chOff x="1760" y="3108"/>
              <a:chExt cx="653" cy="99"/>
            </a:xfrm>
          </p:grpSpPr>
          <p:sp>
            <p:nvSpPr>
              <p:cNvPr id="266428" name="Oval 121"/>
              <p:cNvSpPr>
                <a:spLocks noChangeArrowheads="1"/>
              </p:cNvSpPr>
              <p:nvPr/>
            </p:nvSpPr>
            <p:spPr bwMode="auto">
              <a:xfrm>
                <a:off x="1760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9" name="Oval 122"/>
              <p:cNvSpPr>
                <a:spLocks noChangeArrowheads="1"/>
              </p:cNvSpPr>
              <p:nvPr/>
            </p:nvSpPr>
            <p:spPr bwMode="auto">
              <a:xfrm>
                <a:off x="1944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0" name="Oval 123"/>
              <p:cNvSpPr>
                <a:spLocks noChangeArrowheads="1"/>
              </p:cNvSpPr>
              <p:nvPr/>
            </p:nvSpPr>
            <p:spPr bwMode="auto">
              <a:xfrm>
                <a:off x="2133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31" name="Oval 124"/>
              <p:cNvSpPr>
                <a:spLocks noChangeArrowheads="1"/>
              </p:cNvSpPr>
              <p:nvPr/>
            </p:nvSpPr>
            <p:spPr bwMode="auto">
              <a:xfrm>
                <a:off x="2317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7" name="Group 125"/>
            <p:cNvGrpSpPr>
              <a:grpSpLocks/>
            </p:cNvGrpSpPr>
            <p:nvPr/>
          </p:nvGrpSpPr>
          <p:grpSpPr bwMode="auto">
            <a:xfrm>
              <a:off x="2488" y="3108"/>
              <a:ext cx="653" cy="99"/>
              <a:chOff x="2488" y="3108"/>
              <a:chExt cx="653" cy="99"/>
            </a:xfrm>
          </p:grpSpPr>
          <p:sp>
            <p:nvSpPr>
              <p:cNvPr id="266424" name="Oval 126"/>
              <p:cNvSpPr>
                <a:spLocks noChangeArrowheads="1"/>
              </p:cNvSpPr>
              <p:nvPr/>
            </p:nvSpPr>
            <p:spPr bwMode="auto">
              <a:xfrm>
                <a:off x="2488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5" name="Oval 127"/>
              <p:cNvSpPr>
                <a:spLocks noChangeArrowheads="1"/>
              </p:cNvSpPr>
              <p:nvPr/>
            </p:nvSpPr>
            <p:spPr bwMode="auto">
              <a:xfrm>
                <a:off x="2672" y="311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6" name="Oval 128"/>
              <p:cNvSpPr>
                <a:spLocks noChangeArrowheads="1"/>
              </p:cNvSpPr>
              <p:nvPr/>
            </p:nvSpPr>
            <p:spPr bwMode="auto">
              <a:xfrm>
                <a:off x="2861" y="311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7" name="Oval 129"/>
              <p:cNvSpPr>
                <a:spLocks noChangeArrowheads="1"/>
              </p:cNvSpPr>
              <p:nvPr/>
            </p:nvSpPr>
            <p:spPr bwMode="auto">
              <a:xfrm>
                <a:off x="3045" y="31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8" name="Group 130"/>
            <p:cNvGrpSpPr>
              <a:grpSpLocks/>
            </p:cNvGrpSpPr>
            <p:nvPr/>
          </p:nvGrpSpPr>
          <p:grpSpPr bwMode="auto">
            <a:xfrm>
              <a:off x="1760" y="3260"/>
              <a:ext cx="653" cy="99"/>
              <a:chOff x="1760" y="3260"/>
              <a:chExt cx="653" cy="99"/>
            </a:xfrm>
          </p:grpSpPr>
          <p:sp>
            <p:nvSpPr>
              <p:cNvPr id="266420" name="Oval 131"/>
              <p:cNvSpPr>
                <a:spLocks noChangeArrowheads="1"/>
              </p:cNvSpPr>
              <p:nvPr/>
            </p:nvSpPr>
            <p:spPr bwMode="auto">
              <a:xfrm>
                <a:off x="176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1" name="Oval 132"/>
              <p:cNvSpPr>
                <a:spLocks noChangeArrowheads="1"/>
              </p:cNvSpPr>
              <p:nvPr/>
            </p:nvSpPr>
            <p:spPr bwMode="auto">
              <a:xfrm>
                <a:off x="1944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2" name="Oval 133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23" name="Oval 134"/>
              <p:cNvSpPr>
                <a:spLocks noChangeArrowheads="1"/>
              </p:cNvSpPr>
              <p:nvPr/>
            </p:nvSpPr>
            <p:spPr bwMode="auto">
              <a:xfrm>
                <a:off x="2317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89" name="Group 135"/>
            <p:cNvGrpSpPr>
              <a:grpSpLocks/>
            </p:cNvGrpSpPr>
            <p:nvPr/>
          </p:nvGrpSpPr>
          <p:grpSpPr bwMode="auto">
            <a:xfrm>
              <a:off x="2496" y="3260"/>
              <a:ext cx="653" cy="99"/>
              <a:chOff x="2496" y="3260"/>
              <a:chExt cx="653" cy="99"/>
            </a:xfrm>
          </p:grpSpPr>
          <p:sp>
            <p:nvSpPr>
              <p:cNvPr id="266416" name="Oval 136"/>
              <p:cNvSpPr>
                <a:spLocks noChangeArrowheads="1"/>
              </p:cNvSpPr>
              <p:nvPr/>
            </p:nvSpPr>
            <p:spPr bwMode="auto">
              <a:xfrm>
                <a:off x="2496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7" name="Oval 137"/>
              <p:cNvSpPr>
                <a:spLocks noChangeArrowheads="1"/>
              </p:cNvSpPr>
              <p:nvPr/>
            </p:nvSpPr>
            <p:spPr bwMode="auto">
              <a:xfrm>
                <a:off x="2680" y="32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8" name="Oval 138"/>
              <p:cNvSpPr>
                <a:spLocks noChangeArrowheads="1"/>
              </p:cNvSpPr>
              <p:nvPr/>
            </p:nvSpPr>
            <p:spPr bwMode="auto">
              <a:xfrm>
                <a:off x="2869" y="32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9" name="Oval 139"/>
              <p:cNvSpPr>
                <a:spLocks noChangeArrowheads="1"/>
              </p:cNvSpPr>
              <p:nvPr/>
            </p:nvSpPr>
            <p:spPr bwMode="auto">
              <a:xfrm>
                <a:off x="3053" y="32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90" name="Group 140"/>
            <p:cNvGrpSpPr>
              <a:grpSpLocks/>
            </p:cNvGrpSpPr>
            <p:nvPr/>
          </p:nvGrpSpPr>
          <p:grpSpPr bwMode="auto">
            <a:xfrm>
              <a:off x="1760" y="3412"/>
              <a:ext cx="653" cy="99"/>
              <a:chOff x="1760" y="3412"/>
              <a:chExt cx="653" cy="99"/>
            </a:xfrm>
          </p:grpSpPr>
          <p:sp>
            <p:nvSpPr>
              <p:cNvPr id="266412" name="Oval 141"/>
              <p:cNvSpPr>
                <a:spLocks noChangeArrowheads="1"/>
              </p:cNvSpPr>
              <p:nvPr/>
            </p:nvSpPr>
            <p:spPr bwMode="auto">
              <a:xfrm>
                <a:off x="176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3" name="Oval 142"/>
              <p:cNvSpPr>
                <a:spLocks noChangeArrowheads="1"/>
              </p:cNvSpPr>
              <p:nvPr/>
            </p:nvSpPr>
            <p:spPr bwMode="auto">
              <a:xfrm>
                <a:off x="1944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4" name="Oval 143"/>
              <p:cNvSpPr>
                <a:spLocks noChangeArrowheads="1"/>
              </p:cNvSpPr>
              <p:nvPr/>
            </p:nvSpPr>
            <p:spPr bwMode="auto">
              <a:xfrm>
                <a:off x="2133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5" name="Oval 144"/>
              <p:cNvSpPr>
                <a:spLocks noChangeArrowheads="1"/>
              </p:cNvSpPr>
              <p:nvPr/>
            </p:nvSpPr>
            <p:spPr bwMode="auto">
              <a:xfrm>
                <a:off x="2317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91" name="Group 145"/>
            <p:cNvGrpSpPr>
              <a:grpSpLocks/>
            </p:cNvGrpSpPr>
            <p:nvPr/>
          </p:nvGrpSpPr>
          <p:grpSpPr bwMode="auto">
            <a:xfrm>
              <a:off x="2496" y="3412"/>
              <a:ext cx="653" cy="99"/>
              <a:chOff x="2496" y="3412"/>
              <a:chExt cx="653" cy="99"/>
            </a:xfrm>
          </p:grpSpPr>
          <p:sp>
            <p:nvSpPr>
              <p:cNvPr id="266408" name="Oval 146"/>
              <p:cNvSpPr>
                <a:spLocks noChangeArrowheads="1"/>
              </p:cNvSpPr>
              <p:nvPr/>
            </p:nvSpPr>
            <p:spPr bwMode="auto">
              <a:xfrm>
                <a:off x="2496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9" name="Oval 147"/>
              <p:cNvSpPr>
                <a:spLocks noChangeArrowheads="1"/>
              </p:cNvSpPr>
              <p:nvPr/>
            </p:nvSpPr>
            <p:spPr bwMode="auto">
              <a:xfrm>
                <a:off x="2680" y="341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0" name="Oval 148"/>
              <p:cNvSpPr>
                <a:spLocks noChangeArrowheads="1"/>
              </p:cNvSpPr>
              <p:nvPr/>
            </p:nvSpPr>
            <p:spPr bwMode="auto">
              <a:xfrm>
                <a:off x="2869" y="341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11" name="Oval 149"/>
              <p:cNvSpPr>
                <a:spLocks noChangeArrowheads="1"/>
              </p:cNvSpPr>
              <p:nvPr/>
            </p:nvSpPr>
            <p:spPr bwMode="auto">
              <a:xfrm>
                <a:off x="3053" y="34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92" name="Group 150"/>
            <p:cNvGrpSpPr>
              <a:grpSpLocks/>
            </p:cNvGrpSpPr>
            <p:nvPr/>
          </p:nvGrpSpPr>
          <p:grpSpPr bwMode="auto">
            <a:xfrm>
              <a:off x="1760" y="3572"/>
              <a:ext cx="653" cy="99"/>
              <a:chOff x="1760" y="3572"/>
              <a:chExt cx="653" cy="99"/>
            </a:xfrm>
          </p:grpSpPr>
          <p:sp>
            <p:nvSpPr>
              <p:cNvPr id="266404" name="Oval 151"/>
              <p:cNvSpPr>
                <a:spLocks noChangeArrowheads="1"/>
              </p:cNvSpPr>
              <p:nvPr/>
            </p:nvSpPr>
            <p:spPr bwMode="auto">
              <a:xfrm>
                <a:off x="1760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5" name="Oval 152"/>
              <p:cNvSpPr>
                <a:spLocks noChangeArrowheads="1"/>
              </p:cNvSpPr>
              <p:nvPr/>
            </p:nvSpPr>
            <p:spPr bwMode="auto">
              <a:xfrm>
                <a:off x="1944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6" name="Oval 153"/>
              <p:cNvSpPr>
                <a:spLocks noChangeArrowheads="1"/>
              </p:cNvSpPr>
              <p:nvPr/>
            </p:nvSpPr>
            <p:spPr bwMode="auto">
              <a:xfrm>
                <a:off x="2133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7" name="Oval 154"/>
              <p:cNvSpPr>
                <a:spLocks noChangeArrowheads="1"/>
              </p:cNvSpPr>
              <p:nvPr/>
            </p:nvSpPr>
            <p:spPr bwMode="auto">
              <a:xfrm>
                <a:off x="2317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93" name="Group 155"/>
            <p:cNvGrpSpPr>
              <a:grpSpLocks/>
            </p:cNvGrpSpPr>
            <p:nvPr/>
          </p:nvGrpSpPr>
          <p:grpSpPr bwMode="auto">
            <a:xfrm>
              <a:off x="2488" y="3572"/>
              <a:ext cx="653" cy="99"/>
              <a:chOff x="2488" y="3572"/>
              <a:chExt cx="653" cy="99"/>
            </a:xfrm>
          </p:grpSpPr>
          <p:sp>
            <p:nvSpPr>
              <p:cNvPr id="266400" name="Oval 156"/>
              <p:cNvSpPr>
                <a:spLocks noChangeArrowheads="1"/>
              </p:cNvSpPr>
              <p:nvPr/>
            </p:nvSpPr>
            <p:spPr bwMode="auto">
              <a:xfrm>
                <a:off x="2488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1" name="Oval 157"/>
              <p:cNvSpPr>
                <a:spLocks noChangeArrowheads="1"/>
              </p:cNvSpPr>
              <p:nvPr/>
            </p:nvSpPr>
            <p:spPr bwMode="auto">
              <a:xfrm>
                <a:off x="2672" y="357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2" name="Oval 158"/>
              <p:cNvSpPr>
                <a:spLocks noChangeArrowheads="1"/>
              </p:cNvSpPr>
              <p:nvPr/>
            </p:nvSpPr>
            <p:spPr bwMode="auto">
              <a:xfrm>
                <a:off x="2861" y="357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403" name="Oval 159"/>
              <p:cNvSpPr>
                <a:spLocks noChangeArrowheads="1"/>
              </p:cNvSpPr>
              <p:nvPr/>
            </p:nvSpPr>
            <p:spPr bwMode="auto">
              <a:xfrm>
                <a:off x="3045" y="357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66294" name="Group 160"/>
            <p:cNvGrpSpPr>
              <a:grpSpLocks/>
            </p:cNvGrpSpPr>
            <p:nvPr/>
          </p:nvGrpSpPr>
          <p:grpSpPr bwMode="auto">
            <a:xfrm>
              <a:off x="480" y="1660"/>
              <a:ext cx="1205" cy="899"/>
              <a:chOff x="480" y="1660"/>
              <a:chExt cx="1205" cy="899"/>
            </a:xfrm>
          </p:grpSpPr>
          <p:sp>
            <p:nvSpPr>
              <p:cNvPr id="266358" name="Oval 161"/>
              <p:cNvSpPr>
                <a:spLocks noChangeArrowheads="1"/>
              </p:cNvSpPr>
              <p:nvPr/>
            </p:nvSpPr>
            <p:spPr bwMode="auto">
              <a:xfrm>
                <a:off x="480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59" name="Oval 162"/>
              <p:cNvSpPr>
                <a:spLocks noChangeArrowheads="1"/>
              </p:cNvSpPr>
              <p:nvPr/>
            </p:nvSpPr>
            <p:spPr bwMode="auto">
              <a:xfrm>
                <a:off x="669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0" name="Oval 163"/>
              <p:cNvSpPr>
                <a:spLocks noChangeArrowheads="1"/>
              </p:cNvSpPr>
              <p:nvPr/>
            </p:nvSpPr>
            <p:spPr bwMode="auto">
              <a:xfrm>
                <a:off x="853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1" name="Oval 164"/>
              <p:cNvSpPr>
                <a:spLocks noChangeArrowheads="1"/>
              </p:cNvSpPr>
              <p:nvPr/>
            </p:nvSpPr>
            <p:spPr bwMode="auto">
              <a:xfrm>
                <a:off x="1024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2" name="Oval 165"/>
              <p:cNvSpPr>
                <a:spLocks noChangeArrowheads="1"/>
              </p:cNvSpPr>
              <p:nvPr/>
            </p:nvSpPr>
            <p:spPr bwMode="auto">
              <a:xfrm>
                <a:off x="1208" y="16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3" name="Oval 166"/>
              <p:cNvSpPr>
                <a:spLocks noChangeArrowheads="1"/>
              </p:cNvSpPr>
              <p:nvPr/>
            </p:nvSpPr>
            <p:spPr bwMode="auto">
              <a:xfrm>
                <a:off x="1397" y="16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4" name="Oval 167"/>
              <p:cNvSpPr>
                <a:spLocks noChangeArrowheads="1"/>
              </p:cNvSpPr>
              <p:nvPr/>
            </p:nvSpPr>
            <p:spPr bwMode="auto">
              <a:xfrm>
                <a:off x="1581" y="16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5" name="Oval 168"/>
              <p:cNvSpPr>
                <a:spLocks noChangeArrowheads="1"/>
              </p:cNvSpPr>
              <p:nvPr/>
            </p:nvSpPr>
            <p:spPr bwMode="auto">
              <a:xfrm>
                <a:off x="480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6" name="Oval 169"/>
              <p:cNvSpPr>
                <a:spLocks noChangeArrowheads="1"/>
              </p:cNvSpPr>
              <p:nvPr/>
            </p:nvSpPr>
            <p:spPr bwMode="auto">
              <a:xfrm>
                <a:off x="669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7" name="Oval 170"/>
              <p:cNvSpPr>
                <a:spLocks noChangeArrowheads="1"/>
              </p:cNvSpPr>
              <p:nvPr/>
            </p:nvSpPr>
            <p:spPr bwMode="auto">
              <a:xfrm>
                <a:off x="853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8" name="Oval 171"/>
              <p:cNvSpPr>
                <a:spLocks noChangeArrowheads="1"/>
              </p:cNvSpPr>
              <p:nvPr/>
            </p:nvSpPr>
            <p:spPr bwMode="auto">
              <a:xfrm>
                <a:off x="1024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69" name="Oval 172"/>
              <p:cNvSpPr>
                <a:spLocks noChangeArrowheads="1"/>
              </p:cNvSpPr>
              <p:nvPr/>
            </p:nvSpPr>
            <p:spPr bwMode="auto">
              <a:xfrm>
                <a:off x="1208" y="183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0" name="Oval 173"/>
              <p:cNvSpPr>
                <a:spLocks noChangeArrowheads="1"/>
              </p:cNvSpPr>
              <p:nvPr/>
            </p:nvSpPr>
            <p:spPr bwMode="auto">
              <a:xfrm>
                <a:off x="1397" y="1831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1" name="Oval 174"/>
              <p:cNvSpPr>
                <a:spLocks noChangeArrowheads="1"/>
              </p:cNvSpPr>
              <p:nvPr/>
            </p:nvSpPr>
            <p:spPr bwMode="auto">
              <a:xfrm>
                <a:off x="1581" y="182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2" name="Oval 175"/>
              <p:cNvSpPr>
                <a:spLocks noChangeArrowheads="1"/>
              </p:cNvSpPr>
              <p:nvPr/>
            </p:nvSpPr>
            <p:spPr bwMode="auto">
              <a:xfrm>
                <a:off x="488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3" name="Oval 176"/>
              <p:cNvSpPr>
                <a:spLocks noChangeArrowheads="1"/>
              </p:cNvSpPr>
              <p:nvPr/>
            </p:nvSpPr>
            <p:spPr bwMode="auto">
              <a:xfrm>
                <a:off x="677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4" name="Oval 177"/>
              <p:cNvSpPr>
                <a:spLocks noChangeArrowheads="1"/>
              </p:cNvSpPr>
              <p:nvPr/>
            </p:nvSpPr>
            <p:spPr bwMode="auto">
              <a:xfrm>
                <a:off x="861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5" name="Oval 178"/>
              <p:cNvSpPr>
                <a:spLocks noChangeArrowheads="1"/>
              </p:cNvSpPr>
              <p:nvPr/>
            </p:nvSpPr>
            <p:spPr bwMode="auto">
              <a:xfrm>
                <a:off x="1032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6" name="Oval 179"/>
              <p:cNvSpPr>
                <a:spLocks noChangeArrowheads="1"/>
              </p:cNvSpPr>
              <p:nvPr/>
            </p:nvSpPr>
            <p:spPr bwMode="auto">
              <a:xfrm>
                <a:off x="1216" y="198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7" name="Oval 180"/>
              <p:cNvSpPr>
                <a:spLocks noChangeArrowheads="1"/>
              </p:cNvSpPr>
              <p:nvPr/>
            </p:nvSpPr>
            <p:spPr bwMode="auto">
              <a:xfrm>
                <a:off x="1405" y="198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8" name="Oval 181"/>
              <p:cNvSpPr>
                <a:spLocks noChangeArrowheads="1"/>
              </p:cNvSpPr>
              <p:nvPr/>
            </p:nvSpPr>
            <p:spPr bwMode="auto">
              <a:xfrm>
                <a:off x="1589" y="198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79" name="Oval 182"/>
              <p:cNvSpPr>
                <a:spLocks noChangeArrowheads="1"/>
              </p:cNvSpPr>
              <p:nvPr/>
            </p:nvSpPr>
            <p:spPr bwMode="auto">
              <a:xfrm>
                <a:off x="488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0" name="Oval 183"/>
              <p:cNvSpPr>
                <a:spLocks noChangeArrowheads="1"/>
              </p:cNvSpPr>
              <p:nvPr/>
            </p:nvSpPr>
            <p:spPr bwMode="auto">
              <a:xfrm>
                <a:off x="677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1" name="Oval 184"/>
              <p:cNvSpPr>
                <a:spLocks noChangeArrowheads="1"/>
              </p:cNvSpPr>
              <p:nvPr/>
            </p:nvSpPr>
            <p:spPr bwMode="auto">
              <a:xfrm>
                <a:off x="861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2" name="Oval 185"/>
              <p:cNvSpPr>
                <a:spLocks noChangeArrowheads="1"/>
              </p:cNvSpPr>
              <p:nvPr/>
            </p:nvSpPr>
            <p:spPr bwMode="auto">
              <a:xfrm>
                <a:off x="1032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3" name="Oval 186"/>
              <p:cNvSpPr>
                <a:spLocks noChangeArrowheads="1"/>
              </p:cNvSpPr>
              <p:nvPr/>
            </p:nvSpPr>
            <p:spPr bwMode="auto">
              <a:xfrm>
                <a:off x="1216" y="213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4" name="Oval 187"/>
              <p:cNvSpPr>
                <a:spLocks noChangeArrowheads="1"/>
              </p:cNvSpPr>
              <p:nvPr/>
            </p:nvSpPr>
            <p:spPr bwMode="auto">
              <a:xfrm>
                <a:off x="1405" y="213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5" name="Oval 188"/>
              <p:cNvSpPr>
                <a:spLocks noChangeArrowheads="1"/>
              </p:cNvSpPr>
              <p:nvPr/>
            </p:nvSpPr>
            <p:spPr bwMode="auto">
              <a:xfrm>
                <a:off x="1589" y="213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6" name="Oval 189"/>
              <p:cNvSpPr>
                <a:spLocks noChangeArrowheads="1"/>
              </p:cNvSpPr>
              <p:nvPr/>
            </p:nvSpPr>
            <p:spPr bwMode="auto">
              <a:xfrm>
                <a:off x="488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7" name="Oval 190"/>
              <p:cNvSpPr>
                <a:spLocks noChangeArrowheads="1"/>
              </p:cNvSpPr>
              <p:nvPr/>
            </p:nvSpPr>
            <p:spPr bwMode="auto">
              <a:xfrm>
                <a:off x="677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8" name="Oval 191"/>
              <p:cNvSpPr>
                <a:spLocks noChangeArrowheads="1"/>
              </p:cNvSpPr>
              <p:nvPr/>
            </p:nvSpPr>
            <p:spPr bwMode="auto">
              <a:xfrm>
                <a:off x="861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89" name="Oval 192"/>
              <p:cNvSpPr>
                <a:spLocks noChangeArrowheads="1"/>
              </p:cNvSpPr>
              <p:nvPr/>
            </p:nvSpPr>
            <p:spPr bwMode="auto">
              <a:xfrm>
                <a:off x="1032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0" name="Oval 193"/>
              <p:cNvSpPr>
                <a:spLocks noChangeArrowheads="1"/>
              </p:cNvSpPr>
              <p:nvPr/>
            </p:nvSpPr>
            <p:spPr bwMode="auto">
              <a:xfrm>
                <a:off x="1216" y="229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1" name="Oval 194"/>
              <p:cNvSpPr>
                <a:spLocks noChangeArrowheads="1"/>
              </p:cNvSpPr>
              <p:nvPr/>
            </p:nvSpPr>
            <p:spPr bwMode="auto">
              <a:xfrm>
                <a:off x="1405" y="2295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2" name="Oval 195"/>
              <p:cNvSpPr>
                <a:spLocks noChangeArrowheads="1"/>
              </p:cNvSpPr>
              <p:nvPr/>
            </p:nvSpPr>
            <p:spPr bwMode="auto">
              <a:xfrm>
                <a:off x="1589" y="229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3" name="Oval 196"/>
              <p:cNvSpPr>
                <a:spLocks noChangeArrowheads="1"/>
              </p:cNvSpPr>
              <p:nvPr/>
            </p:nvSpPr>
            <p:spPr bwMode="auto">
              <a:xfrm>
                <a:off x="488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4" name="Oval 197"/>
              <p:cNvSpPr>
                <a:spLocks noChangeArrowheads="1"/>
              </p:cNvSpPr>
              <p:nvPr/>
            </p:nvSpPr>
            <p:spPr bwMode="auto">
              <a:xfrm>
                <a:off x="677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5" name="Oval 198"/>
              <p:cNvSpPr>
                <a:spLocks noChangeArrowheads="1"/>
              </p:cNvSpPr>
              <p:nvPr/>
            </p:nvSpPr>
            <p:spPr bwMode="auto">
              <a:xfrm>
                <a:off x="861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6" name="Oval 199"/>
              <p:cNvSpPr>
                <a:spLocks noChangeArrowheads="1"/>
              </p:cNvSpPr>
              <p:nvPr/>
            </p:nvSpPr>
            <p:spPr bwMode="auto">
              <a:xfrm>
                <a:off x="1032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7" name="Oval 200"/>
              <p:cNvSpPr>
                <a:spLocks noChangeArrowheads="1"/>
              </p:cNvSpPr>
              <p:nvPr/>
            </p:nvSpPr>
            <p:spPr bwMode="auto">
              <a:xfrm>
                <a:off x="1216" y="246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8" name="Oval 201"/>
              <p:cNvSpPr>
                <a:spLocks noChangeArrowheads="1"/>
              </p:cNvSpPr>
              <p:nvPr/>
            </p:nvSpPr>
            <p:spPr bwMode="auto">
              <a:xfrm>
                <a:off x="1405" y="2463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6399" name="Oval 202"/>
              <p:cNvSpPr>
                <a:spLocks noChangeArrowheads="1"/>
              </p:cNvSpPr>
              <p:nvPr/>
            </p:nvSpPr>
            <p:spPr bwMode="auto">
              <a:xfrm>
                <a:off x="1589" y="2460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66295" name="Oval 203"/>
            <p:cNvSpPr>
              <a:spLocks noChangeArrowheads="1"/>
            </p:cNvSpPr>
            <p:nvPr/>
          </p:nvSpPr>
          <p:spPr bwMode="auto">
            <a:xfrm>
              <a:off x="488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296" name="Oval 204"/>
            <p:cNvSpPr>
              <a:spLocks noChangeArrowheads="1"/>
            </p:cNvSpPr>
            <p:nvPr/>
          </p:nvSpPr>
          <p:spPr bwMode="auto">
            <a:xfrm>
              <a:off x="677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297" name="Oval 205"/>
            <p:cNvSpPr>
              <a:spLocks noChangeArrowheads="1"/>
            </p:cNvSpPr>
            <p:nvPr/>
          </p:nvSpPr>
          <p:spPr bwMode="auto">
            <a:xfrm>
              <a:off x="861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298" name="Oval 206"/>
            <p:cNvSpPr>
              <a:spLocks noChangeArrowheads="1"/>
            </p:cNvSpPr>
            <p:nvPr/>
          </p:nvSpPr>
          <p:spPr bwMode="auto">
            <a:xfrm>
              <a:off x="1032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299" name="Oval 207"/>
            <p:cNvSpPr>
              <a:spLocks noChangeArrowheads="1"/>
            </p:cNvSpPr>
            <p:nvPr/>
          </p:nvSpPr>
          <p:spPr bwMode="auto">
            <a:xfrm>
              <a:off x="1216" y="262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0" name="Oval 208"/>
            <p:cNvSpPr>
              <a:spLocks noChangeArrowheads="1"/>
            </p:cNvSpPr>
            <p:nvPr/>
          </p:nvSpPr>
          <p:spPr bwMode="auto">
            <a:xfrm>
              <a:off x="1405" y="262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1" name="Oval 209"/>
            <p:cNvSpPr>
              <a:spLocks noChangeArrowheads="1"/>
            </p:cNvSpPr>
            <p:nvPr/>
          </p:nvSpPr>
          <p:spPr bwMode="auto">
            <a:xfrm>
              <a:off x="1589" y="262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2" name="Oval 210"/>
            <p:cNvSpPr>
              <a:spLocks noChangeArrowheads="1"/>
            </p:cNvSpPr>
            <p:nvPr/>
          </p:nvSpPr>
          <p:spPr bwMode="auto">
            <a:xfrm>
              <a:off x="488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3" name="Oval 211"/>
            <p:cNvSpPr>
              <a:spLocks noChangeArrowheads="1"/>
            </p:cNvSpPr>
            <p:nvPr/>
          </p:nvSpPr>
          <p:spPr bwMode="auto">
            <a:xfrm>
              <a:off x="677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4" name="Oval 212"/>
            <p:cNvSpPr>
              <a:spLocks noChangeArrowheads="1"/>
            </p:cNvSpPr>
            <p:nvPr/>
          </p:nvSpPr>
          <p:spPr bwMode="auto">
            <a:xfrm>
              <a:off x="861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5" name="Oval 213"/>
            <p:cNvSpPr>
              <a:spLocks noChangeArrowheads="1"/>
            </p:cNvSpPr>
            <p:nvPr/>
          </p:nvSpPr>
          <p:spPr bwMode="auto">
            <a:xfrm>
              <a:off x="1032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6" name="Oval 214"/>
            <p:cNvSpPr>
              <a:spLocks noChangeArrowheads="1"/>
            </p:cNvSpPr>
            <p:nvPr/>
          </p:nvSpPr>
          <p:spPr bwMode="auto">
            <a:xfrm>
              <a:off x="1216" y="279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7" name="Oval 215"/>
            <p:cNvSpPr>
              <a:spLocks noChangeArrowheads="1"/>
            </p:cNvSpPr>
            <p:nvPr/>
          </p:nvSpPr>
          <p:spPr bwMode="auto">
            <a:xfrm>
              <a:off x="1405" y="279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8" name="Oval 216"/>
            <p:cNvSpPr>
              <a:spLocks noChangeArrowheads="1"/>
            </p:cNvSpPr>
            <p:nvPr/>
          </p:nvSpPr>
          <p:spPr bwMode="auto">
            <a:xfrm>
              <a:off x="1589" y="278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09" name="Oval 217"/>
            <p:cNvSpPr>
              <a:spLocks noChangeArrowheads="1"/>
            </p:cNvSpPr>
            <p:nvPr/>
          </p:nvSpPr>
          <p:spPr bwMode="auto">
            <a:xfrm>
              <a:off x="496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0" name="Oval 218"/>
            <p:cNvSpPr>
              <a:spLocks noChangeArrowheads="1"/>
            </p:cNvSpPr>
            <p:nvPr/>
          </p:nvSpPr>
          <p:spPr bwMode="auto">
            <a:xfrm>
              <a:off x="685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1" name="Oval 219"/>
            <p:cNvSpPr>
              <a:spLocks noChangeArrowheads="1"/>
            </p:cNvSpPr>
            <p:nvPr/>
          </p:nvSpPr>
          <p:spPr bwMode="auto">
            <a:xfrm>
              <a:off x="869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2" name="Oval 220"/>
            <p:cNvSpPr>
              <a:spLocks noChangeArrowheads="1"/>
            </p:cNvSpPr>
            <p:nvPr/>
          </p:nvSpPr>
          <p:spPr bwMode="auto">
            <a:xfrm>
              <a:off x="1040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3" name="Oval 221"/>
            <p:cNvSpPr>
              <a:spLocks noChangeArrowheads="1"/>
            </p:cNvSpPr>
            <p:nvPr/>
          </p:nvSpPr>
          <p:spPr bwMode="auto">
            <a:xfrm>
              <a:off x="1224" y="294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4" name="Oval 222"/>
            <p:cNvSpPr>
              <a:spLocks noChangeArrowheads="1"/>
            </p:cNvSpPr>
            <p:nvPr/>
          </p:nvSpPr>
          <p:spPr bwMode="auto">
            <a:xfrm>
              <a:off x="1413" y="2943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5" name="Oval 223"/>
            <p:cNvSpPr>
              <a:spLocks noChangeArrowheads="1"/>
            </p:cNvSpPr>
            <p:nvPr/>
          </p:nvSpPr>
          <p:spPr bwMode="auto">
            <a:xfrm>
              <a:off x="1597" y="294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6" name="Oval 224"/>
            <p:cNvSpPr>
              <a:spLocks noChangeArrowheads="1"/>
            </p:cNvSpPr>
            <p:nvPr/>
          </p:nvSpPr>
          <p:spPr bwMode="auto">
            <a:xfrm>
              <a:off x="496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7" name="Oval 225"/>
            <p:cNvSpPr>
              <a:spLocks noChangeArrowheads="1"/>
            </p:cNvSpPr>
            <p:nvPr/>
          </p:nvSpPr>
          <p:spPr bwMode="auto">
            <a:xfrm>
              <a:off x="685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8" name="Oval 226"/>
            <p:cNvSpPr>
              <a:spLocks noChangeArrowheads="1"/>
            </p:cNvSpPr>
            <p:nvPr/>
          </p:nvSpPr>
          <p:spPr bwMode="auto">
            <a:xfrm>
              <a:off x="869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19" name="Oval 227"/>
            <p:cNvSpPr>
              <a:spLocks noChangeArrowheads="1"/>
            </p:cNvSpPr>
            <p:nvPr/>
          </p:nvSpPr>
          <p:spPr bwMode="auto">
            <a:xfrm>
              <a:off x="1040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0" name="Oval 228"/>
            <p:cNvSpPr>
              <a:spLocks noChangeArrowheads="1"/>
            </p:cNvSpPr>
            <p:nvPr/>
          </p:nvSpPr>
          <p:spPr bwMode="auto">
            <a:xfrm>
              <a:off x="1224" y="309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1" name="Oval 229"/>
            <p:cNvSpPr>
              <a:spLocks noChangeArrowheads="1"/>
            </p:cNvSpPr>
            <p:nvPr/>
          </p:nvSpPr>
          <p:spPr bwMode="auto">
            <a:xfrm>
              <a:off x="1413" y="309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2" name="Oval 230"/>
            <p:cNvSpPr>
              <a:spLocks noChangeArrowheads="1"/>
            </p:cNvSpPr>
            <p:nvPr/>
          </p:nvSpPr>
          <p:spPr bwMode="auto">
            <a:xfrm>
              <a:off x="1597" y="309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3" name="Oval 231"/>
            <p:cNvSpPr>
              <a:spLocks noChangeArrowheads="1"/>
            </p:cNvSpPr>
            <p:nvPr/>
          </p:nvSpPr>
          <p:spPr bwMode="auto">
            <a:xfrm>
              <a:off x="496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4" name="Oval 232"/>
            <p:cNvSpPr>
              <a:spLocks noChangeArrowheads="1"/>
            </p:cNvSpPr>
            <p:nvPr/>
          </p:nvSpPr>
          <p:spPr bwMode="auto">
            <a:xfrm>
              <a:off x="685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5" name="Oval 233"/>
            <p:cNvSpPr>
              <a:spLocks noChangeArrowheads="1"/>
            </p:cNvSpPr>
            <p:nvPr/>
          </p:nvSpPr>
          <p:spPr bwMode="auto">
            <a:xfrm>
              <a:off x="869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6" name="Oval 234"/>
            <p:cNvSpPr>
              <a:spLocks noChangeArrowheads="1"/>
            </p:cNvSpPr>
            <p:nvPr/>
          </p:nvSpPr>
          <p:spPr bwMode="auto">
            <a:xfrm>
              <a:off x="1040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7" name="Oval 235"/>
            <p:cNvSpPr>
              <a:spLocks noChangeArrowheads="1"/>
            </p:cNvSpPr>
            <p:nvPr/>
          </p:nvSpPr>
          <p:spPr bwMode="auto">
            <a:xfrm>
              <a:off x="1224" y="325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8" name="Oval 236"/>
            <p:cNvSpPr>
              <a:spLocks noChangeArrowheads="1"/>
            </p:cNvSpPr>
            <p:nvPr/>
          </p:nvSpPr>
          <p:spPr bwMode="auto">
            <a:xfrm>
              <a:off x="1413" y="325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29" name="Oval 237"/>
            <p:cNvSpPr>
              <a:spLocks noChangeArrowheads="1"/>
            </p:cNvSpPr>
            <p:nvPr/>
          </p:nvSpPr>
          <p:spPr bwMode="auto">
            <a:xfrm>
              <a:off x="1597" y="325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0" name="Oval 238"/>
            <p:cNvSpPr>
              <a:spLocks noChangeArrowheads="1"/>
            </p:cNvSpPr>
            <p:nvPr/>
          </p:nvSpPr>
          <p:spPr bwMode="auto">
            <a:xfrm>
              <a:off x="496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1" name="Oval 239"/>
            <p:cNvSpPr>
              <a:spLocks noChangeArrowheads="1"/>
            </p:cNvSpPr>
            <p:nvPr/>
          </p:nvSpPr>
          <p:spPr bwMode="auto">
            <a:xfrm>
              <a:off x="685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2" name="Oval 240"/>
            <p:cNvSpPr>
              <a:spLocks noChangeArrowheads="1"/>
            </p:cNvSpPr>
            <p:nvPr/>
          </p:nvSpPr>
          <p:spPr bwMode="auto">
            <a:xfrm>
              <a:off x="869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3" name="Oval 241"/>
            <p:cNvSpPr>
              <a:spLocks noChangeArrowheads="1"/>
            </p:cNvSpPr>
            <p:nvPr/>
          </p:nvSpPr>
          <p:spPr bwMode="auto">
            <a:xfrm>
              <a:off x="1040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4" name="Oval 242"/>
            <p:cNvSpPr>
              <a:spLocks noChangeArrowheads="1"/>
            </p:cNvSpPr>
            <p:nvPr/>
          </p:nvSpPr>
          <p:spPr bwMode="auto">
            <a:xfrm>
              <a:off x="1224" y="341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5" name="Oval 243"/>
            <p:cNvSpPr>
              <a:spLocks noChangeArrowheads="1"/>
            </p:cNvSpPr>
            <p:nvPr/>
          </p:nvSpPr>
          <p:spPr bwMode="auto">
            <a:xfrm>
              <a:off x="1413" y="341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6" name="Oval 244"/>
            <p:cNvSpPr>
              <a:spLocks noChangeArrowheads="1"/>
            </p:cNvSpPr>
            <p:nvPr/>
          </p:nvSpPr>
          <p:spPr bwMode="auto">
            <a:xfrm>
              <a:off x="1597" y="341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7" name="Oval 245"/>
            <p:cNvSpPr>
              <a:spLocks noChangeArrowheads="1"/>
            </p:cNvSpPr>
            <p:nvPr/>
          </p:nvSpPr>
          <p:spPr bwMode="auto">
            <a:xfrm>
              <a:off x="496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8" name="Oval 246"/>
            <p:cNvSpPr>
              <a:spLocks noChangeArrowheads="1"/>
            </p:cNvSpPr>
            <p:nvPr/>
          </p:nvSpPr>
          <p:spPr bwMode="auto">
            <a:xfrm>
              <a:off x="685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39" name="Oval 247"/>
            <p:cNvSpPr>
              <a:spLocks noChangeArrowheads="1"/>
            </p:cNvSpPr>
            <p:nvPr/>
          </p:nvSpPr>
          <p:spPr bwMode="auto">
            <a:xfrm>
              <a:off x="869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0" name="Oval 248"/>
            <p:cNvSpPr>
              <a:spLocks noChangeArrowheads="1"/>
            </p:cNvSpPr>
            <p:nvPr/>
          </p:nvSpPr>
          <p:spPr bwMode="auto">
            <a:xfrm>
              <a:off x="1040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1" name="Oval 249"/>
            <p:cNvSpPr>
              <a:spLocks noChangeArrowheads="1"/>
            </p:cNvSpPr>
            <p:nvPr/>
          </p:nvSpPr>
          <p:spPr bwMode="auto">
            <a:xfrm>
              <a:off x="1224" y="3574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2" name="Oval 250"/>
            <p:cNvSpPr>
              <a:spLocks noChangeArrowheads="1"/>
            </p:cNvSpPr>
            <p:nvPr/>
          </p:nvSpPr>
          <p:spPr bwMode="auto">
            <a:xfrm>
              <a:off x="1413" y="3575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3" name="Oval 251"/>
            <p:cNvSpPr>
              <a:spLocks noChangeArrowheads="1"/>
            </p:cNvSpPr>
            <p:nvPr/>
          </p:nvSpPr>
          <p:spPr bwMode="auto">
            <a:xfrm>
              <a:off x="1597" y="3572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4" name="Oval 252"/>
            <p:cNvSpPr>
              <a:spLocks noChangeArrowheads="1"/>
            </p:cNvSpPr>
            <p:nvPr/>
          </p:nvSpPr>
          <p:spPr bwMode="auto">
            <a:xfrm>
              <a:off x="480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5" name="Oval 253"/>
            <p:cNvSpPr>
              <a:spLocks noChangeArrowheads="1"/>
            </p:cNvSpPr>
            <p:nvPr/>
          </p:nvSpPr>
          <p:spPr bwMode="auto">
            <a:xfrm>
              <a:off x="669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6" name="Oval 254"/>
            <p:cNvSpPr>
              <a:spLocks noChangeArrowheads="1"/>
            </p:cNvSpPr>
            <p:nvPr/>
          </p:nvSpPr>
          <p:spPr bwMode="auto">
            <a:xfrm>
              <a:off x="853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7" name="Oval 255"/>
            <p:cNvSpPr>
              <a:spLocks noChangeArrowheads="1"/>
            </p:cNvSpPr>
            <p:nvPr/>
          </p:nvSpPr>
          <p:spPr bwMode="auto">
            <a:xfrm>
              <a:off x="1024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8" name="Oval 256"/>
            <p:cNvSpPr>
              <a:spLocks noChangeArrowheads="1"/>
            </p:cNvSpPr>
            <p:nvPr/>
          </p:nvSpPr>
          <p:spPr bwMode="auto">
            <a:xfrm>
              <a:off x="1208" y="1510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49" name="Oval 257"/>
            <p:cNvSpPr>
              <a:spLocks noChangeArrowheads="1"/>
            </p:cNvSpPr>
            <p:nvPr/>
          </p:nvSpPr>
          <p:spPr bwMode="auto">
            <a:xfrm>
              <a:off x="1397" y="1511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0" name="Oval 258"/>
            <p:cNvSpPr>
              <a:spLocks noChangeArrowheads="1"/>
            </p:cNvSpPr>
            <p:nvPr/>
          </p:nvSpPr>
          <p:spPr bwMode="auto">
            <a:xfrm>
              <a:off x="1581" y="150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1" name="Oval 259"/>
            <p:cNvSpPr>
              <a:spLocks noChangeArrowheads="1"/>
            </p:cNvSpPr>
            <p:nvPr/>
          </p:nvSpPr>
          <p:spPr bwMode="auto">
            <a:xfrm>
              <a:off x="488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2" name="Oval 260"/>
            <p:cNvSpPr>
              <a:spLocks noChangeArrowheads="1"/>
            </p:cNvSpPr>
            <p:nvPr/>
          </p:nvSpPr>
          <p:spPr bwMode="auto">
            <a:xfrm>
              <a:off x="677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3" name="Oval 261"/>
            <p:cNvSpPr>
              <a:spLocks noChangeArrowheads="1"/>
            </p:cNvSpPr>
            <p:nvPr/>
          </p:nvSpPr>
          <p:spPr bwMode="auto">
            <a:xfrm>
              <a:off x="861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4" name="Oval 262"/>
            <p:cNvSpPr>
              <a:spLocks noChangeArrowheads="1"/>
            </p:cNvSpPr>
            <p:nvPr/>
          </p:nvSpPr>
          <p:spPr bwMode="auto">
            <a:xfrm>
              <a:off x="1032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5" name="Oval 263"/>
            <p:cNvSpPr>
              <a:spLocks noChangeArrowheads="1"/>
            </p:cNvSpPr>
            <p:nvPr/>
          </p:nvSpPr>
          <p:spPr bwMode="auto">
            <a:xfrm>
              <a:off x="1216" y="1358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6" name="Oval 264"/>
            <p:cNvSpPr>
              <a:spLocks noChangeArrowheads="1"/>
            </p:cNvSpPr>
            <p:nvPr/>
          </p:nvSpPr>
          <p:spPr bwMode="auto">
            <a:xfrm>
              <a:off x="1405" y="1359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266357" name="Oval 265"/>
            <p:cNvSpPr>
              <a:spLocks noChangeArrowheads="1"/>
            </p:cNvSpPr>
            <p:nvPr/>
          </p:nvSpPr>
          <p:spPr bwMode="auto">
            <a:xfrm>
              <a:off x="1589" y="1356"/>
              <a:ext cx="96" cy="9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sp>
        <p:nvSpPr>
          <p:cNvPr id="266259" name="Line 269"/>
          <p:cNvSpPr>
            <a:spLocks noChangeShapeType="1"/>
          </p:cNvSpPr>
          <p:nvPr/>
        </p:nvSpPr>
        <p:spPr bwMode="auto">
          <a:xfrm>
            <a:off x="3613150" y="4946650"/>
            <a:ext cx="0" cy="361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pic>
        <p:nvPicPr>
          <p:cNvPr id="2662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1981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5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9397" y="824630"/>
            <a:ext cx="7112000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419" y="824630"/>
            <a:ext cx="7112000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9218" y="700081"/>
            <a:ext cx="243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Low </a:t>
            </a:r>
            <a:r>
              <a:rPr lang="en-US" dirty="0"/>
              <a:t>readout bandwidth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84586" y="561582"/>
            <a:ext cx="336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readout bandwidth</a:t>
            </a:r>
            <a:r>
              <a:rPr lang="en-US"/>
              <a:t>: </a:t>
            </a:r>
          </a:p>
          <a:p>
            <a:pPr algn="ctr"/>
            <a:r>
              <a:rPr lang="en-US" dirty="0"/>
              <a:t>No chemical shift artifact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42D458-FEB2-9B45-A67A-94CA56CDE439}"/>
              </a:ext>
            </a:extLst>
          </p:cNvPr>
          <p:cNvCxnSpPr/>
          <p:nvPr/>
        </p:nvCxnSpPr>
        <p:spPr>
          <a:xfrm flipV="1">
            <a:off x="997527" y="4180116"/>
            <a:ext cx="344384" cy="510639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3533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E6F343-FAB3-D045-8D70-3D4D16BE7CCE}"/>
              </a:ext>
            </a:extLst>
          </p:cNvPr>
          <p:cNvSpPr/>
          <p:nvPr/>
        </p:nvSpPr>
        <p:spPr>
          <a:xfrm>
            <a:off x="1641979" y="1098414"/>
            <a:ext cx="10062599" cy="36398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CB196-7AAA-CA4A-9061-EBCD573C8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519" y="1098414"/>
            <a:ext cx="5379524" cy="4055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8374C-823A-6049-8894-390EB7ED2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191" y="1098414"/>
            <a:ext cx="5077084" cy="4055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5A496-E25B-7B48-8951-5A7221382EDE}"/>
              </a:ext>
            </a:extLst>
          </p:cNvPr>
          <p:cNvSpPr txBox="1"/>
          <p:nvPr/>
        </p:nvSpPr>
        <p:spPr>
          <a:xfrm>
            <a:off x="1945377" y="5223319"/>
            <a:ext cx="912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voxels shifted depends on fat-water shift and PE bandwidth (Hz/pix)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07984-39EA-A744-B9CC-635AD40EFF0C}"/>
              </a:ext>
            </a:extLst>
          </p:cNvPr>
          <p:cNvSpPr txBox="1"/>
          <p:nvPr/>
        </p:nvSpPr>
        <p:spPr>
          <a:xfrm>
            <a:off x="118320" y="5623429"/>
            <a:ext cx="11020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ppm x 300 MHz = 1050 Hz fat-water shift</a:t>
            </a:r>
          </a:p>
          <a:p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spacing = 0.81ms with R=4 acceleration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1/.20ms = 5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KHz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180 pix  27 Hz/pix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 3.5ppm x 297 MHz/(27 Hz/pix) =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38 pix shift</a:t>
            </a:r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7391DB-E3CD-274A-A215-222ED3B941A8}"/>
              </a:ext>
            </a:extLst>
          </p:cNvPr>
          <p:cNvCxnSpPr/>
          <p:nvPr/>
        </p:nvCxnSpPr>
        <p:spPr>
          <a:xfrm>
            <a:off x="6686041" y="3657600"/>
            <a:ext cx="434660" cy="2256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5A7C3A-23B3-2247-AB5E-FAB8BC71F0A0}"/>
              </a:ext>
            </a:extLst>
          </p:cNvPr>
          <p:cNvCxnSpPr/>
          <p:nvPr/>
        </p:nvCxnSpPr>
        <p:spPr>
          <a:xfrm>
            <a:off x="8002222" y="3657599"/>
            <a:ext cx="434660" cy="2256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7A16BB-54C1-7442-A458-C7D70D38DA5F}"/>
              </a:ext>
            </a:extLst>
          </p:cNvPr>
          <p:cNvSpPr txBox="1"/>
          <p:nvPr/>
        </p:nvSpPr>
        <p:spPr>
          <a:xfrm>
            <a:off x="5340083" y="55566"/>
            <a:ext cx="2972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 saturation in EPI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C073E-EEE4-214A-A0F7-7A9F8CD703D0}"/>
              </a:ext>
            </a:extLst>
          </p:cNvPr>
          <p:cNvSpPr txBox="1"/>
          <p:nvPr/>
        </p:nvSpPr>
        <p:spPr>
          <a:xfrm>
            <a:off x="9187007" y="4857008"/>
            <a:ext cx="2637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1.1mm in-plane, 2mm slice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1F20C-6464-BB4A-B6A2-A7A1B7D7C28D}"/>
              </a:ext>
            </a:extLst>
          </p:cNvPr>
          <p:cNvSpPr txBox="1"/>
          <p:nvPr/>
        </p:nvSpPr>
        <p:spPr>
          <a:xfrm>
            <a:off x="6695169" y="620913"/>
            <a:ext cx="516600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 sat OFF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05B5A-CADB-C44E-9BB6-ED142653D539}"/>
              </a:ext>
            </a:extLst>
          </p:cNvPr>
          <p:cNvSpPr txBox="1"/>
          <p:nvPr/>
        </p:nvSpPr>
        <p:spPr>
          <a:xfrm>
            <a:off x="1529164" y="620913"/>
            <a:ext cx="51660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 sat 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FB97CA-19F7-1044-AA22-1AD60A11958E}"/>
              </a:ext>
            </a:extLst>
          </p:cNvPr>
          <p:cNvCxnSpPr/>
          <p:nvPr/>
        </p:nvCxnSpPr>
        <p:spPr>
          <a:xfrm>
            <a:off x="6509287" y="4527931"/>
            <a:ext cx="434660" cy="2256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74E601-9A30-CF41-AD14-BE030D55DA47}"/>
              </a:ext>
            </a:extLst>
          </p:cNvPr>
          <p:cNvCxnSpPr/>
          <p:nvPr/>
        </p:nvCxnSpPr>
        <p:spPr>
          <a:xfrm>
            <a:off x="7825468" y="4527930"/>
            <a:ext cx="434660" cy="2256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BD10D8D-76D5-594B-97AF-22A77A927D39}"/>
              </a:ext>
            </a:extLst>
          </p:cNvPr>
          <p:cNvCxnSpPr>
            <a:cxnSpLocks/>
          </p:cNvCxnSpPr>
          <p:nvPr/>
        </p:nvCxnSpPr>
        <p:spPr>
          <a:xfrm flipV="1">
            <a:off x="1012058" y="2006354"/>
            <a:ext cx="0" cy="150515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7383D5-E077-A446-9BA9-1DF99F1FE409}"/>
              </a:ext>
            </a:extLst>
          </p:cNvPr>
          <p:cNvSpPr txBox="1"/>
          <p:nvPr/>
        </p:nvSpPr>
        <p:spPr>
          <a:xfrm rot="16200000">
            <a:off x="-265379" y="2446572"/>
            <a:ext cx="166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Phase encode direction</a:t>
            </a:r>
          </a:p>
        </p:txBody>
      </p:sp>
    </p:spTree>
    <p:extLst>
      <p:ext uri="{BB962C8B-B14F-4D97-AF65-F5344CB8AC3E}">
        <p14:creationId xmlns:p14="http://schemas.microsoft.com/office/powerpoint/2010/main" val="4244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B2E0-6679-304C-9475-028EC7D1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68127"/>
            <a:ext cx="11939016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Physiological noise in EPI time series:  Impact on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temporal SNR (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02B39-094E-BE4E-9361-EEF1BC5A0D2B}"/>
              </a:ext>
            </a:extLst>
          </p:cNvPr>
          <p:cNvSpPr txBox="1"/>
          <p:nvPr/>
        </p:nvSpPr>
        <p:spPr>
          <a:xfrm>
            <a:off x="7371605" y="6243045"/>
            <a:ext cx="486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Triantafyllou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et al.,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NeuroImage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 </a:t>
            </a:r>
          </a:p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Polimeni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and Wald LL,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NeuroImage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9A2EE1-A238-4542-96FA-A78CE11CFD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8477"/>
            <a:ext cx="12192000" cy="3960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1F6AF5-C845-534D-86BA-5194D4C6E7D6}"/>
              </a:ext>
            </a:extLst>
          </p:cNvPr>
          <p:cNvSpPr txBox="1"/>
          <p:nvPr/>
        </p:nvSpPr>
        <p:spPr>
          <a:xfrm>
            <a:off x="142044" y="4987852"/>
            <a:ext cx="6447342" cy="130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“Noisy tissues”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CSF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Lower noise in white matter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Smaller voxels suffer less partial volume effect from CSF, etc.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C911F-2F89-5A45-9EB6-C4DE1B553785}"/>
              </a:ext>
            </a:extLst>
          </p:cNvPr>
          <p:cNvSpPr txBox="1"/>
          <p:nvPr/>
        </p:nvSpPr>
        <p:spPr>
          <a:xfrm>
            <a:off x="7530193" y="4594749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(two cases agree more closely)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E182FE-3040-A94D-9B00-5D2878DBD82C}"/>
              </a:ext>
            </a:extLst>
          </p:cNvPr>
          <p:cNvSpPr/>
          <p:nvPr/>
        </p:nvSpPr>
        <p:spPr>
          <a:xfrm>
            <a:off x="-118872" y="2779776"/>
            <a:ext cx="12792456" cy="3508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rved Down Arrow 22">
            <a:extLst>
              <a:ext uri="{FF2B5EF4-FFF2-40B4-BE49-F238E27FC236}">
                <a16:creationId xmlns:a16="http://schemas.microsoft.com/office/drawing/2014/main" id="{1515F785-CA77-1540-B9A1-3A8674717867}"/>
              </a:ext>
            </a:extLst>
          </p:cNvPr>
          <p:cNvSpPr/>
          <p:nvPr/>
        </p:nvSpPr>
        <p:spPr>
          <a:xfrm>
            <a:off x="4727448" y="610040"/>
            <a:ext cx="3364992" cy="500606"/>
          </a:xfrm>
          <a:prstGeom prst="curvedDownArrow">
            <a:avLst>
              <a:gd name="adj1" fmla="val 49220"/>
              <a:gd name="adj2" fmla="val 119445"/>
              <a:gd name="adj3" fmla="val 25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F43F35-3DBE-0B48-925C-D388F492A1B2}"/>
              </a:ext>
            </a:extLst>
          </p:cNvPr>
          <p:cNvSpPr txBox="1"/>
          <p:nvPr/>
        </p:nvSpPr>
        <p:spPr>
          <a:xfrm>
            <a:off x="5577625" y="610040"/>
            <a:ext cx="151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9x smaller volume!!!</a:t>
            </a:r>
          </a:p>
        </p:txBody>
      </p:sp>
    </p:spTree>
    <p:extLst>
      <p:ext uri="{BB962C8B-B14F-4D97-AF65-F5344CB8AC3E}">
        <p14:creationId xmlns:p14="http://schemas.microsoft.com/office/powerpoint/2010/main" val="279842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Quiz!!!</a:t>
            </a:r>
          </a:p>
        </p:txBody>
      </p:sp>
    </p:spTree>
    <p:extLst>
      <p:ext uri="{BB962C8B-B14F-4D97-AF65-F5344CB8AC3E}">
        <p14:creationId xmlns:p14="http://schemas.microsoft.com/office/powerpoint/2010/main" val="1743830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616" y="4967416"/>
            <a:ext cx="90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</a:t>
            </a:r>
            <a:r>
              <a:rPr lang="en-US" dirty="0"/>
              <a:t>:  Can soften with a little filtering/windowing in frequency domain </a:t>
            </a:r>
            <a:r>
              <a:rPr lang="en-US" dirty="0">
                <a:sym typeface="Wingdings"/>
              </a:rPr>
              <a:t> causes slight blur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79" y="1123450"/>
            <a:ext cx="3716809" cy="3444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4043" y="1359243"/>
            <a:ext cx="53109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Incomplete fat suppression (chemical shift artifact)</a:t>
            </a:r>
          </a:p>
          <a:p>
            <a:endParaRPr lang="en-US" dirty="0"/>
          </a:p>
          <a:p>
            <a:r>
              <a:rPr lang="en-US" dirty="0"/>
              <a:t>(2) “Zipper” artifact from RF noise contamination</a:t>
            </a:r>
          </a:p>
          <a:p>
            <a:endParaRPr lang="en-US" dirty="0"/>
          </a:p>
          <a:p>
            <a:r>
              <a:rPr lang="en-US" dirty="0"/>
              <a:t>(3) Gibbs ringing from k-space truncation</a:t>
            </a:r>
          </a:p>
          <a:p>
            <a:endParaRPr lang="en-US" dirty="0"/>
          </a:p>
          <a:p>
            <a:r>
              <a:rPr lang="en-US" dirty="0"/>
              <a:t>(4) Head motion artifact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979" y="200351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11354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616" y="4992468"/>
            <a:ext cx="289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</a:t>
            </a:r>
            <a:r>
              <a:rPr lang="en-US" dirty="0"/>
              <a:t>:  No easy solution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4043" y="1359243"/>
            <a:ext cx="65027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Blood flow artifact from hematoma</a:t>
            </a:r>
          </a:p>
          <a:p>
            <a:endParaRPr lang="en-US" dirty="0"/>
          </a:p>
          <a:p>
            <a:r>
              <a:rPr lang="en-US" dirty="0"/>
              <a:t>(2) T2* dephasing from metal object (susceptibility)</a:t>
            </a:r>
          </a:p>
          <a:p>
            <a:endParaRPr lang="en-US" dirty="0"/>
          </a:p>
          <a:p>
            <a:r>
              <a:rPr lang="en-US" dirty="0"/>
              <a:t>(3) RF coil transmit field inhomogeneity</a:t>
            </a:r>
          </a:p>
          <a:p>
            <a:endParaRPr lang="en-US" dirty="0"/>
          </a:p>
          <a:p>
            <a:r>
              <a:rPr lang="en-US" dirty="0"/>
              <a:t>(4) T2* dephasing from sinus cavity air-tissue susceptibility interface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35" y="1262449"/>
            <a:ext cx="46482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616" y="89311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echo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7381" y="893117"/>
            <a:ext cx="151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Gradient echo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3979" y="200351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9072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1996"/>
            <a:ext cx="5273458" cy="3955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4043" y="1359243"/>
            <a:ext cx="65598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Blood flow artifact from hematoma</a:t>
            </a:r>
          </a:p>
          <a:p>
            <a:endParaRPr lang="en-US" dirty="0"/>
          </a:p>
          <a:p>
            <a:r>
              <a:rPr lang="en-US" dirty="0"/>
              <a:t>(2) T2* dephasing from metal object (susceptibility)</a:t>
            </a:r>
          </a:p>
          <a:p>
            <a:endParaRPr lang="en-US" dirty="0"/>
          </a:p>
          <a:p>
            <a:r>
              <a:rPr lang="en-US" dirty="0"/>
              <a:t>(3) RF coil transmit field inhomogeneity</a:t>
            </a:r>
          </a:p>
          <a:p>
            <a:endParaRPr lang="en-US" dirty="0"/>
          </a:p>
          <a:p>
            <a:r>
              <a:rPr lang="en-US" dirty="0"/>
              <a:t>(4) T2* dephasing from sinus cavity air-tissue susceptibility interface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979" y="200351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616" y="5386183"/>
            <a:ext cx="492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</a:t>
            </a:r>
            <a:r>
              <a:rPr lang="en-US" dirty="0"/>
              <a:t>:  Use thinner slices or better B</a:t>
            </a:r>
            <a:r>
              <a:rPr lang="en-US" baseline="-25000" dirty="0"/>
              <a:t>0</a:t>
            </a:r>
            <a:r>
              <a:rPr lang="en-US" dirty="0"/>
              <a:t> shimming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61265" y="3641899"/>
            <a:ext cx="1943935" cy="2897093"/>
            <a:chOff x="2932668" y="568960"/>
            <a:chExt cx="3023439" cy="4500880"/>
          </a:xfrm>
        </p:grpSpPr>
        <p:sp>
          <p:nvSpPr>
            <p:cNvPr id="9" name="Rectangle 8"/>
            <p:cNvSpPr/>
            <p:nvPr/>
          </p:nvSpPr>
          <p:spPr>
            <a:xfrm>
              <a:off x="4778400" y="609600"/>
              <a:ext cx="1088999" cy="4370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2668" y="609600"/>
              <a:ext cx="513122" cy="4370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302000" y="568960"/>
              <a:ext cx="2524222" cy="4500880"/>
              <a:chOff x="3302000" y="568960"/>
              <a:chExt cx="2524222" cy="45008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02000" y="568960"/>
                <a:ext cx="2524222" cy="450088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02000" y="568960"/>
                <a:ext cx="2524222" cy="442976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6526" y="2120989"/>
                <a:ext cx="151346" cy="1462927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5115741" y="1937796"/>
              <a:ext cx="683631" cy="43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Helvetica"/>
                  <a:cs typeface="Helvetica"/>
                </a:rPr>
                <a:t>200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05632" y="3242057"/>
              <a:ext cx="763413" cy="43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Helvetica"/>
                  <a:cs typeface="Helvetica"/>
                </a:rPr>
                <a:t>-200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1166" y="2570367"/>
              <a:ext cx="419354" cy="43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Helvetica"/>
                  <a:cs typeface="Helvetica"/>
                </a:rPr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7189" y="2559310"/>
              <a:ext cx="578918" cy="43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Helvetica"/>
                  <a:cs typeface="Helvetica"/>
                </a:rPr>
                <a:t>Hz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62687" y="609600"/>
              <a:ext cx="1693333" cy="1130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32668" y="4953000"/>
              <a:ext cx="2934731" cy="628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7842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43" y="1015479"/>
            <a:ext cx="70993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9650" y="1146300"/>
            <a:ext cx="4785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(1) Geometric stretching from phase encode gradient eddy currents</a:t>
            </a:r>
          </a:p>
          <a:p>
            <a:endParaRPr lang="en-US" dirty="0"/>
          </a:p>
          <a:p>
            <a:r>
              <a:rPr lang="en-US" dirty="0"/>
              <a:t>(2) Motion artifact</a:t>
            </a:r>
          </a:p>
          <a:p>
            <a:endParaRPr lang="en-US" dirty="0"/>
          </a:p>
          <a:p>
            <a:r>
              <a:rPr lang="en-US" dirty="0"/>
              <a:t>(3) Fat-water shift along readout direction</a:t>
            </a:r>
          </a:p>
          <a:p>
            <a:endParaRPr lang="en-US" dirty="0"/>
          </a:p>
          <a:p>
            <a:r>
              <a:rPr lang="en-US" dirty="0"/>
              <a:t>(4) No artifact </a:t>
            </a:r>
            <a:r>
              <a:rPr lang="mr-IN" dirty="0"/>
              <a:t>–</a:t>
            </a:r>
            <a:r>
              <a:rPr lang="en-US" dirty="0"/>
              <a:t> image shows real anatomical details</a:t>
            </a:r>
          </a:p>
        </p:txBody>
      </p:sp>
    </p:spTree>
    <p:extLst>
      <p:ext uri="{BB962C8B-B14F-4D97-AF65-F5344CB8AC3E}">
        <p14:creationId xmlns:p14="http://schemas.microsoft.com/office/powerpoint/2010/main" val="1220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616" y="4967416"/>
            <a:ext cx="844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</a:t>
            </a:r>
            <a:r>
              <a:rPr lang="en-US" dirty="0"/>
              <a:t>:  Reduce echo spacing time, increase </a:t>
            </a:r>
            <a:r>
              <a:rPr lang="en-US" dirty="0" err="1"/>
              <a:t>iPAT</a:t>
            </a:r>
            <a:r>
              <a:rPr lang="en-US" dirty="0"/>
              <a:t> GRAPPA factor, improve B</a:t>
            </a:r>
            <a:r>
              <a:rPr lang="en-US" baseline="-25000" dirty="0"/>
              <a:t>0</a:t>
            </a:r>
            <a:r>
              <a:rPr lang="en-US" dirty="0"/>
              <a:t> shimming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6396" y="1346717"/>
            <a:ext cx="4785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Gradient nonlinearity</a:t>
            </a:r>
          </a:p>
          <a:p>
            <a:endParaRPr lang="en-US" dirty="0"/>
          </a:p>
          <a:p>
            <a:r>
              <a:rPr lang="en-US" dirty="0"/>
              <a:t>(2) Geometric distortion from gradient eddy currents</a:t>
            </a:r>
          </a:p>
          <a:p>
            <a:endParaRPr lang="en-US" dirty="0"/>
          </a:p>
          <a:p>
            <a:r>
              <a:rPr lang="en-US" dirty="0"/>
              <a:t>(3) Motion artifact</a:t>
            </a:r>
          </a:p>
          <a:p>
            <a:endParaRPr lang="en-US" dirty="0"/>
          </a:p>
          <a:p>
            <a:r>
              <a:rPr lang="en-US" dirty="0"/>
              <a:t>(4) Geometric distortion due to B</a:t>
            </a:r>
            <a:r>
              <a:rPr lang="en-US" baseline="-25000" dirty="0"/>
              <a:t>0</a:t>
            </a:r>
            <a:r>
              <a:rPr lang="en-US" dirty="0"/>
              <a:t> offset in body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979" y="200351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79" y="1052185"/>
            <a:ext cx="5606717" cy="3776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4942" y="1352811"/>
            <a:ext cx="1565754" cy="347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6F4291-941F-DD48-AC73-F38EE4A441EE}"/>
              </a:ext>
            </a:extLst>
          </p:cNvPr>
          <p:cNvSpPr/>
          <p:nvPr/>
        </p:nvSpPr>
        <p:spPr>
          <a:xfrm>
            <a:off x="1664208" y="1527048"/>
            <a:ext cx="758952" cy="344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805EA4-9230-824D-95AA-8017E10840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832" y="44388"/>
            <a:ext cx="4421619" cy="8463391"/>
          </a:xfrm>
          <a:prstGeom prst="rect">
            <a:avLst/>
          </a:prstGeom>
        </p:spPr>
      </p:pic>
      <p:pic>
        <p:nvPicPr>
          <p:cNvPr id="5" name="Picture 4" descr="IMG_7708.JPG">
            <a:extLst>
              <a:ext uri="{FF2B5EF4-FFF2-40B4-BE49-F238E27FC236}">
                <a16:creationId xmlns:a16="http://schemas.microsoft.com/office/drawing/2014/main" id="{777887ED-6D99-E241-A592-A18DE9ECD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24" y1="44199" x2="1324" y2="44199"/>
                        <a14:foregroundMark x1="387" y1="26797" x2="387" y2="26797"/>
                        <a14:backgroundMark x1="1937" y1="35907" x2="1937" y2="35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12857" y="1279602"/>
            <a:ext cx="3994037" cy="315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112BF-5E2B-4341-8817-D8D0A9F65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28" y="1430463"/>
            <a:ext cx="2720020" cy="34700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B33F8A-1077-CB47-831B-FDE02F867AD7}"/>
              </a:ext>
            </a:extLst>
          </p:cNvPr>
          <p:cNvGrpSpPr/>
          <p:nvPr/>
        </p:nvGrpSpPr>
        <p:grpSpPr>
          <a:xfrm>
            <a:off x="7566642" y="1457099"/>
            <a:ext cx="3634648" cy="2990614"/>
            <a:chOff x="7939505" y="1528121"/>
            <a:chExt cx="3558664" cy="2937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568187-25AF-044A-BECC-183B8CCDA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6899" y="1998004"/>
              <a:ext cx="2086033" cy="1961643"/>
            </a:xfrm>
            <a:prstGeom prst="rect">
              <a:avLst/>
            </a:prstGeom>
          </p:spPr>
        </p:pic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441B2486-7FDB-9F41-8FFB-C472EB8FE39E}"/>
                </a:ext>
              </a:extLst>
            </p:cNvPr>
            <p:cNvSpPr/>
            <p:nvPr/>
          </p:nvSpPr>
          <p:spPr>
            <a:xfrm>
              <a:off x="7939505" y="1528121"/>
              <a:ext cx="3558664" cy="2937242"/>
            </a:xfrm>
            <a:prstGeom prst="wedgeEllipseCallout">
              <a:avLst>
                <a:gd name="adj1" fmla="val -70476"/>
                <a:gd name="adj2" fmla="val -39036"/>
              </a:avLst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43F005-62C6-E846-AECD-1B70C29587FE}"/>
                </a:ext>
              </a:extLst>
            </p:cNvPr>
            <p:cNvSpPr/>
            <p:nvPr/>
          </p:nvSpPr>
          <p:spPr>
            <a:xfrm>
              <a:off x="10429219" y="1926297"/>
              <a:ext cx="337352" cy="3284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E7BACA-090E-1947-88D9-6FED67A41B22}"/>
                </a:ext>
              </a:extLst>
            </p:cNvPr>
            <p:cNvSpPr/>
            <p:nvPr/>
          </p:nvSpPr>
          <p:spPr>
            <a:xfrm>
              <a:off x="8591209" y="1917577"/>
              <a:ext cx="432252" cy="3371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87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018 L 0.00026 -0.22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3" name="Rectangle 279"/>
          <p:cNvSpPr>
            <a:spLocks noChangeArrowheads="1"/>
          </p:cNvSpPr>
          <p:nvPr/>
        </p:nvSpPr>
        <p:spPr bwMode="auto">
          <a:xfrm>
            <a:off x="4207114" y="228600"/>
            <a:ext cx="3865097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200" dirty="0">
                <a:solidFill>
                  <a:srgbClr val="333333"/>
                </a:solidFill>
              </a:rPr>
              <a:t>Planning your image…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28800" y="1143000"/>
            <a:ext cx="2021098" cy="4285856"/>
            <a:chOff x="304800" y="1143000"/>
            <a:chExt cx="2021098" cy="4285856"/>
          </a:xfrm>
        </p:grpSpPr>
        <p:grpSp>
          <p:nvGrpSpPr>
            <p:cNvPr id="91421" name="Group 283"/>
            <p:cNvGrpSpPr>
              <a:grpSpLocks/>
            </p:cNvGrpSpPr>
            <p:nvPr/>
          </p:nvGrpSpPr>
          <p:grpSpPr bwMode="auto">
            <a:xfrm>
              <a:off x="304800" y="2667000"/>
              <a:ext cx="2021098" cy="2761856"/>
              <a:chOff x="5842000" y="2400300"/>
              <a:chExt cx="2608263" cy="3563197"/>
            </a:xfrm>
          </p:grpSpPr>
          <p:pic>
            <p:nvPicPr>
              <p:cNvPr id="267040" name="Picture 266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000" y="2400300"/>
                <a:ext cx="2557463" cy="287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7041" name="Line 275"/>
              <p:cNvSpPr>
                <a:spLocks noChangeShapeType="1"/>
              </p:cNvSpPr>
              <p:nvPr/>
            </p:nvSpPr>
            <p:spPr bwMode="auto">
              <a:xfrm>
                <a:off x="5859463" y="5486400"/>
                <a:ext cx="2590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i="1">
                  <a:solidFill>
                    <a:srgbClr val="00264C"/>
                  </a:solidFill>
                  <a:latin typeface="Times New Roman" charset="0"/>
                </a:endParaRPr>
              </a:p>
            </p:txBody>
          </p:sp>
          <p:sp>
            <p:nvSpPr>
              <p:cNvPr id="267042" name="Rectangle 276"/>
              <p:cNvSpPr>
                <a:spLocks noChangeArrowheads="1"/>
              </p:cNvSpPr>
              <p:nvPr/>
            </p:nvSpPr>
            <p:spPr bwMode="auto">
              <a:xfrm>
                <a:off x="6083300" y="5597525"/>
                <a:ext cx="2152695" cy="365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400" b="1">
                    <a:solidFill>
                      <a:srgbClr val="00264C"/>
                    </a:solidFill>
                  </a:rPr>
                  <a:t>FOV</a:t>
                </a:r>
                <a:r>
                  <a:rPr lang="en-US" sz="1400" b="1" baseline="-25000">
                    <a:solidFill>
                      <a:srgbClr val="00264C"/>
                    </a:solidFill>
                  </a:rPr>
                  <a:t>x </a:t>
                </a:r>
                <a:r>
                  <a:rPr lang="en-US" sz="1400" b="1">
                    <a:solidFill>
                      <a:srgbClr val="00264C"/>
                    </a:solidFill>
                  </a:rPr>
                  <a:t>= matrix * Res</a:t>
                </a:r>
                <a:r>
                  <a:rPr lang="en-US" sz="1400" b="1" baseline="-25000">
                    <a:solidFill>
                      <a:srgbClr val="00264C"/>
                    </a:solidFill>
                  </a:rPr>
                  <a:t>x</a:t>
                </a:r>
              </a:p>
            </p:txBody>
          </p:sp>
        </p:grpSp>
        <p:sp>
          <p:nvSpPr>
            <p:cNvPr id="1064" name="Rectangle 279"/>
            <p:cNvSpPr>
              <a:spLocks noChangeArrowheads="1"/>
            </p:cNvSpPr>
            <p:nvPr/>
          </p:nvSpPr>
          <p:spPr bwMode="auto">
            <a:xfrm>
              <a:off x="533400" y="1143000"/>
              <a:ext cx="1600200" cy="58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800000"/>
                  </a:solidFill>
                </a:rPr>
                <a:t>Figure out what you want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38601" y="1116680"/>
            <a:ext cx="2573683" cy="4473288"/>
            <a:chOff x="2514600" y="1116680"/>
            <a:chExt cx="2573683" cy="4473288"/>
          </a:xfrm>
        </p:grpSpPr>
        <p:grpSp>
          <p:nvGrpSpPr>
            <p:cNvPr id="4" name="Group 3"/>
            <p:cNvGrpSpPr/>
            <p:nvPr/>
          </p:nvGrpSpPr>
          <p:grpSpPr>
            <a:xfrm>
              <a:off x="2514600" y="2305050"/>
              <a:ext cx="2573683" cy="3284918"/>
              <a:chOff x="2514600" y="2305050"/>
              <a:chExt cx="2573683" cy="3284918"/>
            </a:xfrm>
          </p:grpSpPr>
          <p:sp>
            <p:nvSpPr>
              <p:cNvPr id="266249" name="Rectangle 272"/>
              <p:cNvSpPr>
                <a:spLocks noChangeArrowheads="1"/>
              </p:cNvSpPr>
              <p:nvPr/>
            </p:nvSpPr>
            <p:spPr bwMode="auto">
              <a:xfrm>
                <a:off x="3810000" y="5334000"/>
                <a:ext cx="692627" cy="255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200" dirty="0">
                    <a:solidFill>
                      <a:srgbClr val="00264C"/>
                    </a:solidFill>
                  </a:rPr>
                  <a:t>1 / </a:t>
                </a:r>
                <a:r>
                  <a:rPr lang="en-US" sz="1200" dirty="0" err="1">
                    <a:solidFill>
                      <a:srgbClr val="00264C"/>
                    </a:solidFill>
                  </a:rPr>
                  <a:t>FOV</a:t>
                </a:r>
                <a:r>
                  <a:rPr lang="en-US" sz="1200" baseline="-25000" dirty="0" err="1">
                    <a:solidFill>
                      <a:srgbClr val="00264C"/>
                    </a:solidFill>
                  </a:rPr>
                  <a:t>x</a:t>
                </a:r>
                <a:endParaRPr lang="en-US" sz="1200" baseline="-25000" dirty="0">
                  <a:solidFill>
                    <a:srgbClr val="00264C"/>
                  </a:solidFill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514600" y="2305050"/>
                <a:ext cx="2573683" cy="2952750"/>
                <a:chOff x="381000" y="2362200"/>
                <a:chExt cx="2573683" cy="2952750"/>
              </a:xfrm>
            </p:grpSpPr>
            <p:sp>
              <p:nvSpPr>
                <p:cNvPr id="266241" name="Line 2"/>
                <p:cNvSpPr>
                  <a:spLocks noChangeShapeType="1"/>
                </p:cNvSpPr>
                <p:nvPr/>
              </p:nvSpPr>
              <p:spPr bwMode="auto">
                <a:xfrm>
                  <a:off x="1447800" y="2743200"/>
                  <a:ext cx="7938" cy="230187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42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381000" y="3962400"/>
                  <a:ext cx="25146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43" name="Rectangle 5"/>
                <p:cNvSpPr>
                  <a:spLocks noChangeArrowheads="1"/>
                </p:cNvSpPr>
                <p:nvPr/>
              </p:nvSpPr>
              <p:spPr bwMode="auto">
                <a:xfrm>
                  <a:off x="1295400" y="2362200"/>
                  <a:ext cx="365486" cy="339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</a:pPr>
                  <a:r>
                    <a:rPr lang="en-US" b="1">
                      <a:solidFill>
                        <a:srgbClr val="00264C"/>
                      </a:solidFill>
                    </a:rPr>
                    <a:t>k</a:t>
                  </a:r>
                  <a:r>
                    <a:rPr lang="en-US" b="1" baseline="-25000">
                      <a:solidFill>
                        <a:srgbClr val="00264C"/>
                      </a:solidFill>
                    </a:rPr>
                    <a:t>y</a:t>
                  </a:r>
                </a:p>
              </p:txBody>
            </p:sp>
            <p:grpSp>
              <p:nvGrpSpPr>
                <p:cNvPr id="266244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533400" y="3067050"/>
                  <a:ext cx="941388" cy="919163"/>
                  <a:chOff x="480" y="1356"/>
                  <a:chExt cx="2669" cy="2315"/>
                </a:xfrm>
              </p:grpSpPr>
              <p:sp>
                <p:nvSpPr>
                  <p:cNvPr id="26704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19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4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35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4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03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grpSp>
                <p:nvGrpSpPr>
                  <p:cNvPr id="267046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752" y="1988"/>
                    <a:ext cx="653" cy="99"/>
                    <a:chOff x="1752" y="1988"/>
                    <a:chExt cx="653" cy="99"/>
                  </a:xfrm>
                </p:grpSpPr>
                <p:sp>
                  <p:nvSpPr>
                    <p:cNvPr id="490530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31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32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33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47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480" y="1988"/>
                    <a:ext cx="653" cy="99"/>
                    <a:chOff x="2480" y="1988"/>
                    <a:chExt cx="653" cy="99"/>
                  </a:xfrm>
                </p:grpSpPr>
                <p:sp>
                  <p:nvSpPr>
                    <p:cNvPr id="490526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7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8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9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48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752" y="2148"/>
                    <a:ext cx="653" cy="99"/>
                    <a:chOff x="1752" y="2148"/>
                    <a:chExt cx="653" cy="99"/>
                  </a:xfrm>
                </p:grpSpPr>
                <p:sp>
                  <p:nvSpPr>
                    <p:cNvPr id="490522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3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4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215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5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214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49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480" y="2156"/>
                    <a:ext cx="653" cy="99"/>
                    <a:chOff x="2480" y="2156"/>
                    <a:chExt cx="653" cy="99"/>
                  </a:xfrm>
                </p:grpSpPr>
                <p:sp>
                  <p:nvSpPr>
                    <p:cNvPr id="490518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9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0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21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21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21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0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760" y="2308"/>
                    <a:ext cx="653" cy="99"/>
                    <a:chOff x="1760" y="2308"/>
                    <a:chExt cx="653" cy="99"/>
                  </a:xfrm>
                </p:grpSpPr>
                <p:sp>
                  <p:nvSpPr>
                    <p:cNvPr id="490514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5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6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88" y="2308"/>
                    <a:ext cx="653" cy="99"/>
                    <a:chOff x="2488" y="2308"/>
                    <a:chExt cx="653" cy="99"/>
                  </a:xfrm>
                </p:grpSpPr>
                <p:sp>
                  <p:nvSpPr>
                    <p:cNvPr id="490510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1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2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13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760" y="2460"/>
                    <a:ext cx="653" cy="99"/>
                    <a:chOff x="1760" y="2460"/>
                    <a:chExt cx="653" cy="99"/>
                  </a:xfrm>
                </p:grpSpPr>
                <p:sp>
                  <p:nvSpPr>
                    <p:cNvPr id="490506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7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8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9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3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488" y="2460"/>
                    <a:ext cx="653" cy="99"/>
                    <a:chOff x="2488" y="2460"/>
                    <a:chExt cx="653" cy="99"/>
                  </a:xfrm>
                </p:grpSpPr>
                <p:sp>
                  <p:nvSpPr>
                    <p:cNvPr id="490502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3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4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5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4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760" y="2620"/>
                    <a:ext cx="653" cy="99"/>
                    <a:chOff x="1760" y="2620"/>
                    <a:chExt cx="653" cy="99"/>
                  </a:xfrm>
                </p:grpSpPr>
                <p:sp>
                  <p:nvSpPr>
                    <p:cNvPr id="490498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499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0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501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5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488" y="2620"/>
                    <a:ext cx="653" cy="99"/>
                    <a:chOff x="2488" y="2620"/>
                    <a:chExt cx="653" cy="99"/>
                  </a:xfrm>
                </p:grpSpPr>
                <p:sp>
                  <p:nvSpPr>
                    <p:cNvPr id="267262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63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496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90497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6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760" y="2788"/>
                    <a:ext cx="653" cy="99"/>
                    <a:chOff x="1760" y="2788"/>
                    <a:chExt cx="653" cy="99"/>
                  </a:xfrm>
                </p:grpSpPr>
                <p:sp>
                  <p:nvSpPr>
                    <p:cNvPr id="267258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9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60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61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7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488" y="2788"/>
                    <a:ext cx="653" cy="99"/>
                    <a:chOff x="2488" y="2788"/>
                    <a:chExt cx="653" cy="99"/>
                  </a:xfrm>
                </p:grpSpPr>
                <p:sp>
                  <p:nvSpPr>
                    <p:cNvPr id="267254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5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6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7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8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1752" y="1356"/>
                    <a:ext cx="653" cy="99"/>
                    <a:chOff x="1752" y="1356"/>
                    <a:chExt cx="653" cy="99"/>
                  </a:xfrm>
                </p:grpSpPr>
                <p:sp>
                  <p:nvSpPr>
                    <p:cNvPr id="267250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1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2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53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59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480" y="1356"/>
                    <a:ext cx="653" cy="99"/>
                    <a:chOff x="2480" y="1356"/>
                    <a:chExt cx="653" cy="99"/>
                  </a:xfrm>
                </p:grpSpPr>
                <p:sp>
                  <p:nvSpPr>
                    <p:cNvPr id="267246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7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8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9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1752" y="1508"/>
                    <a:ext cx="653" cy="99"/>
                    <a:chOff x="1752" y="1508"/>
                    <a:chExt cx="653" cy="99"/>
                  </a:xfrm>
                </p:grpSpPr>
                <p:sp>
                  <p:nvSpPr>
                    <p:cNvPr id="267242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3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4" name="Oval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5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1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480" y="1508"/>
                    <a:ext cx="653" cy="99"/>
                    <a:chOff x="2480" y="1508"/>
                    <a:chExt cx="653" cy="99"/>
                  </a:xfrm>
                </p:grpSpPr>
                <p:sp>
                  <p:nvSpPr>
                    <p:cNvPr id="267238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9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0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41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2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752" y="1668"/>
                    <a:ext cx="653" cy="99"/>
                    <a:chOff x="1752" y="1668"/>
                    <a:chExt cx="653" cy="99"/>
                  </a:xfrm>
                </p:grpSpPr>
                <p:sp>
                  <p:nvSpPr>
                    <p:cNvPr id="267234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6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7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3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2480" y="1668"/>
                    <a:ext cx="653" cy="99"/>
                    <a:chOff x="2480" y="1668"/>
                    <a:chExt cx="653" cy="99"/>
                  </a:xfrm>
                </p:grpSpPr>
                <p:sp>
                  <p:nvSpPr>
                    <p:cNvPr id="267230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1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2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33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4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1752" y="1836"/>
                    <a:ext cx="653" cy="99"/>
                    <a:chOff x="1752" y="1836"/>
                    <a:chExt cx="653" cy="99"/>
                  </a:xfrm>
                </p:grpSpPr>
                <p:sp>
                  <p:nvSpPr>
                    <p:cNvPr id="267226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7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8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9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5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2480" y="1836"/>
                    <a:ext cx="653" cy="99"/>
                    <a:chOff x="2480" y="1836"/>
                    <a:chExt cx="653" cy="99"/>
                  </a:xfrm>
                </p:grpSpPr>
                <p:sp>
                  <p:nvSpPr>
                    <p:cNvPr id="267222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3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4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5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6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1760" y="2940"/>
                    <a:ext cx="653" cy="99"/>
                    <a:chOff x="1760" y="2940"/>
                    <a:chExt cx="653" cy="99"/>
                  </a:xfrm>
                </p:grpSpPr>
                <p:sp>
                  <p:nvSpPr>
                    <p:cNvPr id="267218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9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0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21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7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488" y="2940"/>
                    <a:ext cx="653" cy="99"/>
                    <a:chOff x="2488" y="2940"/>
                    <a:chExt cx="653" cy="99"/>
                  </a:xfrm>
                </p:grpSpPr>
                <p:sp>
                  <p:nvSpPr>
                    <p:cNvPr id="267214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5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6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7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8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1760" y="3108"/>
                    <a:ext cx="653" cy="99"/>
                    <a:chOff x="1760" y="3108"/>
                    <a:chExt cx="653" cy="99"/>
                  </a:xfrm>
                </p:grpSpPr>
                <p:sp>
                  <p:nvSpPr>
                    <p:cNvPr id="267210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1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2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13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69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2488" y="3108"/>
                    <a:ext cx="653" cy="99"/>
                    <a:chOff x="2488" y="3108"/>
                    <a:chExt cx="653" cy="99"/>
                  </a:xfrm>
                </p:grpSpPr>
                <p:sp>
                  <p:nvSpPr>
                    <p:cNvPr id="267206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7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8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9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0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1760" y="3260"/>
                    <a:ext cx="653" cy="99"/>
                    <a:chOff x="1760" y="3260"/>
                    <a:chExt cx="653" cy="99"/>
                  </a:xfrm>
                </p:grpSpPr>
                <p:sp>
                  <p:nvSpPr>
                    <p:cNvPr id="267202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3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4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5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1" name="Group 135"/>
                  <p:cNvGrpSpPr>
                    <a:grpSpLocks/>
                  </p:cNvGrpSpPr>
                  <p:nvPr/>
                </p:nvGrpSpPr>
                <p:grpSpPr bwMode="auto">
                  <a:xfrm>
                    <a:off x="2496" y="3260"/>
                    <a:ext cx="653" cy="99"/>
                    <a:chOff x="2496" y="3260"/>
                    <a:chExt cx="653" cy="99"/>
                  </a:xfrm>
                </p:grpSpPr>
                <p:sp>
                  <p:nvSpPr>
                    <p:cNvPr id="267198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9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0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201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2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760" y="3412"/>
                    <a:ext cx="653" cy="99"/>
                    <a:chOff x="1760" y="3412"/>
                    <a:chExt cx="653" cy="99"/>
                  </a:xfrm>
                </p:grpSpPr>
                <p:sp>
                  <p:nvSpPr>
                    <p:cNvPr id="267194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5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6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7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3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2496" y="3412"/>
                    <a:ext cx="653" cy="99"/>
                    <a:chOff x="2496" y="3412"/>
                    <a:chExt cx="653" cy="99"/>
                  </a:xfrm>
                </p:grpSpPr>
                <p:sp>
                  <p:nvSpPr>
                    <p:cNvPr id="267190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1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2" name="Oval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93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4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1760" y="3572"/>
                    <a:ext cx="653" cy="99"/>
                    <a:chOff x="1760" y="3572"/>
                    <a:chExt cx="653" cy="99"/>
                  </a:xfrm>
                </p:grpSpPr>
                <p:sp>
                  <p:nvSpPr>
                    <p:cNvPr id="267186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7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8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9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5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2488" y="3572"/>
                    <a:ext cx="653" cy="99"/>
                    <a:chOff x="2488" y="3572"/>
                    <a:chExt cx="653" cy="99"/>
                  </a:xfrm>
                </p:grpSpPr>
                <p:sp>
                  <p:nvSpPr>
                    <p:cNvPr id="267182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3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4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5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7076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480" y="1660"/>
                    <a:ext cx="1205" cy="899"/>
                    <a:chOff x="480" y="1660"/>
                    <a:chExt cx="1205" cy="899"/>
                  </a:xfrm>
                </p:grpSpPr>
                <p:sp>
                  <p:nvSpPr>
                    <p:cNvPr id="267140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1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2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3" name="Oval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4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5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6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7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8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49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0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1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2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3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4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5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6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7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8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59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0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1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2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3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4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5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6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7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8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69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0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1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2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3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4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5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6" name="Oval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7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8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79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0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181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sp>
                <p:nvSpPr>
                  <p:cNvPr id="267077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7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79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0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1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2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3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4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5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6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7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8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89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0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1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2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3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4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5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6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7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8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099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1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2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3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4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5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6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7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8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09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0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3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4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5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6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7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8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1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0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1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2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4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5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6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7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8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29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0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1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2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3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4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5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6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7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8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7139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266245" name="Line 267"/>
                <p:cNvSpPr>
                  <a:spLocks noChangeShapeType="1"/>
                </p:cNvSpPr>
                <p:nvPr/>
              </p:nvSpPr>
              <p:spPr bwMode="auto">
                <a:xfrm>
                  <a:off x="2108200" y="5283200"/>
                  <a:ext cx="28733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46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1727200" y="5276850"/>
                  <a:ext cx="28733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47" name="Line 269"/>
                <p:cNvSpPr>
                  <a:spLocks noChangeShapeType="1"/>
                </p:cNvSpPr>
                <p:nvPr/>
              </p:nvSpPr>
              <p:spPr bwMode="auto">
                <a:xfrm>
                  <a:off x="2027238" y="4953000"/>
                  <a:ext cx="0" cy="36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48" name="Rectangle 271"/>
                <p:cNvSpPr>
                  <a:spLocks noChangeArrowheads="1"/>
                </p:cNvSpPr>
                <p:nvPr/>
              </p:nvSpPr>
              <p:spPr bwMode="auto">
                <a:xfrm>
                  <a:off x="1676400" y="2713038"/>
                  <a:ext cx="545022" cy="255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</a:pPr>
                  <a:r>
                    <a:rPr lang="en-US" sz="1200" dirty="0">
                      <a:solidFill>
                        <a:srgbClr val="00264C"/>
                      </a:solidFill>
                    </a:rPr>
                    <a:t>1 / </a:t>
                  </a:r>
                  <a:r>
                    <a:rPr lang="en-US" sz="1200" dirty="0" err="1">
                      <a:solidFill>
                        <a:srgbClr val="00264C"/>
                      </a:solidFill>
                    </a:rPr>
                    <a:t>Δx</a:t>
                  </a:r>
                  <a:endParaRPr lang="en-US" sz="1200" baseline="-25000" dirty="0">
                    <a:solidFill>
                      <a:srgbClr val="00264C"/>
                    </a:solidFill>
                  </a:endParaRPr>
                </a:p>
              </p:txBody>
            </p:sp>
            <p:sp>
              <p:nvSpPr>
                <p:cNvPr id="266250" name="Line 273"/>
                <p:cNvSpPr>
                  <a:spLocks noChangeShapeType="1"/>
                </p:cNvSpPr>
                <p:nvPr/>
              </p:nvSpPr>
              <p:spPr bwMode="auto">
                <a:xfrm>
                  <a:off x="533400" y="2971800"/>
                  <a:ext cx="1905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266255" name="Rectangle 5"/>
                <p:cNvSpPr>
                  <a:spLocks noChangeArrowheads="1"/>
                </p:cNvSpPr>
                <p:nvPr/>
              </p:nvSpPr>
              <p:spPr bwMode="auto">
                <a:xfrm>
                  <a:off x="2590800" y="3581400"/>
                  <a:ext cx="363883" cy="339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</a:pPr>
                  <a:r>
                    <a:rPr lang="en-US" b="1" dirty="0" err="1">
                      <a:solidFill>
                        <a:srgbClr val="00264C"/>
                      </a:solidFill>
                    </a:rPr>
                    <a:t>k</a:t>
                  </a:r>
                  <a:r>
                    <a:rPr lang="en-US" b="1" baseline="-25000" dirty="0" err="1">
                      <a:solidFill>
                        <a:srgbClr val="00264C"/>
                      </a:solidFill>
                    </a:rPr>
                    <a:t>x</a:t>
                  </a:r>
                  <a:endParaRPr lang="en-US" b="1" baseline="-25000" dirty="0">
                    <a:solidFill>
                      <a:srgbClr val="00264C"/>
                    </a:solidFill>
                  </a:endParaRPr>
                </a:p>
              </p:txBody>
            </p:sp>
            <p:grpSp>
              <p:nvGrpSpPr>
                <p:cNvPr id="266256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1497013" y="3067050"/>
                  <a:ext cx="941387" cy="919163"/>
                  <a:chOff x="480" y="1356"/>
                  <a:chExt cx="2669" cy="2315"/>
                </a:xfrm>
              </p:grpSpPr>
              <p:sp>
                <p:nvSpPr>
                  <p:cNvPr id="26677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19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8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35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78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03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grpSp>
                <p:nvGrpSpPr>
                  <p:cNvPr id="26678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752" y="1988"/>
                    <a:ext cx="653" cy="99"/>
                    <a:chOff x="1752" y="1988"/>
                    <a:chExt cx="653" cy="99"/>
                  </a:xfrm>
                </p:grpSpPr>
                <p:sp>
                  <p:nvSpPr>
                    <p:cNvPr id="267034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35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36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37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480" y="1988"/>
                    <a:ext cx="653" cy="99"/>
                    <a:chOff x="2480" y="1988"/>
                    <a:chExt cx="653" cy="99"/>
                  </a:xfrm>
                </p:grpSpPr>
                <p:sp>
                  <p:nvSpPr>
                    <p:cNvPr id="267030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31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32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33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4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752" y="2148"/>
                    <a:ext cx="653" cy="99"/>
                    <a:chOff x="1752" y="2148"/>
                    <a:chExt cx="653" cy="99"/>
                  </a:xfrm>
                </p:grpSpPr>
                <p:sp>
                  <p:nvSpPr>
                    <p:cNvPr id="267026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7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8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215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9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214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5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480" y="2156"/>
                    <a:ext cx="653" cy="99"/>
                    <a:chOff x="2480" y="2156"/>
                    <a:chExt cx="653" cy="99"/>
                  </a:xfrm>
                </p:grpSpPr>
                <p:sp>
                  <p:nvSpPr>
                    <p:cNvPr id="267022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3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4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21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5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21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6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760" y="2308"/>
                    <a:ext cx="653" cy="99"/>
                    <a:chOff x="1760" y="2308"/>
                    <a:chExt cx="653" cy="99"/>
                  </a:xfrm>
                </p:grpSpPr>
                <p:sp>
                  <p:nvSpPr>
                    <p:cNvPr id="267018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9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0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21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7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88" y="2308"/>
                    <a:ext cx="653" cy="99"/>
                    <a:chOff x="2488" y="2308"/>
                    <a:chExt cx="653" cy="99"/>
                  </a:xfrm>
                </p:grpSpPr>
                <p:sp>
                  <p:nvSpPr>
                    <p:cNvPr id="26701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6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7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760" y="2460"/>
                    <a:ext cx="653" cy="99"/>
                    <a:chOff x="1760" y="2460"/>
                    <a:chExt cx="653" cy="99"/>
                  </a:xfrm>
                </p:grpSpPr>
                <p:sp>
                  <p:nvSpPr>
                    <p:cNvPr id="267010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1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2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13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8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488" y="2460"/>
                    <a:ext cx="653" cy="99"/>
                    <a:chOff x="2488" y="2460"/>
                    <a:chExt cx="653" cy="99"/>
                  </a:xfrm>
                </p:grpSpPr>
                <p:sp>
                  <p:nvSpPr>
                    <p:cNvPr id="267006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7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8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9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0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760" y="2620"/>
                    <a:ext cx="653" cy="99"/>
                    <a:chOff x="1760" y="2620"/>
                    <a:chExt cx="653" cy="99"/>
                  </a:xfrm>
                </p:grpSpPr>
                <p:sp>
                  <p:nvSpPr>
                    <p:cNvPr id="267002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3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4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5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1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488" y="2620"/>
                    <a:ext cx="653" cy="99"/>
                    <a:chOff x="2488" y="2620"/>
                    <a:chExt cx="653" cy="99"/>
                  </a:xfrm>
                </p:grpSpPr>
                <p:sp>
                  <p:nvSpPr>
                    <p:cNvPr id="266998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9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0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7001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2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760" y="2788"/>
                    <a:ext cx="653" cy="99"/>
                    <a:chOff x="1760" y="2788"/>
                    <a:chExt cx="653" cy="99"/>
                  </a:xfrm>
                </p:grpSpPr>
                <p:sp>
                  <p:nvSpPr>
                    <p:cNvPr id="266994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5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6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7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3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488" y="2788"/>
                    <a:ext cx="653" cy="99"/>
                    <a:chOff x="2488" y="2788"/>
                    <a:chExt cx="653" cy="99"/>
                  </a:xfrm>
                </p:grpSpPr>
                <p:sp>
                  <p:nvSpPr>
                    <p:cNvPr id="266990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1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2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93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4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1752" y="1356"/>
                    <a:ext cx="653" cy="99"/>
                    <a:chOff x="1752" y="1356"/>
                    <a:chExt cx="653" cy="99"/>
                  </a:xfrm>
                </p:grpSpPr>
                <p:sp>
                  <p:nvSpPr>
                    <p:cNvPr id="266986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7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8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9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5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480" y="1356"/>
                    <a:ext cx="653" cy="99"/>
                    <a:chOff x="2480" y="1356"/>
                    <a:chExt cx="653" cy="99"/>
                  </a:xfrm>
                </p:grpSpPr>
                <p:sp>
                  <p:nvSpPr>
                    <p:cNvPr id="266982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3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4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5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6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1752" y="1508"/>
                    <a:ext cx="653" cy="99"/>
                    <a:chOff x="1752" y="1508"/>
                    <a:chExt cx="653" cy="99"/>
                  </a:xfrm>
                </p:grpSpPr>
                <p:sp>
                  <p:nvSpPr>
                    <p:cNvPr id="266978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9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0" name="Oval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81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7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480" y="1508"/>
                    <a:ext cx="653" cy="99"/>
                    <a:chOff x="2480" y="1508"/>
                    <a:chExt cx="653" cy="99"/>
                  </a:xfrm>
                </p:grpSpPr>
                <p:sp>
                  <p:nvSpPr>
                    <p:cNvPr id="266974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5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6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7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8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752" y="1668"/>
                    <a:ext cx="653" cy="99"/>
                    <a:chOff x="1752" y="1668"/>
                    <a:chExt cx="653" cy="99"/>
                  </a:xfrm>
                </p:grpSpPr>
                <p:sp>
                  <p:nvSpPr>
                    <p:cNvPr id="266970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1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2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73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79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2480" y="1668"/>
                    <a:ext cx="653" cy="99"/>
                    <a:chOff x="2480" y="1668"/>
                    <a:chExt cx="653" cy="99"/>
                  </a:xfrm>
                </p:grpSpPr>
                <p:sp>
                  <p:nvSpPr>
                    <p:cNvPr id="266966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7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8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9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0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1752" y="1836"/>
                    <a:ext cx="653" cy="99"/>
                    <a:chOff x="1752" y="1836"/>
                    <a:chExt cx="653" cy="99"/>
                  </a:xfrm>
                </p:grpSpPr>
                <p:sp>
                  <p:nvSpPr>
                    <p:cNvPr id="266962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3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4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5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1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2480" y="1836"/>
                    <a:ext cx="653" cy="99"/>
                    <a:chOff x="2480" y="1836"/>
                    <a:chExt cx="653" cy="99"/>
                  </a:xfrm>
                </p:grpSpPr>
                <p:sp>
                  <p:nvSpPr>
                    <p:cNvPr id="266958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9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0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61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2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1760" y="2940"/>
                    <a:ext cx="653" cy="99"/>
                    <a:chOff x="1760" y="2940"/>
                    <a:chExt cx="653" cy="99"/>
                  </a:xfrm>
                </p:grpSpPr>
                <p:sp>
                  <p:nvSpPr>
                    <p:cNvPr id="266954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5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6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7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3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488" y="2940"/>
                    <a:ext cx="653" cy="99"/>
                    <a:chOff x="2488" y="2940"/>
                    <a:chExt cx="653" cy="99"/>
                  </a:xfrm>
                </p:grpSpPr>
                <p:sp>
                  <p:nvSpPr>
                    <p:cNvPr id="266950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1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2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53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4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1760" y="3108"/>
                    <a:ext cx="653" cy="99"/>
                    <a:chOff x="1760" y="3108"/>
                    <a:chExt cx="653" cy="99"/>
                  </a:xfrm>
                </p:grpSpPr>
                <p:sp>
                  <p:nvSpPr>
                    <p:cNvPr id="266946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7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8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9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5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2488" y="3108"/>
                    <a:ext cx="653" cy="99"/>
                    <a:chOff x="2488" y="3108"/>
                    <a:chExt cx="653" cy="99"/>
                  </a:xfrm>
                </p:grpSpPr>
                <p:sp>
                  <p:nvSpPr>
                    <p:cNvPr id="266942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3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4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5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6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1760" y="3260"/>
                    <a:ext cx="653" cy="99"/>
                    <a:chOff x="1760" y="3260"/>
                    <a:chExt cx="653" cy="99"/>
                  </a:xfrm>
                </p:grpSpPr>
                <p:sp>
                  <p:nvSpPr>
                    <p:cNvPr id="266938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9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0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41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7" name="Group 135"/>
                  <p:cNvGrpSpPr>
                    <a:grpSpLocks/>
                  </p:cNvGrpSpPr>
                  <p:nvPr/>
                </p:nvGrpSpPr>
                <p:grpSpPr bwMode="auto">
                  <a:xfrm>
                    <a:off x="2496" y="3260"/>
                    <a:ext cx="653" cy="99"/>
                    <a:chOff x="2496" y="3260"/>
                    <a:chExt cx="653" cy="99"/>
                  </a:xfrm>
                </p:grpSpPr>
                <p:sp>
                  <p:nvSpPr>
                    <p:cNvPr id="266934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5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6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7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8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760" y="3412"/>
                    <a:ext cx="653" cy="99"/>
                    <a:chOff x="1760" y="3412"/>
                    <a:chExt cx="653" cy="99"/>
                  </a:xfrm>
                </p:grpSpPr>
                <p:sp>
                  <p:nvSpPr>
                    <p:cNvPr id="266930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1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2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33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09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2496" y="3412"/>
                    <a:ext cx="653" cy="99"/>
                    <a:chOff x="2496" y="3412"/>
                    <a:chExt cx="653" cy="99"/>
                  </a:xfrm>
                </p:grpSpPr>
                <p:sp>
                  <p:nvSpPr>
                    <p:cNvPr id="266926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7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8" name="Oval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9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10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1760" y="3572"/>
                    <a:ext cx="653" cy="99"/>
                    <a:chOff x="1760" y="3572"/>
                    <a:chExt cx="653" cy="99"/>
                  </a:xfrm>
                </p:grpSpPr>
                <p:sp>
                  <p:nvSpPr>
                    <p:cNvPr id="266922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3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4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5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11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2488" y="3572"/>
                    <a:ext cx="653" cy="99"/>
                    <a:chOff x="2488" y="3572"/>
                    <a:chExt cx="653" cy="99"/>
                  </a:xfrm>
                </p:grpSpPr>
                <p:sp>
                  <p:nvSpPr>
                    <p:cNvPr id="266918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9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0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21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812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480" y="1660"/>
                    <a:ext cx="1205" cy="899"/>
                    <a:chOff x="480" y="1660"/>
                    <a:chExt cx="1205" cy="899"/>
                  </a:xfrm>
                </p:grpSpPr>
                <p:sp>
                  <p:nvSpPr>
                    <p:cNvPr id="266876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77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78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79" name="Oval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0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1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2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3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4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5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6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7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8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89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0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1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2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3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4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5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6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7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8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899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0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1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2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3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4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5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6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7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8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09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0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1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2" name="Oval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3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4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5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6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917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sp>
                <p:nvSpPr>
                  <p:cNvPr id="266813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14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1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16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17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18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19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0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1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2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3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4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5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6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7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8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2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1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2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8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39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0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1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2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3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4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5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6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7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8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49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0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1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2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3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4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5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6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7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8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59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0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1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2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3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4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5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6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7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8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69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0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1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2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3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4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875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57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533400" y="4002088"/>
                  <a:ext cx="941388" cy="919162"/>
                  <a:chOff x="480" y="1356"/>
                  <a:chExt cx="2669" cy="2315"/>
                </a:xfrm>
              </p:grpSpPr>
              <p:sp>
                <p:nvSpPr>
                  <p:cNvPr id="26652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19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2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35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2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03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grpSp>
                <p:nvGrpSpPr>
                  <p:cNvPr id="266523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752" y="1988"/>
                    <a:ext cx="653" cy="99"/>
                    <a:chOff x="1752" y="1988"/>
                    <a:chExt cx="653" cy="99"/>
                  </a:xfrm>
                </p:grpSpPr>
                <p:sp>
                  <p:nvSpPr>
                    <p:cNvPr id="266775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6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7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8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24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480" y="1988"/>
                    <a:ext cx="653" cy="99"/>
                    <a:chOff x="2480" y="1988"/>
                    <a:chExt cx="653" cy="99"/>
                  </a:xfrm>
                </p:grpSpPr>
                <p:sp>
                  <p:nvSpPr>
                    <p:cNvPr id="266771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2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3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4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25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752" y="2148"/>
                    <a:ext cx="653" cy="99"/>
                    <a:chOff x="1752" y="2148"/>
                    <a:chExt cx="653" cy="99"/>
                  </a:xfrm>
                </p:grpSpPr>
                <p:sp>
                  <p:nvSpPr>
                    <p:cNvPr id="266767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9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215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70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214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26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480" y="2156"/>
                    <a:ext cx="653" cy="99"/>
                    <a:chOff x="2480" y="2156"/>
                    <a:chExt cx="653" cy="99"/>
                  </a:xfrm>
                </p:grpSpPr>
                <p:sp>
                  <p:nvSpPr>
                    <p:cNvPr id="266763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4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5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21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6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21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27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760" y="2308"/>
                    <a:ext cx="653" cy="99"/>
                    <a:chOff x="1760" y="2308"/>
                    <a:chExt cx="653" cy="99"/>
                  </a:xfrm>
                </p:grpSpPr>
                <p:sp>
                  <p:nvSpPr>
                    <p:cNvPr id="2667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6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28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88" y="2308"/>
                    <a:ext cx="653" cy="99"/>
                    <a:chOff x="2488" y="2308"/>
                    <a:chExt cx="653" cy="99"/>
                  </a:xfrm>
                </p:grpSpPr>
                <p:sp>
                  <p:nvSpPr>
                    <p:cNvPr id="266755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6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7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8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2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760" y="2460"/>
                    <a:ext cx="653" cy="99"/>
                    <a:chOff x="1760" y="2460"/>
                    <a:chExt cx="653" cy="99"/>
                  </a:xfrm>
                </p:grpSpPr>
                <p:sp>
                  <p:nvSpPr>
                    <p:cNvPr id="266751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2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3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4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0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488" y="2460"/>
                    <a:ext cx="653" cy="99"/>
                    <a:chOff x="2488" y="2460"/>
                    <a:chExt cx="653" cy="99"/>
                  </a:xfrm>
                </p:grpSpPr>
                <p:sp>
                  <p:nvSpPr>
                    <p:cNvPr id="266747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8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9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50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760" y="2620"/>
                    <a:ext cx="653" cy="99"/>
                    <a:chOff x="1760" y="2620"/>
                    <a:chExt cx="653" cy="99"/>
                  </a:xfrm>
                </p:grpSpPr>
                <p:sp>
                  <p:nvSpPr>
                    <p:cNvPr id="266743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5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6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2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488" y="2620"/>
                    <a:ext cx="653" cy="99"/>
                    <a:chOff x="2488" y="2620"/>
                    <a:chExt cx="653" cy="99"/>
                  </a:xfrm>
                </p:grpSpPr>
                <p:sp>
                  <p:nvSpPr>
                    <p:cNvPr id="266739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0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1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4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3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760" y="2788"/>
                    <a:ext cx="653" cy="99"/>
                    <a:chOff x="1760" y="2788"/>
                    <a:chExt cx="653" cy="99"/>
                  </a:xfrm>
                </p:grpSpPr>
                <p:sp>
                  <p:nvSpPr>
                    <p:cNvPr id="266735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6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7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8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4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488" y="2788"/>
                    <a:ext cx="653" cy="99"/>
                    <a:chOff x="2488" y="2788"/>
                    <a:chExt cx="653" cy="99"/>
                  </a:xfrm>
                </p:grpSpPr>
                <p:sp>
                  <p:nvSpPr>
                    <p:cNvPr id="266731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2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3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4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5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1752" y="1356"/>
                    <a:ext cx="653" cy="99"/>
                    <a:chOff x="1752" y="1356"/>
                    <a:chExt cx="653" cy="99"/>
                  </a:xfrm>
                </p:grpSpPr>
                <p:sp>
                  <p:nvSpPr>
                    <p:cNvPr id="266727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8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9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30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480" y="1356"/>
                    <a:ext cx="653" cy="99"/>
                    <a:chOff x="2480" y="1356"/>
                    <a:chExt cx="653" cy="99"/>
                  </a:xfrm>
                </p:grpSpPr>
                <p:sp>
                  <p:nvSpPr>
                    <p:cNvPr id="266723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4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5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6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7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1752" y="1508"/>
                    <a:ext cx="653" cy="99"/>
                    <a:chOff x="1752" y="1508"/>
                    <a:chExt cx="653" cy="99"/>
                  </a:xfrm>
                </p:grpSpPr>
                <p:sp>
                  <p:nvSpPr>
                    <p:cNvPr id="266719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0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1" name="Oval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2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8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480" y="1508"/>
                    <a:ext cx="653" cy="99"/>
                    <a:chOff x="2480" y="1508"/>
                    <a:chExt cx="653" cy="99"/>
                  </a:xfrm>
                </p:grpSpPr>
                <p:sp>
                  <p:nvSpPr>
                    <p:cNvPr id="266715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6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7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8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39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752" y="1668"/>
                    <a:ext cx="653" cy="99"/>
                    <a:chOff x="1752" y="1668"/>
                    <a:chExt cx="653" cy="99"/>
                  </a:xfrm>
                </p:grpSpPr>
                <p:sp>
                  <p:nvSpPr>
                    <p:cNvPr id="266711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2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3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4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0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2480" y="1668"/>
                    <a:ext cx="653" cy="99"/>
                    <a:chOff x="2480" y="1668"/>
                    <a:chExt cx="653" cy="99"/>
                  </a:xfrm>
                </p:grpSpPr>
                <p:sp>
                  <p:nvSpPr>
                    <p:cNvPr id="266707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8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9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10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1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1752" y="1836"/>
                    <a:ext cx="653" cy="99"/>
                    <a:chOff x="1752" y="1836"/>
                    <a:chExt cx="653" cy="99"/>
                  </a:xfrm>
                </p:grpSpPr>
                <p:sp>
                  <p:nvSpPr>
                    <p:cNvPr id="266703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4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5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6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2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2480" y="1836"/>
                    <a:ext cx="653" cy="99"/>
                    <a:chOff x="2480" y="1836"/>
                    <a:chExt cx="653" cy="99"/>
                  </a:xfrm>
                </p:grpSpPr>
                <p:sp>
                  <p:nvSpPr>
                    <p:cNvPr id="266699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0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1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702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1760" y="2940"/>
                    <a:ext cx="653" cy="99"/>
                    <a:chOff x="1760" y="2940"/>
                    <a:chExt cx="653" cy="99"/>
                  </a:xfrm>
                </p:grpSpPr>
                <p:sp>
                  <p:nvSpPr>
                    <p:cNvPr id="266695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6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7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8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4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488" y="2940"/>
                    <a:ext cx="653" cy="99"/>
                    <a:chOff x="2488" y="2940"/>
                    <a:chExt cx="653" cy="99"/>
                  </a:xfrm>
                </p:grpSpPr>
                <p:sp>
                  <p:nvSpPr>
                    <p:cNvPr id="266691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2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3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4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5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1760" y="3108"/>
                    <a:ext cx="653" cy="99"/>
                    <a:chOff x="1760" y="3108"/>
                    <a:chExt cx="653" cy="99"/>
                  </a:xfrm>
                </p:grpSpPr>
                <p:sp>
                  <p:nvSpPr>
                    <p:cNvPr id="266687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8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9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90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6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2488" y="3108"/>
                    <a:ext cx="653" cy="99"/>
                    <a:chOff x="2488" y="3108"/>
                    <a:chExt cx="653" cy="99"/>
                  </a:xfrm>
                </p:grpSpPr>
                <p:sp>
                  <p:nvSpPr>
                    <p:cNvPr id="266683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4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5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6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7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1760" y="3260"/>
                    <a:ext cx="653" cy="99"/>
                    <a:chOff x="1760" y="3260"/>
                    <a:chExt cx="653" cy="99"/>
                  </a:xfrm>
                </p:grpSpPr>
                <p:sp>
                  <p:nvSpPr>
                    <p:cNvPr id="266679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0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1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82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8" name="Group 135"/>
                  <p:cNvGrpSpPr>
                    <a:grpSpLocks/>
                  </p:cNvGrpSpPr>
                  <p:nvPr/>
                </p:nvGrpSpPr>
                <p:grpSpPr bwMode="auto">
                  <a:xfrm>
                    <a:off x="2496" y="3260"/>
                    <a:ext cx="653" cy="99"/>
                    <a:chOff x="2496" y="3260"/>
                    <a:chExt cx="653" cy="99"/>
                  </a:xfrm>
                </p:grpSpPr>
                <p:sp>
                  <p:nvSpPr>
                    <p:cNvPr id="266675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6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7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8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49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760" y="3412"/>
                    <a:ext cx="653" cy="99"/>
                    <a:chOff x="1760" y="3412"/>
                    <a:chExt cx="653" cy="99"/>
                  </a:xfrm>
                </p:grpSpPr>
                <p:sp>
                  <p:nvSpPr>
                    <p:cNvPr id="266671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2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3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4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50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2496" y="3412"/>
                    <a:ext cx="653" cy="99"/>
                    <a:chOff x="2496" y="3412"/>
                    <a:chExt cx="653" cy="99"/>
                  </a:xfrm>
                </p:grpSpPr>
                <p:sp>
                  <p:nvSpPr>
                    <p:cNvPr id="266667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8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9" name="Oval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70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51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1760" y="3572"/>
                    <a:ext cx="653" cy="99"/>
                    <a:chOff x="1760" y="3572"/>
                    <a:chExt cx="653" cy="99"/>
                  </a:xfrm>
                </p:grpSpPr>
                <p:sp>
                  <p:nvSpPr>
                    <p:cNvPr id="266663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4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5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6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52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2488" y="3572"/>
                    <a:ext cx="653" cy="99"/>
                    <a:chOff x="2488" y="3572"/>
                    <a:chExt cx="653" cy="99"/>
                  </a:xfrm>
                </p:grpSpPr>
                <p:sp>
                  <p:nvSpPr>
                    <p:cNvPr id="266659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0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1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62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553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480" y="1660"/>
                    <a:ext cx="1205" cy="899"/>
                    <a:chOff x="480" y="1660"/>
                    <a:chExt cx="1205" cy="899"/>
                  </a:xfrm>
                </p:grpSpPr>
                <p:sp>
                  <p:nvSpPr>
                    <p:cNvPr id="266617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18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19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0" name="Oval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1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2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3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4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5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6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7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8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29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0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1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2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3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4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5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6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7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8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39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0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1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2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3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4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5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6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7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8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49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0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1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2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3" name="Oval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4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5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6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7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658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sp>
                <p:nvSpPr>
                  <p:cNvPr id="266554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55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56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57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58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59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0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1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2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3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4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5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6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7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8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69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0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1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2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3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4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5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6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7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8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79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0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1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3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4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5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7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8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89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0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1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2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3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4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5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6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7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8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599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0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1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2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3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4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5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6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7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8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09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0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1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2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3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4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5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616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6258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1497013" y="4002088"/>
                  <a:ext cx="941387" cy="919162"/>
                  <a:chOff x="480" y="1356"/>
                  <a:chExt cx="2669" cy="2315"/>
                </a:xfrm>
              </p:grpSpPr>
              <p:sp>
                <p:nvSpPr>
                  <p:cNvPr id="26626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19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262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35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263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756" y="203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grpSp>
                <p:nvGrpSpPr>
                  <p:cNvPr id="266264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752" y="1988"/>
                    <a:ext cx="653" cy="99"/>
                    <a:chOff x="1752" y="1988"/>
                    <a:chExt cx="653" cy="99"/>
                  </a:xfrm>
                </p:grpSpPr>
                <p:sp>
                  <p:nvSpPr>
                    <p:cNvPr id="266516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7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8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9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65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480" y="1988"/>
                    <a:ext cx="653" cy="99"/>
                    <a:chOff x="2480" y="1988"/>
                    <a:chExt cx="653" cy="99"/>
                  </a:xfrm>
                </p:grpSpPr>
                <p:sp>
                  <p:nvSpPr>
                    <p:cNvPr id="266512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3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9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4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9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5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9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6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752" y="2148"/>
                    <a:ext cx="653" cy="99"/>
                    <a:chOff x="1752" y="2148"/>
                    <a:chExt cx="653" cy="99"/>
                  </a:xfrm>
                </p:grpSpPr>
                <p:sp>
                  <p:nvSpPr>
                    <p:cNvPr id="266508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9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215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0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215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11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214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67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480" y="2156"/>
                    <a:ext cx="653" cy="99"/>
                    <a:chOff x="2480" y="2156"/>
                    <a:chExt cx="653" cy="99"/>
                  </a:xfrm>
                </p:grpSpPr>
                <p:sp>
                  <p:nvSpPr>
                    <p:cNvPr id="26650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21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21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21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68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760" y="2308"/>
                    <a:ext cx="653" cy="99"/>
                    <a:chOff x="1760" y="2308"/>
                    <a:chExt cx="653" cy="99"/>
                  </a:xfrm>
                </p:grpSpPr>
                <p:sp>
                  <p:nvSpPr>
                    <p:cNvPr id="266500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1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2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503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69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88" y="2308"/>
                    <a:ext cx="653" cy="99"/>
                    <a:chOff x="2488" y="2308"/>
                    <a:chExt cx="653" cy="99"/>
                  </a:xfrm>
                </p:grpSpPr>
                <p:sp>
                  <p:nvSpPr>
                    <p:cNvPr id="266496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7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3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8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3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9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3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760" y="2460"/>
                    <a:ext cx="653" cy="99"/>
                    <a:chOff x="1760" y="2460"/>
                    <a:chExt cx="653" cy="99"/>
                  </a:xfrm>
                </p:grpSpPr>
                <p:sp>
                  <p:nvSpPr>
                    <p:cNvPr id="266492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3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4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5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488" y="2460"/>
                    <a:ext cx="653" cy="99"/>
                    <a:chOff x="2488" y="2460"/>
                    <a:chExt cx="653" cy="99"/>
                  </a:xfrm>
                </p:grpSpPr>
                <p:sp>
                  <p:nvSpPr>
                    <p:cNvPr id="266488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9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0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91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2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760" y="2620"/>
                    <a:ext cx="653" cy="99"/>
                    <a:chOff x="1760" y="2620"/>
                    <a:chExt cx="653" cy="99"/>
                  </a:xfrm>
                </p:grpSpPr>
                <p:sp>
                  <p:nvSpPr>
                    <p:cNvPr id="266484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5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6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7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3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488" y="2620"/>
                    <a:ext cx="653" cy="99"/>
                    <a:chOff x="2488" y="2620"/>
                    <a:chExt cx="653" cy="99"/>
                  </a:xfrm>
                </p:grpSpPr>
                <p:sp>
                  <p:nvSpPr>
                    <p:cNvPr id="266480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1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62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2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62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83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62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760" y="2788"/>
                    <a:ext cx="653" cy="99"/>
                    <a:chOff x="1760" y="2788"/>
                    <a:chExt cx="653" cy="99"/>
                  </a:xfrm>
                </p:grpSpPr>
                <p:sp>
                  <p:nvSpPr>
                    <p:cNvPr id="266476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7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8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9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5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488" y="2788"/>
                    <a:ext cx="653" cy="99"/>
                    <a:chOff x="2488" y="2788"/>
                    <a:chExt cx="653" cy="99"/>
                  </a:xfrm>
                </p:grpSpPr>
                <p:sp>
                  <p:nvSpPr>
                    <p:cNvPr id="266472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3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79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4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79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5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78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6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1752" y="1356"/>
                    <a:ext cx="653" cy="99"/>
                    <a:chOff x="1752" y="1356"/>
                    <a:chExt cx="653" cy="99"/>
                  </a:xfrm>
                </p:grpSpPr>
                <p:sp>
                  <p:nvSpPr>
                    <p:cNvPr id="266468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9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0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71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7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480" y="1356"/>
                    <a:ext cx="653" cy="99"/>
                    <a:chOff x="2480" y="1356"/>
                    <a:chExt cx="653" cy="99"/>
                  </a:xfrm>
                </p:grpSpPr>
                <p:sp>
                  <p:nvSpPr>
                    <p:cNvPr id="266464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5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35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6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35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7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35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8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1752" y="1508"/>
                    <a:ext cx="653" cy="99"/>
                    <a:chOff x="1752" y="1508"/>
                    <a:chExt cx="653" cy="99"/>
                  </a:xfrm>
                </p:grpSpPr>
                <p:sp>
                  <p:nvSpPr>
                    <p:cNvPr id="266460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1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2" name="Oval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63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79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480" y="1508"/>
                    <a:ext cx="653" cy="99"/>
                    <a:chOff x="2480" y="1508"/>
                    <a:chExt cx="653" cy="99"/>
                  </a:xfrm>
                </p:grpSpPr>
                <p:sp>
                  <p:nvSpPr>
                    <p:cNvPr id="266456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7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5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8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5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5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0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752" y="1668"/>
                    <a:ext cx="653" cy="99"/>
                    <a:chOff x="1752" y="1668"/>
                    <a:chExt cx="653" cy="99"/>
                  </a:xfrm>
                </p:grpSpPr>
                <p:sp>
                  <p:nvSpPr>
                    <p:cNvPr id="266452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3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4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5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1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2480" y="1668"/>
                    <a:ext cx="653" cy="99"/>
                    <a:chOff x="2480" y="1668"/>
                    <a:chExt cx="653" cy="99"/>
                  </a:xfrm>
                </p:grpSpPr>
                <p:sp>
                  <p:nvSpPr>
                    <p:cNvPr id="266448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9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67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0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67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51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66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2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1752" y="1836"/>
                    <a:ext cx="653" cy="99"/>
                    <a:chOff x="1752" y="1836"/>
                    <a:chExt cx="653" cy="99"/>
                  </a:xfrm>
                </p:grpSpPr>
                <p:sp>
                  <p:nvSpPr>
                    <p:cNvPr id="266444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5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6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7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9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3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2480" y="1836"/>
                    <a:ext cx="653" cy="99"/>
                    <a:chOff x="2480" y="1836"/>
                    <a:chExt cx="653" cy="99"/>
                  </a:xfrm>
                </p:grpSpPr>
                <p:sp>
                  <p:nvSpPr>
                    <p:cNvPr id="266440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0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1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4" y="183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2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1839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43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836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4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1760" y="2940"/>
                    <a:ext cx="653" cy="99"/>
                    <a:chOff x="1760" y="2940"/>
                    <a:chExt cx="653" cy="99"/>
                  </a:xfrm>
                </p:grpSpPr>
                <p:sp>
                  <p:nvSpPr>
                    <p:cNvPr id="266436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7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8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9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5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488" y="2940"/>
                    <a:ext cx="653" cy="99"/>
                    <a:chOff x="2488" y="2940"/>
                    <a:chExt cx="653" cy="99"/>
                  </a:xfrm>
                </p:grpSpPr>
                <p:sp>
                  <p:nvSpPr>
                    <p:cNvPr id="266432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3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294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4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294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5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294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6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1760" y="3108"/>
                    <a:ext cx="653" cy="99"/>
                    <a:chOff x="1760" y="3108"/>
                    <a:chExt cx="653" cy="99"/>
                  </a:xfrm>
                </p:grpSpPr>
                <p:sp>
                  <p:nvSpPr>
                    <p:cNvPr id="266428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9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0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31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7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2488" y="3108"/>
                    <a:ext cx="653" cy="99"/>
                    <a:chOff x="2488" y="3108"/>
                    <a:chExt cx="653" cy="99"/>
                  </a:xfrm>
                </p:grpSpPr>
                <p:sp>
                  <p:nvSpPr>
                    <p:cNvPr id="266424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5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11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6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11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7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10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8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1760" y="3260"/>
                    <a:ext cx="653" cy="99"/>
                    <a:chOff x="1760" y="3260"/>
                    <a:chExt cx="653" cy="99"/>
                  </a:xfrm>
                </p:grpSpPr>
                <p:sp>
                  <p:nvSpPr>
                    <p:cNvPr id="266420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1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2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23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89" name="Group 135"/>
                  <p:cNvGrpSpPr>
                    <a:grpSpLocks/>
                  </p:cNvGrpSpPr>
                  <p:nvPr/>
                </p:nvGrpSpPr>
                <p:grpSpPr bwMode="auto">
                  <a:xfrm>
                    <a:off x="2496" y="3260"/>
                    <a:ext cx="653" cy="99"/>
                    <a:chOff x="2496" y="3260"/>
                    <a:chExt cx="653" cy="99"/>
                  </a:xfrm>
                </p:grpSpPr>
                <p:sp>
                  <p:nvSpPr>
                    <p:cNvPr id="266416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7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2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8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2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9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2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90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760" y="3412"/>
                    <a:ext cx="653" cy="99"/>
                    <a:chOff x="1760" y="3412"/>
                    <a:chExt cx="653" cy="99"/>
                  </a:xfrm>
                </p:grpSpPr>
                <p:sp>
                  <p:nvSpPr>
                    <p:cNvPr id="266412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3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4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5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91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2496" y="3412"/>
                    <a:ext cx="653" cy="99"/>
                    <a:chOff x="2496" y="3412"/>
                    <a:chExt cx="653" cy="99"/>
                  </a:xfrm>
                </p:grpSpPr>
                <p:sp>
                  <p:nvSpPr>
                    <p:cNvPr id="266408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9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0" y="341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0" name="Oval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9" y="341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11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341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92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1760" y="3572"/>
                    <a:ext cx="653" cy="99"/>
                    <a:chOff x="1760" y="3572"/>
                    <a:chExt cx="653" cy="99"/>
                  </a:xfrm>
                </p:grpSpPr>
                <p:sp>
                  <p:nvSpPr>
                    <p:cNvPr id="266404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5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4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6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7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7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93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2488" y="3572"/>
                    <a:ext cx="653" cy="99"/>
                    <a:chOff x="2488" y="3572"/>
                    <a:chExt cx="653" cy="99"/>
                  </a:xfrm>
                </p:grpSpPr>
                <p:sp>
                  <p:nvSpPr>
                    <p:cNvPr id="266400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8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1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2" y="357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2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1" y="357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403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357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66294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480" y="1660"/>
                    <a:ext cx="1205" cy="899"/>
                    <a:chOff x="480" y="1660"/>
                    <a:chExt cx="1205" cy="899"/>
                  </a:xfrm>
                </p:grpSpPr>
                <p:sp>
                  <p:nvSpPr>
                    <p:cNvPr id="266358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59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0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1" name="Oval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2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6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3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6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4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6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5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6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7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3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8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69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83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0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7" y="1831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1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1" y="1828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2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3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4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5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6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198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7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198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8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198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79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0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1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2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3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13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4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13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5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13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6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7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8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89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0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294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1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295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2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29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3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4" name="Oval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5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6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2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7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6" y="2462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8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5" y="2463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66399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2460"/>
                      <a:ext cx="96" cy="96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i="1">
                        <a:solidFill>
                          <a:srgbClr val="00264C"/>
                        </a:solidFill>
                        <a:latin typeface="Times New Roman" charset="0"/>
                      </a:endParaRPr>
                    </a:p>
                  </p:txBody>
                </p:sp>
              </p:grpSp>
              <p:sp>
                <p:nvSpPr>
                  <p:cNvPr id="266295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29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297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298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299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62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0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62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1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62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2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3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4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5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6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279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7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279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8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278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09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0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1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2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3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294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4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943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5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294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7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8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19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0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09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1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09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2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09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3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4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5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6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7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25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8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25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29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25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0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1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2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3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4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41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5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41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6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41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7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496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8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39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869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0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040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1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3574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2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3575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3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3572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4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5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6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7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8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510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49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397" y="1511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0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150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1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488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2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677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3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4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5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1216" y="1358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6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1405" y="1359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  <p:sp>
                <p:nvSpPr>
                  <p:cNvPr id="266357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1589" y="1356"/>
                    <a:ext cx="96" cy="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i="1">
                      <a:solidFill>
                        <a:srgbClr val="00264C"/>
                      </a:solidFill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266259" name="Line 269"/>
                <p:cNvSpPr>
                  <a:spLocks noChangeShapeType="1"/>
                </p:cNvSpPr>
                <p:nvPr/>
              </p:nvSpPr>
              <p:spPr bwMode="auto">
                <a:xfrm>
                  <a:off x="2089150" y="4946650"/>
                  <a:ext cx="0" cy="36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i="1">
                    <a:solidFill>
                      <a:srgbClr val="00264C"/>
                    </a:solidFill>
                    <a:latin typeface="Times New Roman" charset="0"/>
                  </a:endParaRPr>
                </a:p>
              </p:txBody>
            </p:sp>
          </p:grpSp>
        </p:grpSp>
        <p:sp>
          <p:nvSpPr>
            <p:cNvPr id="1065" name="Rectangle 279"/>
            <p:cNvSpPr>
              <a:spLocks noChangeArrowheads="1"/>
            </p:cNvSpPr>
            <p:nvPr/>
          </p:nvSpPr>
          <p:spPr bwMode="auto">
            <a:xfrm>
              <a:off x="2819400" y="1116680"/>
              <a:ext cx="1828800" cy="58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800000"/>
                  </a:solidFill>
                </a:rPr>
                <a:t>Figure out your </a:t>
              </a:r>
              <a:r>
                <a:rPr lang="en-US" dirty="0" err="1">
                  <a:solidFill>
                    <a:srgbClr val="800000"/>
                  </a:solidFill>
                </a:rPr>
                <a:t>kspace</a:t>
              </a:r>
              <a:r>
                <a:rPr lang="en-US" dirty="0">
                  <a:solidFill>
                    <a:srgbClr val="800000"/>
                  </a:solidFill>
                </a:rPr>
                <a:t> </a:t>
              </a:r>
              <a:r>
                <a:rPr lang="en-US" dirty="0" err="1">
                  <a:solidFill>
                    <a:srgbClr val="800000"/>
                  </a:solidFill>
                </a:rPr>
                <a:t>params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97204" y="1143001"/>
            <a:ext cx="3970797" cy="4343401"/>
            <a:chOff x="5173203" y="1143000"/>
            <a:chExt cx="3970797" cy="4343401"/>
          </a:xfrm>
        </p:grpSpPr>
        <p:pic>
          <p:nvPicPr>
            <p:cNvPr id="1066" name="Picture 1065" descr="SE_seq_diagramV4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203" y="2133600"/>
              <a:ext cx="3970797" cy="3352801"/>
            </a:xfrm>
            <a:prstGeom prst="rect">
              <a:avLst/>
            </a:prstGeom>
          </p:spPr>
        </p:pic>
        <p:sp>
          <p:nvSpPr>
            <p:cNvPr id="1067" name="Rectangle 279"/>
            <p:cNvSpPr>
              <a:spLocks noChangeArrowheads="1"/>
            </p:cNvSpPr>
            <p:nvPr/>
          </p:nvSpPr>
          <p:spPr bwMode="auto">
            <a:xfrm>
              <a:off x="6248400" y="1143000"/>
              <a:ext cx="2590800" cy="58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800000"/>
                  </a:solidFill>
                </a:rPr>
                <a:t>Figure out your gradient </a:t>
              </a:r>
              <a:r>
                <a:rPr lang="en-US" dirty="0" err="1">
                  <a:solidFill>
                    <a:srgbClr val="800000"/>
                  </a:solidFill>
                </a:rPr>
                <a:t>params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070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9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2E35A-F6D9-7C4A-A33C-57008D35F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016508"/>
            <a:ext cx="7210044" cy="3794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880" y="1906390"/>
            <a:ext cx="2226903" cy="2014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8297" y="5794248"/>
            <a:ext cx="97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/>
              <a:t>Cause</a:t>
            </a:r>
            <a:r>
              <a:rPr lang="en-US" sz="2400" dirty="0"/>
              <a:t>: Iron oxide suspended in beeswax hair product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7121" y="4847543"/>
            <a:ext cx="2651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McKinstry</a:t>
            </a:r>
            <a:r>
              <a:rPr lang="en-US" sz="1600" i="1" dirty="0"/>
              <a:t> RC et al., AJR, 2004</a:t>
            </a:r>
          </a:p>
        </p:txBody>
      </p:sp>
    </p:spTree>
    <p:extLst>
      <p:ext uri="{BB962C8B-B14F-4D97-AF65-F5344CB8AC3E}">
        <p14:creationId xmlns:p14="http://schemas.microsoft.com/office/powerpoint/2010/main" val="204248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F5655-76D0-F24D-9301-465EB32F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0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4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24000" y="76201"/>
            <a:ext cx="9144000" cy="870238"/>
          </a:xfrm>
        </p:spPr>
        <p:txBody>
          <a:bodyPr vert="horz" lIns="69850" tIns="28575" rIns="69850" bIns="28575" rtlCol="0" anchor="t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b="1" i="1">
                <a:solidFill>
                  <a:srgbClr val="000000"/>
                </a:solidFill>
                <a:latin typeface="Arial" charset="0"/>
              </a:rPr>
              <a:t>Book recommendations</a:t>
            </a:r>
          </a:p>
        </p:txBody>
      </p:sp>
      <p:pic>
        <p:nvPicPr>
          <p:cNvPr id="272386" name="Picture 2" descr="dwight's book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923926"/>
            <a:ext cx="39497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6934200" y="1600200"/>
            <a:ext cx="3733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$35.00  </a:t>
            </a:r>
            <a:r>
              <a:rPr lang="en-US">
                <a:solidFill>
                  <a:srgbClr val="000000"/>
                </a:solidFill>
                <a:hlinkClick r:id="rId4"/>
              </a:rPr>
              <a:t>www.lulu.com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(also availible on amazon for 2x this price…)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Very terse, very signal processing oriented. Certainly worth the price.</a:t>
            </a:r>
            <a:endParaRPr lang="en-US">
              <a:solidFill>
                <a:srgbClr val="00264C"/>
              </a:solidFill>
            </a:endParaRPr>
          </a:p>
        </p:txBody>
      </p:sp>
      <p:sp>
        <p:nvSpPr>
          <p:cNvPr id="272388" name="Rectangle 7"/>
          <p:cNvSpPr>
            <a:spLocks noChangeArrowheads="1"/>
          </p:cNvSpPr>
          <p:nvPr/>
        </p:nvSpPr>
        <p:spPr bwMode="auto">
          <a:xfrm>
            <a:off x="6761019" y="6443661"/>
            <a:ext cx="55595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264C"/>
                </a:solidFill>
                <a:latin typeface="Helvetica" charset="0"/>
                <a:cs typeface="Times New Roman" charset="0"/>
              </a:rPr>
              <a:t>Wald, 6.S02, 2013		MGH,  A.A. </a:t>
            </a:r>
            <a:r>
              <a:rPr lang="en-US" sz="1600" i="1" dirty="0" err="1">
                <a:solidFill>
                  <a:srgbClr val="00264C"/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600" i="1" dirty="0">
                <a:solidFill>
                  <a:srgbClr val="00264C"/>
                </a:solidFill>
                <a:latin typeface="Helvetica" charset="0"/>
                <a:cs typeface="Times New Roman" charset="0"/>
              </a:rPr>
              <a:t> Center </a:t>
            </a:r>
            <a:endParaRPr lang="en-US" sz="1600" i="1" dirty="0">
              <a:solidFill>
                <a:srgbClr val="7B0303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39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4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24000" y="76201"/>
            <a:ext cx="9144000" cy="870238"/>
          </a:xfrm>
        </p:spPr>
        <p:txBody>
          <a:bodyPr vert="horz" lIns="69850" tIns="28575" rIns="69850" bIns="28575" rtlCol="0" anchor="t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b="1" i="1">
                <a:solidFill>
                  <a:srgbClr val="000000"/>
                </a:solidFill>
                <a:latin typeface="Arial" charset="0"/>
              </a:rPr>
              <a:t>Book recommendations</a:t>
            </a:r>
          </a:p>
        </p:txBody>
      </p:sp>
      <p:sp>
        <p:nvSpPr>
          <p:cNvPr id="274434" name="Rectangle 3"/>
          <p:cNvSpPr>
            <a:spLocks noChangeArrowheads="1"/>
          </p:cNvSpPr>
          <p:nvPr/>
        </p:nvSpPr>
        <p:spPr bwMode="auto">
          <a:xfrm>
            <a:off x="6934200" y="1600201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$151.00  </a:t>
            </a:r>
            <a:r>
              <a:rPr lang="en-US">
                <a:solidFill>
                  <a:srgbClr val="000000"/>
                </a:solidFill>
                <a:hlinkClick r:id="rId3"/>
              </a:rPr>
              <a:t>www.amazon.com</a:t>
            </a:r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Covers everything about different MRI pulse sequences at a nice level…</a:t>
            </a:r>
          </a:p>
        </p:txBody>
      </p:sp>
      <p:pic>
        <p:nvPicPr>
          <p:cNvPr id="274435" name="Picture 1" descr="Bernstein_book_cov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14" y="914400"/>
            <a:ext cx="3748087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5B968E1-6C5F-2143-AD5E-F83A7E10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019" y="6443661"/>
            <a:ext cx="55595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264C"/>
                </a:solidFill>
                <a:latin typeface="Helvetica" charset="0"/>
                <a:cs typeface="Times New Roman" charset="0"/>
              </a:rPr>
              <a:t>Wald, 6.S02, 2013		MGH,  A.A. </a:t>
            </a:r>
            <a:r>
              <a:rPr lang="en-US" sz="1600" i="1" dirty="0" err="1">
                <a:solidFill>
                  <a:srgbClr val="00264C"/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600" i="1" dirty="0">
                <a:solidFill>
                  <a:srgbClr val="00264C"/>
                </a:solidFill>
                <a:latin typeface="Helvetica" charset="0"/>
                <a:cs typeface="Times New Roman" charset="0"/>
              </a:rPr>
              <a:t> Center </a:t>
            </a:r>
            <a:endParaRPr lang="en-US" sz="1600" i="1" dirty="0">
              <a:solidFill>
                <a:srgbClr val="7B0303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055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5943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81B3AC-4E27-EB4A-A8EF-25A45AA136D3}"/>
              </a:ext>
            </a:extLst>
          </p:cNvPr>
          <p:cNvSpPr txBox="1"/>
          <p:nvPr/>
        </p:nvSpPr>
        <p:spPr>
          <a:xfrm>
            <a:off x="756576" y="4307068"/>
            <a:ext cx="10609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Fig. 3: Effects of parallel imaging acceleration on the balance between thermal and physiological noise.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Example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tSNR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maps acquired from 3T fMRI data. With higher acceleration factors (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the √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g-factor noise penalty causes the acquisition to be thermal-noise dominated, and so the spatial pattern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tSNR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mainly a function of the distance from the surface coils.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90B084-7AFF-204B-B146-016F1F239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714"/>
            <a:ext cx="12192000" cy="250239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CBDC7C6-7ED3-0D46-965F-6B46A936D971}"/>
              </a:ext>
            </a:extLst>
          </p:cNvPr>
          <p:cNvSpPr txBox="1">
            <a:spLocks/>
          </p:cNvSpPr>
          <p:nvPr/>
        </p:nvSpPr>
        <p:spPr>
          <a:xfrm>
            <a:off x="76200" y="-268127"/>
            <a:ext cx="11655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Physiological noise in EPI time series:  Impact on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temporal SNR (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66406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E_seq_diagramV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571" y="-1"/>
            <a:ext cx="6291029" cy="5311923"/>
          </a:xfrm>
          <a:prstGeom prst="rect">
            <a:avLst/>
          </a:prstGeom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7086600" y="54864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86801" y="35052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264C"/>
                </a:solidFill>
              </a:rPr>
              <a:t>k</a:t>
            </a:r>
            <a:r>
              <a:rPr lang="en-US" baseline="-15000" dirty="0" err="1">
                <a:solidFill>
                  <a:srgbClr val="00264C"/>
                </a:solidFill>
              </a:rPr>
              <a:t>y</a:t>
            </a:r>
            <a:endParaRPr lang="en-US" baseline="-15000" dirty="0">
              <a:solidFill>
                <a:srgbClr val="00264C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182226" y="49530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264C"/>
                </a:solidFill>
              </a:rPr>
              <a:t>k</a:t>
            </a:r>
            <a:r>
              <a:rPr lang="en-US" baseline="-15000">
                <a:solidFill>
                  <a:srgbClr val="00264C"/>
                </a:solidFill>
              </a:rPr>
              <a:t>x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8610600" y="3886200"/>
            <a:ext cx="0" cy="26640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 flipV="1">
            <a:off x="8610600" y="4495800"/>
            <a:ext cx="457200" cy="990600"/>
          </a:xfrm>
          <a:prstGeom prst="line">
            <a:avLst/>
          </a:prstGeom>
          <a:noFill/>
          <a:ln w="57150" cmpd="sng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i="1">
              <a:solidFill>
                <a:srgbClr val="00264C"/>
              </a:solidFill>
              <a:latin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067800" y="4457701"/>
            <a:ext cx="685800" cy="76200"/>
            <a:chOff x="7543800" y="4457701"/>
            <a:chExt cx="685800" cy="76200"/>
          </a:xfrm>
        </p:grpSpPr>
        <p:sp>
          <p:nvSpPr>
            <p:cNvPr id="4" name="Oval 3"/>
            <p:cNvSpPr/>
            <p:nvPr/>
          </p:nvSpPr>
          <p:spPr bwMode="auto">
            <a:xfrm>
              <a:off x="8153400" y="44577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>
                <a:latin typeface="Times New Roman" charset="0"/>
              </a:endParaRPr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 flipV="1">
              <a:off x="7543800" y="4495800"/>
              <a:ext cx="609600" cy="0"/>
            </a:xfrm>
            <a:prstGeom prst="line">
              <a:avLst/>
            </a:prstGeom>
            <a:noFill/>
            <a:ln w="57150" cmpd="sng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01" y="4572000"/>
            <a:ext cx="2272923" cy="1828800"/>
            <a:chOff x="6096000" y="4572000"/>
            <a:chExt cx="2272923" cy="1828800"/>
          </a:xfrm>
        </p:grpSpPr>
        <p:sp>
          <p:nvSpPr>
            <p:cNvPr id="15" name="Line 3"/>
            <p:cNvSpPr>
              <a:spLocks noChangeShapeType="1"/>
            </p:cNvSpPr>
            <p:nvPr/>
          </p:nvSpPr>
          <p:spPr bwMode="auto">
            <a:xfrm flipH="1">
              <a:off x="6172200" y="4572000"/>
              <a:ext cx="1905000" cy="175260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096000" y="6324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 dirty="0">
                <a:latin typeface="Times New Roman" charset="0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7620000" y="4876800"/>
              <a:ext cx="7489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264C"/>
                  </a:solidFill>
                </a:rPr>
                <a:t>180</a:t>
              </a:r>
              <a:r>
                <a:rPr lang="en-US" baseline="30000" dirty="0">
                  <a:solidFill>
                    <a:srgbClr val="00264C"/>
                  </a:solidFill>
                </a:rPr>
                <a:t>o</a:t>
              </a:r>
            </a:p>
          </p:txBody>
        </p:sp>
      </p:grpSp>
      <p:sp>
        <p:nvSpPr>
          <p:cNvPr id="19" name="Oval 18"/>
          <p:cNvSpPr/>
          <p:nvPr/>
        </p:nvSpPr>
        <p:spPr bwMode="auto">
          <a:xfrm>
            <a:off x="8572500" y="5444067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9715500" y="4343400"/>
            <a:ext cx="0" cy="2133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7696200" y="6324600"/>
            <a:ext cx="2209800" cy="76200"/>
            <a:chOff x="6172200" y="6324600"/>
            <a:chExt cx="2209800" cy="76200"/>
          </a:xfrm>
        </p:grpSpPr>
        <p:sp>
          <p:nvSpPr>
            <p:cNvPr id="21" name="Line 3"/>
            <p:cNvSpPr>
              <a:spLocks noChangeShapeType="1"/>
            </p:cNvSpPr>
            <p:nvPr/>
          </p:nvSpPr>
          <p:spPr bwMode="auto">
            <a:xfrm flipV="1">
              <a:off x="6172200" y="6366933"/>
              <a:ext cx="2209800" cy="0"/>
            </a:xfrm>
            <a:prstGeom prst="line">
              <a:avLst/>
            </a:prstGeom>
            <a:noFill/>
            <a:ln w="57150" cmpd="sng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i="1">
                <a:solidFill>
                  <a:srgbClr val="00264C"/>
                </a:solidFill>
                <a:latin typeface="Times New Roman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172200" y="6324600"/>
              <a:ext cx="914400" cy="76200"/>
              <a:chOff x="6172200" y="6324600"/>
              <a:chExt cx="914400" cy="76200"/>
            </a:xfrm>
          </p:grpSpPr>
          <p:sp>
            <p:nvSpPr>
              <p:cNvPr id="22" name="Oval 21"/>
              <p:cNvSpPr/>
              <p:nvPr/>
            </p:nvSpPr>
            <p:spPr bwMode="auto">
              <a:xfrm>
                <a:off x="61722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62484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63246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64008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4770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65532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66294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67056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67818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68580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69342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70104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086600" y="6324600"/>
              <a:ext cx="914400" cy="76200"/>
              <a:chOff x="6172200" y="6324600"/>
              <a:chExt cx="914400" cy="76200"/>
            </a:xfrm>
          </p:grpSpPr>
          <p:sp>
            <p:nvSpPr>
              <p:cNvPr id="37" name="Oval 36"/>
              <p:cNvSpPr/>
              <p:nvPr/>
            </p:nvSpPr>
            <p:spPr bwMode="auto">
              <a:xfrm>
                <a:off x="61722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62484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63246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64008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64770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65532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66294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67056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67818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68580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69342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7010400" y="6324600"/>
                <a:ext cx="76200" cy="762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i="1" dirty="0">
                  <a:latin typeface="Times New Roman" charset="0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 bwMode="auto">
            <a:xfrm>
              <a:off x="8001000" y="6324600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 dirty="0">
                <a:latin typeface="Times New Roman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8077200" y="6324600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 dirty="0">
                <a:latin typeface="Times New Roman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8153400" y="6324600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 dirty="0">
                <a:latin typeface="Times New Roman" charset="0"/>
              </a:endParaRPr>
            </a:p>
          </p:txBody>
        </p:sp>
      </p:grpSp>
      <p:sp>
        <p:nvSpPr>
          <p:cNvPr id="2" name="Down Arrow 1"/>
          <p:cNvSpPr/>
          <p:nvPr/>
        </p:nvSpPr>
        <p:spPr bwMode="auto">
          <a:xfrm flipV="1">
            <a:off x="3352800" y="5486400"/>
            <a:ext cx="228600" cy="6858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49" name="Down Arrow 48"/>
          <p:cNvSpPr/>
          <p:nvPr/>
        </p:nvSpPr>
        <p:spPr bwMode="auto">
          <a:xfrm flipV="1">
            <a:off x="3810000" y="5486400"/>
            <a:ext cx="228600" cy="6858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50" name="Down Arrow 49"/>
          <p:cNvSpPr/>
          <p:nvPr/>
        </p:nvSpPr>
        <p:spPr bwMode="auto">
          <a:xfrm flipV="1">
            <a:off x="4343400" y="5486400"/>
            <a:ext cx="228600" cy="6858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51" name="Down Arrow 50"/>
          <p:cNvSpPr/>
          <p:nvPr/>
        </p:nvSpPr>
        <p:spPr bwMode="auto">
          <a:xfrm flipV="1">
            <a:off x="4953000" y="5486400"/>
            <a:ext cx="228600" cy="6858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52" name="Down Arrow 51"/>
          <p:cNvSpPr/>
          <p:nvPr/>
        </p:nvSpPr>
        <p:spPr bwMode="auto">
          <a:xfrm flipV="1">
            <a:off x="6629400" y="5486400"/>
            <a:ext cx="228600" cy="6858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Times New Roman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98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743200" y="228600"/>
            <a:ext cx="6128602" cy="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rgbClr val="333333"/>
                </a:solidFill>
              </a:rPr>
              <a:t>Top 6 features of Fourier transform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57400" y="1143001"/>
            <a:ext cx="474490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rgbClr val="333333"/>
                </a:solidFill>
              </a:rPr>
              <a:t>2)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1143000"/>
            <a:ext cx="86106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Because we have pretended our object is periodic, we will get a periodic object… (just keep one of them…)</a:t>
            </a:r>
          </a:p>
        </p:txBody>
      </p:sp>
      <p:pic>
        <p:nvPicPr>
          <p:cNvPr id="15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4114800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106" y="3505200"/>
            <a:ext cx="161209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19601" y="3810000"/>
            <a:ext cx="50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FT</a:t>
            </a:r>
            <a:r>
              <a:rPr lang="en-US" baseline="30000" dirty="0">
                <a:solidFill>
                  <a:srgbClr val="800000"/>
                </a:solidFill>
              </a:rPr>
              <a:t>-1</a:t>
            </a:r>
            <a:endParaRPr lang="en-US" baseline="300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4419600" y="4267200"/>
            <a:ext cx="914400" cy="3810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baseline="-25000">
              <a:latin typeface="Arial" charset="0"/>
            </a:endParaRPr>
          </a:p>
        </p:txBody>
      </p:sp>
      <p:pic>
        <p:nvPicPr>
          <p:cNvPr id="21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1" y="4114800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4114800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2967052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1" y="2967052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2967052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5257800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1" y="5257800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5257800"/>
            <a:ext cx="1142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141947" y="6550223"/>
            <a:ext cx="5086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</a:t>
            </a:r>
            <a:r>
              <a:rPr lang="en-US" sz="1400" i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of Lawrence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Wald, A.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Martinos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 Center, MGH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417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/>
              <a:t>Gradient Field Distortions</a:t>
            </a:r>
            <a:br>
              <a:rPr lang="en-US" altLang="en-US" sz="4000" i="1"/>
            </a:br>
            <a:r>
              <a:rPr lang="en-US" altLang="en-US" sz="2800" i="1"/>
              <a:t>Produce image distortions</a:t>
            </a:r>
            <a:endParaRPr lang="en-US" altLang="en-US"/>
          </a:p>
        </p:txBody>
      </p:sp>
      <p:grpSp>
        <p:nvGrpSpPr>
          <p:cNvPr id="207875" name="Group 3"/>
          <p:cNvGrpSpPr>
            <a:grpSpLocks/>
          </p:cNvGrpSpPr>
          <p:nvPr/>
        </p:nvGrpSpPr>
        <p:grpSpPr bwMode="auto">
          <a:xfrm>
            <a:off x="2209800" y="1981200"/>
            <a:ext cx="3810000" cy="2514600"/>
            <a:chOff x="2502" y="1536"/>
            <a:chExt cx="1581" cy="1220"/>
          </a:xfrm>
        </p:grpSpPr>
        <p:pic>
          <p:nvPicPr>
            <p:cNvPr id="2078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" y="1536"/>
              <a:ext cx="762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8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536"/>
              <a:ext cx="819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878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905000"/>
            <a:ext cx="3638550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9" name="Picture 7" descr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2819400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785" y="4933245"/>
            <a:ext cx="407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Usually correctable in </a:t>
            </a:r>
            <a:r>
              <a:rPr lang="en-US" sz="2400" i="1"/>
              <a:t>software image recon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1830" y="4585295"/>
            <a:ext cx="353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err="1">
                <a:solidFill>
                  <a:srgbClr val="FF0000"/>
                </a:solidFill>
              </a:rPr>
              <a:t>Martinos</a:t>
            </a:r>
            <a:r>
              <a:rPr lang="en-US" dirty="0">
                <a:solidFill>
                  <a:srgbClr val="FF0000"/>
                </a:solidFill>
              </a:rPr>
              <a:t>, watch out for gradient nonlinearity in the neck in Bay 5 and Bay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81830" y="5599533"/>
            <a:ext cx="353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On MR/PET scanners gradient nonlinearity is a problem in the arms for </a:t>
            </a:r>
            <a:r>
              <a:rPr lang="en-US">
                <a:solidFill>
                  <a:srgbClr val="7030A0"/>
                </a:solidFill>
              </a:rPr>
              <a:t>attenuation correction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i="1">
                <a:ea typeface="ＭＳ Ｐゴシック" charset="-128"/>
              </a:rPr>
              <a:t>Field Inhomogeneities: Magnetic Susceptibility Artifacts</a:t>
            </a:r>
            <a:br>
              <a:rPr lang="en-US" altLang="en-US" sz="3200" i="1">
                <a:ea typeface="ＭＳ Ｐゴシック" charset="-128"/>
              </a:rPr>
            </a:br>
            <a:endParaRPr lang="en-US" altLang="en-US">
              <a:ea typeface="ＭＳ Ｐゴシック" charset="-128"/>
            </a:endParaRPr>
          </a:p>
        </p:txBody>
      </p:sp>
      <p:sp>
        <p:nvSpPr>
          <p:cNvPr id="69634" name="Rectangle 10"/>
          <p:cNvSpPr>
            <a:spLocks noChangeArrowheads="1"/>
          </p:cNvSpPr>
          <p:nvPr/>
        </p:nvSpPr>
        <p:spPr bwMode="auto">
          <a:xfrm>
            <a:off x="1981200" y="1981200"/>
            <a:ext cx="6726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600"/>
              <a:t>Gradient Echo (signal loss &amp; image distortion)       Spin echo (image distortion)</a:t>
            </a:r>
            <a:endParaRPr lang="en-US" altLang="en-US" sz="2000"/>
          </a:p>
        </p:txBody>
      </p:sp>
      <p:pic>
        <p:nvPicPr>
          <p:cNvPr id="69635" name="Picture 4" descr="Screen Shot 2012-04-02 at 10.24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7988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2133600" y="5943601"/>
            <a:ext cx="147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Knee joint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544862" y="6550223"/>
            <a:ext cx="3686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Helvetica" charset="0"/>
                <a:cs typeface="Times New Roman" charset="0"/>
              </a:rPr>
              <a:t>Slide courtesy of Todd Constable, Yale Univ.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25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59118</TotalTime>
  <Words>4785</Words>
  <Application>Microsoft Macintosh PowerPoint</Application>
  <PresentationFormat>Widescreen</PresentationFormat>
  <Paragraphs>854</Paragraphs>
  <Slides>102</Slides>
  <Notes>14</Notes>
  <HiddenSlides>8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7" baseType="lpstr">
      <vt:lpstr>Apple Chancery</vt:lpstr>
      <vt:lpstr>Arial</vt:lpstr>
      <vt:lpstr>Calibri</vt:lpstr>
      <vt:lpstr>Calibri Light</vt:lpstr>
      <vt:lpstr>Courier New</vt:lpstr>
      <vt:lpstr>Georgia</vt:lpstr>
      <vt:lpstr>Helvetica</vt:lpstr>
      <vt:lpstr>Lucida Grande</vt:lpstr>
      <vt:lpstr>Segoe Print</vt:lpstr>
      <vt:lpstr>Symbol</vt:lpstr>
      <vt:lpstr>Times</vt:lpstr>
      <vt:lpstr>Times New Roman</vt:lpstr>
      <vt:lpstr>Wingdings</vt:lpstr>
      <vt:lpstr>Office Theme</vt:lpstr>
      <vt:lpstr>Equation</vt:lpstr>
      <vt:lpstr>Artifacts, ghosts, and phantoms:   An archaeological tour of MR Imaging</vt:lpstr>
      <vt:lpstr>PowerPoint Presentation</vt:lpstr>
      <vt:lpstr>Acknowledgements</vt:lpstr>
      <vt:lpstr>Why does MRI have such a wide variety of image artifacts?</vt:lpstr>
      <vt:lpstr>PowerPoint Presentation</vt:lpstr>
      <vt:lpstr>Understanding artifacts</vt:lpstr>
      <vt:lpstr>Fourier Transform</vt:lpstr>
      <vt:lpstr>PowerPoint Presentation</vt:lpstr>
      <vt:lpstr>PowerPoint Presentation</vt:lpstr>
      <vt:lpstr>PowerPoint Presentation</vt:lpstr>
      <vt:lpstr>Gradient: Basics of image encoding</vt:lpstr>
      <vt:lpstr>PowerPoint Presentation</vt:lpstr>
      <vt:lpstr>PowerPoint Presentation</vt:lpstr>
      <vt:lpstr>Image encoding strategies:  Echo Planar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Filtering and k-space</vt:lpstr>
      <vt:lpstr>PowerPoint Presentation</vt:lpstr>
      <vt:lpstr>PowerPoint Presentation</vt:lpstr>
      <vt:lpstr>Artifacts (a partial list)</vt:lpstr>
      <vt:lpstr>PowerPoint Presentation</vt:lpstr>
      <vt:lpstr>gradient nonlinearity distortion</vt:lpstr>
      <vt:lpstr>“ball-grid” validation phantom</vt:lpstr>
      <vt:lpstr>“ball-grid” validation phantom</vt:lpstr>
      <vt:lpstr>surface-based grad. nonlin. correction</vt:lpstr>
      <vt:lpstr>PowerPoint Presentation</vt:lpstr>
      <vt:lpstr>Zipper Artifacts</vt:lpstr>
      <vt:lpstr>Truncation Artifacts: Consequence of Convolution rule</vt:lpstr>
      <vt:lpstr>Truncation Artifacts (Gibbs ringing)</vt:lpstr>
      <vt:lpstr>Eddy currents</vt:lpstr>
      <vt:lpstr>Distortions: Eddy currents</vt:lpstr>
      <vt:lpstr>Aliasing: FOV wrap</vt:lpstr>
      <vt:lpstr>PowerPoint Presentation</vt:lpstr>
      <vt:lpstr>PowerPoint Presentation</vt:lpstr>
      <vt:lpstr>PowerPoint Presentation</vt:lpstr>
      <vt:lpstr>Ghosts!</vt:lpstr>
      <vt:lpstr>Ghost flickering from hardware instability  not the same as “spiking”</vt:lpstr>
      <vt:lpstr>Ghost flickering from hardware instability  not the same as “spiking”</vt:lpstr>
      <vt:lpstr>Artifacts</vt:lpstr>
      <vt:lpstr>Source of in vivo ΔB0 inhomogeneity</vt:lpstr>
      <vt:lpstr>PowerPoint Presentation</vt:lpstr>
      <vt:lpstr>PowerPoint Presentation</vt:lpstr>
      <vt:lpstr>Impact of static ΔB0 on macroscopic T2* at 7T</vt:lpstr>
      <vt:lpstr>PowerPoint Presentation</vt:lpstr>
      <vt:lpstr>Metal implants </vt:lpstr>
      <vt:lpstr>Metal Implants </vt:lpstr>
      <vt:lpstr>Geometric distortion in EPI</vt:lpstr>
      <vt:lpstr>PowerPoint Presentation</vt:lpstr>
      <vt:lpstr>PowerPoint Presentation</vt:lpstr>
      <vt:lpstr>EPI with alternating slice-encoding gradients:  over-easy</vt:lpstr>
      <vt:lpstr>Dynamic ΔB0 caused by physiology</vt:lpstr>
      <vt:lpstr>PowerPoint Presentation</vt:lpstr>
      <vt:lpstr>tSNR discontinuity in accel. EPI: chest motion during respiration</vt:lpstr>
      <vt:lpstr>PowerPoint Presentation</vt:lpstr>
      <vt:lpstr>PowerPoint Presentation</vt:lpstr>
      <vt:lpstr>PowerPoint Presentation</vt:lpstr>
      <vt:lpstr>RF B1+ inhomogeneity at ultra-high field (7T) </vt:lpstr>
      <vt:lpstr>Motion Artifacts</vt:lpstr>
      <vt:lpstr>1D Example: Motion Present</vt:lpstr>
      <vt:lpstr>1D Example: Motion Present</vt:lpstr>
      <vt:lpstr>1D Example: Motion Present</vt:lpstr>
      <vt:lpstr>Motion Artifacts in 2D:  Conventional Data Acquisition</vt:lpstr>
      <vt:lpstr>Motion Artifacts in 2D:  Conventional Data Acquisition</vt:lpstr>
      <vt:lpstr>Motion Artifacts in 2D:  Conventional Data Acquisition</vt:lpstr>
      <vt:lpstr>Motion Artifacts in 2D:  Different severity/extent of artifacts</vt:lpstr>
      <vt:lpstr>Head motion</vt:lpstr>
      <vt:lpstr>Fat and Water Resonances Move in and out of phase over time</vt:lpstr>
      <vt:lpstr>Chemical Shift can be Exploited to Produce Fat (left) or Water (right) only Images</vt:lpstr>
      <vt:lpstr>Fat/Water Chemical Shift Effects</vt:lpstr>
      <vt:lpstr>PowerPoint Presentation</vt:lpstr>
      <vt:lpstr>PowerPoint Presentation</vt:lpstr>
      <vt:lpstr>Physiological noise in EPI time series:  Impact on temporal SNR (μ/σ)</vt:lpstr>
      <vt:lpstr>Quiz!!!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recommendations</vt:lpstr>
      <vt:lpstr>Book recommendations</vt:lpstr>
      <vt:lpstr>PowerPoint Presentation</vt:lpstr>
      <vt:lpstr>PowerPoint Presentation</vt:lpstr>
      <vt:lpstr>PowerPoint Presentation</vt:lpstr>
      <vt:lpstr>PowerPoint Presentation</vt:lpstr>
      <vt:lpstr>Gradient Field Distortions Produce image distortions</vt:lpstr>
      <vt:lpstr>Field Inhomogeneities: Magnetic Susceptibility Artifacts </vt:lpstr>
      <vt:lpstr>Respiratory Gating</vt:lpstr>
      <vt:lpstr>Fat/Water Chemical Shift Effects</vt:lpstr>
      <vt:lpstr>Body images: fat/water: in- and out- of phase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Stockmann, Jason</dc:creator>
  <cp:lastModifiedBy>Avery Berman</cp:lastModifiedBy>
  <cp:revision>201</cp:revision>
  <dcterms:created xsi:type="dcterms:W3CDTF">2017-12-07T05:40:10Z</dcterms:created>
  <dcterms:modified xsi:type="dcterms:W3CDTF">2020-05-21T13:52:18Z</dcterms:modified>
</cp:coreProperties>
</file>