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2" r:id="rId1"/>
  </p:sldMasterIdLst>
  <p:notesMasterIdLst>
    <p:notesMasterId r:id="rId54"/>
  </p:notesMasterIdLst>
  <p:sldIdLst>
    <p:sldId id="256" r:id="rId2"/>
    <p:sldId id="258" r:id="rId3"/>
    <p:sldId id="296" r:id="rId4"/>
    <p:sldId id="261" r:id="rId5"/>
    <p:sldId id="293" r:id="rId6"/>
    <p:sldId id="292" r:id="rId7"/>
    <p:sldId id="300" r:id="rId8"/>
    <p:sldId id="297" r:id="rId9"/>
    <p:sldId id="314" r:id="rId10"/>
    <p:sldId id="298" r:id="rId11"/>
    <p:sldId id="303" r:id="rId12"/>
    <p:sldId id="307" r:id="rId13"/>
    <p:sldId id="308" r:id="rId14"/>
    <p:sldId id="311" r:id="rId15"/>
    <p:sldId id="259" r:id="rId16"/>
    <p:sldId id="282" r:id="rId17"/>
    <p:sldId id="304" r:id="rId18"/>
    <p:sldId id="305" r:id="rId19"/>
    <p:sldId id="301" r:id="rId20"/>
    <p:sldId id="299" r:id="rId21"/>
    <p:sldId id="260" r:id="rId22"/>
    <p:sldId id="289" r:id="rId23"/>
    <p:sldId id="268" r:id="rId24"/>
    <p:sldId id="274" r:id="rId25"/>
    <p:sldId id="263" r:id="rId26"/>
    <p:sldId id="302" r:id="rId27"/>
    <p:sldId id="280" r:id="rId28"/>
    <p:sldId id="281" r:id="rId29"/>
    <p:sldId id="262" r:id="rId30"/>
    <p:sldId id="269" r:id="rId31"/>
    <p:sldId id="273" r:id="rId32"/>
    <p:sldId id="270" r:id="rId33"/>
    <p:sldId id="310" r:id="rId34"/>
    <p:sldId id="309" r:id="rId35"/>
    <p:sldId id="272" r:id="rId36"/>
    <p:sldId id="267" r:id="rId37"/>
    <p:sldId id="279" r:id="rId38"/>
    <p:sldId id="283" r:id="rId39"/>
    <p:sldId id="306" r:id="rId40"/>
    <p:sldId id="275" r:id="rId41"/>
    <p:sldId id="264" r:id="rId42"/>
    <p:sldId id="276" r:id="rId43"/>
    <p:sldId id="285" r:id="rId44"/>
    <p:sldId id="312" r:id="rId45"/>
    <p:sldId id="277" r:id="rId46"/>
    <p:sldId id="287" r:id="rId47"/>
    <p:sldId id="271" r:id="rId48"/>
    <p:sldId id="286" r:id="rId49"/>
    <p:sldId id="313" r:id="rId50"/>
    <p:sldId id="290" r:id="rId51"/>
    <p:sldId id="294" r:id="rId52"/>
    <p:sldId id="29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8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17" autoAdjust="0"/>
    <p:restoredTop sz="81418" autoAdjust="0"/>
  </p:normalViewPr>
  <p:slideViewPr>
    <p:cSldViewPr>
      <p:cViewPr>
        <p:scale>
          <a:sx n="120" d="100"/>
          <a:sy n="120" d="100"/>
        </p:scale>
        <p:origin x="24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5:30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24575,'6'3'0,"0"0"0,-1 0 0,1 0 0,2-3 0,-2 2 0,5-1 0,-5 1 0,2-2 0,-2 0 0,0 0 0,-1 0 0,1 0 0,7 3 0,1 1 0,8 0 0,-5 2 0,4-5 0,-11 1 0,2-2 0,-6 0 0,0 0 0,-3 3 0,2-3 0,-2 3 0,-2-3 0,-2 2 0,-7 2 0,1 1 0,-8 2 0,7-2 0,-7 2 0,9-2 0,-5 1 0,4-3 0,-4 2 0,5-2 0,-5 0 0,5 2 0,-5-1 0,5-1 0,2-1 0,8-2 0,2 3 0,2 0 0,-2 0 0,-6-1 0,0-2 0,-6 0 0,0-2 0,-7-2 0,-1-3 0,-8 0 0,5 1 0,3-1 0,8 1 0,-1 6 0,3-2 0,-4 4 0,7-2 0,-4 0 0,7-2 0,-7 1 0,5-1 0,-3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6:58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24575,'6'-9'0,"0"-1"0,-3 6 0,2-4 0,-1 1 0,-1 0 0,1 1 0,-2 2 0,0-1 0,1 2 0,-1-1 0,-1 1 0,1 0 0,-1 1 0,1-1 0,-1 2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7:0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58 24575,'0'5'0,"0"1"0,0-3 0,0 1 0,0 0 0,0-1 0,0 0 0,0-1 0,0 1 0,0-1 0,1 0 0,0 0 0,-1 0 0,0 1 0,0-1 0,1-1 0,0 1 0,0 0 0,-1 1 0,0 0 0,0-1 0,1 0 0,-2 0 0,2 1 0,-2 0 0,1 1 0,0-1 0,0 1 0,0-1 0,0-1 0,0 0 0,0 0 0,0 1 0,0-1 0,0 0 0,0 0 0,0 0 0,0 1 0,0-1 0,0 0 0,0 1 0,0 0 0,0 1 0,0-2 0,0 1 0,0-1 0,0 1 0,1-2 0,-1 1 0,1 0 0,-1 0 0,1 3 0,-1-3 0,1 1 0,-1-1 0,1 1 0,-1-1 0,0-1 0,-4-6 0,1 2 0,-4-7 0,2 3 0,-2-4 0,1 1 0,1-5 0,-1 6 0,2-6 0,-1 3 0,1-4 0,-1 1 0,0-1 0,0 3 0,0-1 0,2 4 0,-2 0 0,4 4 0,-1 3 0,0-1 0,1 1 0,-1 1 0,1 5 0,-4 5 0,-3 7 0,-2 5 0,-1 6 0,-1 1 0,1 3 0,1 0 0,4-6 0,2-5 0,2-10 0,0-3 0,1-3 0,2-2 0,-3 0 0,2-1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8:0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8:0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6:48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25 24575,'0'9'0,"0"-1"0,0 0 0,-1-1 0,1-1 0,-3 2 0,3-3 0,-2 1 0,2-1 0,-1-1 0,1 0 0,0 0 0,0-1 0,-1-2 0,0 1 0,0-1 0,1 1 0,0 1 0,0-1 0,0 1 0,0 0 0,0 1 0,0 0 0,0-2 0,0 3 0,0-3 0,0 1 0,0-1 0,0 0 0,0 1 0,0-1 0,0 0 0,0 0 0,0 1 0,0 0 0,0 0 0,0-1 0,0 0 0,0 0 0,0 1 0,0 2 0,-1-3 0,1 3 0,-1-2 0,1 0 0,0-1 0,0 1 0,0 0 0,-1 0 0,1 0 0,-1-1 0,1 0 0,0 1 0,0-1 0,-1 0 0,1 0 0,-1 0 0,1 1 0,0-1 0,0 0 0,0 0 0,0 0 0,0 0 0,-1 1 0,0 0 0,0-1 0,1 1 0,0 0 0,1-2 0,2-4 0,-1 1 0,2-6 0,-1 4 0,-1-2 0,3 1 0,-3-1 0,2 1 0,-1-1 0,0 0 0,0 1 0,-1 0 0,0 1 0,1 1 0,-1-1 0,0 1 0,-1 0 0,1 1 0,-1-1 0,1 0 0,-1 0 0,0 1 0,0 0 0,0-1 0,0 1 0,0 0 0,-1 0 0,1 0 0,0-2 0,-1 2 0,1-1 0,-1 1 0,0-1 0,0 1 0,0-1 0,0 0 0,0 0 0,0 1 0,0 0 0,0 0 0,0-1 0,0 1 0,0-1 0,0 0 0,0 0 0,0 1 0,0 0 0,0 0 0,0-2 0,0 2 0,0-1 0,1 0 0,0 0 0,-1-1 0,0 0 0,0 0 0,0 1 0,0-2 0,0 3 0,0-1 0,0 0 0,0 3 0,0 6 0,0 0 0,0 6 0,0-1 0,0-3 0,0 3 0,0-4 0,0 1 0,1-1 0,0 1 0,1-4 0,-2 3 0,2-3 0,-2-1 0,2 0 0,-2 0 0,1 0 0,0-2 0,-1 2 0,1-2 0,0 2 0,0-1 0,0 1 0,-1-1 0,1 3 0,-1-2 0,1 0 0,-1 1 0,0-2 0,0 0 0,1 0 0,-1 0 0,2 0 0,-2 1 0,2-1 0,-1 0 0,1 0 0,0 0 0,0 0 0,-3-1 0,3 1 0,-1 1 0,1-1 0,1 2 0,1 0 0,-1 0 0,1 1 0,0 1 0,0-2 0,-1 2 0,0-5 0,-2-1 0,2-2 0,-1-3 0,2-1 0,-1-1 0,2-1 0,-1-4 0,1 3 0,-2-1 0,1 2 0,-4 4 0,1-1 0,-1 3 0,0 0 0,1-1 0,-1 0 0,1 0 0,-1 0 0,0 0 0,0-1 0,1 1 0,-1-2 0,1-1 0,-1 1 0,0-1 0,0 1 0,0-1 0,0 2 0,0-3 0,0 4 0,0-3 0,0 3 0,0 0 0,0 1 0,0 0 0,0-1 0,0 1 0,0 0 0,-1 0 0,1 0 0,-1-2 0,0 2 0,0-2 0,0 0 0,-1 1 0,2-1 0,-2 1 0,1 0 0,0 3 0,-1 5 0,0 1 0,-1 4 0,-1 2 0,3-3 0,-3 6 0,4-6 0,-2 3 0,2-4 0,0-1 0,1-1 0,-1-3 0,1 0 0,-1-1 0,0 1 0,0-1 0,-1 1 0,0 0 0,0 4 0,-1-3 0,0 3 0,0-3 0,1 2 0,-1-2 0,1 2 0,-2-3 0,3 0 0,-1-2 0,1-5 0,0-2 0,-1-3 0,0 1 0,1-1 0,-2-5 0,1 3 0,-1-7 0,0 9 0,-1-2 0,3 2 0,-2 2 0,2 1 0,-1 3 0,1 0 0,1 1 0,0 0 0,1 1 0,0-2 0,0 0 0,1-1 0,0 1 0,0-2 0,-1 2 0,0-1 0,2 1 0,-2-1 0,2 2 0,-2-2 0,1 2 0,-2 0 0,1 0 0,-1 0 0,1 0 0,-2 0 0,2 1 0,-1-1 0,2 1 0,-2-1 0,1 1 0,-2 0 0,2 0 0,-2-1 0,2 2 0,0-2 0,1 1 0,1-1 0,-2 0 0,2 0 0,-2 2 0,0 0 0,1 2 0,-1 1 0,3 0 0,-3-1 0,0 0 0,0 0 0,-2 2 0,1-2 0,-1 1 0,1 0 0,0 1 0,0 0 0,-1 1 0,0-1 0,0 0 0,0 1 0,0-1 0,0 2 0,0-2 0,0 2 0,0-1 0,-1-1 0,0 1 0,0-1 0,0-2 0,1 2 0,-1 1 0,1 0 0,0 1 0,0-1 0,0 1 0,0 1 0,0 1 0,0-1 0,0-1 0,0-1 0,0-2 0,0 0 0,0 0 0,0 0 0,0 0 0,0 0 0,0 0 0,0 1 0,1 0 0,-1 0 0,1 0 0,0-2 0,0 0 0,0 1 0,-1 0 0,0 0 0,1-1 0,0 0 0,0 1 0,-1-1 0,1 0 0,0-1 0,-1 1 0,5-7 0,-3 2 0,5-7 0,-2 4 0,1-6 0,0 3 0,1-3 0,-1 0 0,-1 3 0,0-1 0,-2 4 0,-1 3 0,0-1 0,-1 2 0,-1 0 0,1-1 0,0 0 0,0-1 0,0 1 0,0-2 0,0 2 0,-1 0 0,2-1 0,-1 2 0,0-1 0,0 1 0,0-1 0,-1 1 0,0 0 0,0 0 0,-2 0 0,1 0 0,-2 2 0,2-1 0,-1 2 0,0 1 0,-2 0 0,2 1 0,-1-1 0,1-1 0,0 3 0,0-2 0,1 2 0,-1-1 0,1 1 0,0 0 0,1-2 0,-1 1 0,0 0 0,0-1 0,1 0 0,0 0 0,0 1 0,1 0 0,0 0 0,0-1 0,-1 0 0,0 1 0,0 0 0,0 0 0,0-1 0,0 0 0,0 1 0,1-1 0,-1 1 0,2 2 0,-2 0 0,2 3 0,-1-1 0,0 1 0,2-1 0,-2-1 0,1-3 0,-1 0 0,0-1 0,-1 1 0,0-1 0,0 0 0,1 1 0,1 0 0,-1 1 0,0-1 0,1 2 0,-2-2 0,2 1 0,-1 0 0,1 0 0,0-1 0,-1-1 0,2-5 0,0-1 0,2-4 0,-1 1 0,2-1 0,1-4 0,-1-1 0,2-2 0,-2-1 0,-1 4 0,-1-3 0,-2 7 0,1-1 0,-3 6 0,1-1 0,-1 1 0,0 1 0,1-3 0,-1 2 0,2 0 0,-2-3 0,1 2 0,0-3 0,-1 3 0,1-2 0,-1 1 0,0-3 0,2-1 0,-2 2 0,1-1 0,-1 5 0,0-2 0,0 3 0,-1 0 0,2 1 0,-3 0 0,2 0 0,-3-3 0,0 1 0,1-1 0,-1 1 0,2 1 0,-1-1 0,1 0 0,-1 1 0,1 7 0,0-2 0,-2 10 0,2-5 0,-1 3 0,2-2 0,1-3 0,0 0 0,-1-1 0,0-2 0,1 0 0,1 0 0,-1-1 0,1 0 0,-2 0 0,1 0 0,0 0 0,-1-1 0,2 1 0,-1 0 0,1 0 0,0 0 0,-1 0 0,1 2 0,0-2 0,-1 2 0,1-1 0,-1 0 0,0-1 0,0 0 0,1 0 0,-1 1 0,0 0 0,1 0 0,-2-1 0,1 0 0,-1 2 0,1-2 0,-1 1 0,2-1 0,-1 0 0,0 2 0,-1-2 0,1 1 0,-1 0 0,1 0 0,0 1 0,0-1 0,0 1 0,0-1 0,-1-1 0,0 0 0,1 1 0,-1-1 0,2 1 0,-2-1 0,1 1 0,0 1 0,0-1 0,0 0 0,0 1 0,-1-2 0,1 0 0,-1 0 0,0 0 0,0 0 0,0 1 0,1-1 0,-1 0 0,1 0 0,-1 0 0,1 0 0,-1 0 0,1-1 0,-1 1 0,1-1 0,-1 1 0,3-6 0,-1 2 0,1-4 0,-1 2 0,1-3 0,-1 2 0,0-3 0,0 4 0,0-3 0,-2 3 0,1 0 0,0-1 0,-1 2 0,1-1 0,-2 2 0,1-1 0,-1 1 0,1-3 0,0 3 0,0-4 0,0 2 0,0-1 0,0 1 0,0 1 0,0-1 0,0 1 0,0-2 0,0 2 0,0-1 0,0 2 0,0 0 0,0 0 0,0 0 0,0-1 0,0 1 0,0 0 0,0 0 0,0-1 0,-1-1 0,1 1 0,-1-2 0,1 2 0,0 0 0,0-1 0,0 1 0,1 2 0,1 5 0,0-2 0,0 6 0,-1-6 0,1 2 0,-2-2 0,2 1 0,-2-1 0,1 2 0,-1-2 0,0 0 0,0 1 0,-1-1 0,1 2 0,-1-1 0,0-1 0,1 2 0,-1-1 0,0 0 0,0-1 0,0 1 0,1 0 0,0 0 0,0-1 0,0 0 0,0 1 0,0 0 0,0 1 0,0-1 0,0 2 0,0-1 0,0 0 0,0 0 0,0-2 0,0 2 0,0-1 0,0 1 0,0-2 0,0 2 0,0-1 0,0 0 0,1 0 0,0 1 0,0-1 0,-1-1 0,1 1 0,1-2 0,-2 2 0,1-2 0,0 1 0,-1 0 0,1 1 0,0 0 0,0 1 0,0-2 0,1 2 0,0-1 0,0-2 0,0-2 0,0-2 0,-1-1 0,1 2 0,0-2 0,0 1 0,0-1 0,0 1 0,-1-1 0,2 1 0,-2-2 0,2 1 0,-1-2 0,-1 3 0,2-2 0,-3 2 0,1 0 0,-1 1 0,1 0 0,0-2 0,0 2 0,-1-1 0,0 0 0,1 1 0,0 0 0,-1 0 0,0 0 0,0-1 0,0 1 0,0 0 0,0 0 0,0-1 0,0 1 0,0-1 0,-1 1 0,1-2 0,0 2 0,1 0 0,-1-1 0,0 0 0,-1 1 0,1-1 0,0 2 0,1-4 0,-1 2 0,1-1 0,-1-1 0,2 1 0,-1-1 0,1 1 0,-1 0 0,0 1 0,-1 1 0,0 2 0,0 3 0,0 0 0,0 3 0,0-4 0,0 2 0,0-1 0,0 0 0,0-1 0,0 0 0,0 1 0,0-1 0,0 0 0,0 0 0,0 0 0,-1 0 0,1 2 0,-1-2 0,1 1 0,0-1 0,0 1 0,-1-2 0,1 2 0,-1-2 0,1 2 0,0 0 0,0 0 0,0-1 0,0 1 0,1-1 0,-1 1 0,1-1 0,-1 0 0,0 0 0,0 0 0,0 1 0,0-1 0,0 0 0,0 0 0,0 0 0,0 0 0,0 1 0,-1-1 0,1 0 0,-1 0 0,1 0 0,0 1 0,0-1 0,0 0 0,0 0 0,0 0 0,0 0 0,0 1 0,0-1 0,0 0 0,-1-1 0,1 1 0,-1-1 0,1 1 0,0 1 0,-1-1 0,1 0 0,-1 0 0,1 1 0,-1 0 0,1 1 0,-1-1 0,1 2 0,-1-1 0,1 1 0,-1-1 0,1-1 0,-1 1 0,1-2 0,0 0 0,-1-1 0,1 1 0,-1-1 0,1 2 0,-1 0 0,0 1 0,0-1 0,1 2 0,-1-1 0,0 2 0,0-2 0,1 2 0,-1-2 0,1 0 0,-1 0 0,1 0 0,-1 0 0,0-2 0,1 1 0,-1 0 0,1-1 0,0 1 0,-1-1 0,0 3 0,0-3 0,1 2 0,0-1 0,0 1 0,0-1 0,-1 2 0,1-1 0,-1 0 0,1 1 0,0-1 0,-1 2 0,1-1 0,-2 1 0,2 2 0,0 0 0,0-1 0,0-1 0,0-4 0,0 3 0,0-3 0,0 1 0,0-1 0,0 1 0,0-1 0,0 1 0,0 0 0,0 2 0,0-1 0,0 1 0,0 1 0,0-1 0,0 1 0,0-2 0,0 2 0,0-2 0,0 6 0,0-7 0,0 7 0,1-6 0,0 4 0,0-4 0,-1 3 0,0-1 0,1-1 0,-1 1 0,1-2 0,-1 2 0,0 1 0,0 0 0,0-2 0,0-1 0,1 0 0,-2 0 0,2-1 0,-2 2 0,1-3 0,0 1 0,0 0 0,0 0 0,0 1 0,0-1 0,0 6 0,0-4 0,0 3 0,0-4 0,0 1 0,0-1 0,0 1 0,0-1 0,0-1 0,0 2 0,0-3 0,0 2 0,0 0 0,0 0 0,0 1 0,0-2 0,0 1 0,0-2 0,0 2 0,0-1 0,0 1 0,0-2 0,0 3 0,0-3 0,0 6 0,0-4 0,0 4 0,0-3 0,0-1 0,0 1 0,0-1 0,0-1 0,0 1 0,0-1 0,0 0 0,0-1 0,0 0 0,0 2 0,0 0 0,1 0 0,-1 1 0,1-2 0,-1 2 0,0-2 0,0 1 0,0-1 0,0 1 0,0-1 0,0 1 0,0 0 0,0-1 0,0 1 0,1 1 0,-1-2 0,1 0 0,-1 0 0,0 0 0,0 0 0,0 2 0,0-2 0,0 1 0,0 0 0,0-1 0,0 0 0,0-1 0,-1 0 0,0-1 0,-2-2 0,-1 0 0,0-1 0,0 2 0,1-1 0,1 1 0,-1 0 0,0-1 0,-1 1 0,1-2 0,-1 2 0,1-1 0,1 1 0,-1 0 0,1 0 0,0-1 0,1-2 0,-1 1 0,2-1 0,-1 0 0,1 0 0,0-1 0,0 1 0,0-1 0,0 1 0,0-2 0,0 1 0,0-2 0,0-1 0,1-1 0,-1-1 0,1 1 0,-1 1 0,2-1 0,-2-2 0,2 2 0,-2-2 0,1 4 0,0 1 0,0-1 0,1 2 0,-2-3 0,1 2 0,-1 0 0,1-4 0,-1 4 0,1-7 0,-1 5 0,2-1 0,-2 0 0,1-1 0,-1 1 0,0-1 0,0 1 0,0 1 0,0-1 0,0 3 0,0-3 0,0 4 0,0-3 0,0 1 0,0 1 0,0-1 0,0 1 0,0 2 0,0-2 0,0 2 0,0-1 0,0-5 0,0 2 0,0-3 0,0 3 0,0 1 0,0 0 0,0 1 0,0-3 0,0 3 0,0-3 0,0 1 0,0 1 0,0-2 0,0 1 0,0-3 0,0 1 0,0-1 0,0 1 0,0 1 0,0 1 0,0-1 0,0 3 0,0-1 0,0 3 0,0-4 0,0 4 0,0-2 0,0 3 0,0 0 0,0 0 0,0-1 0,0 1 0,0 0 0,0 0 0,-1 0 0,-2 3 0,0 1 0,-1 1 0,2-2 0,-1 1 0,-1-1 0,0 1 0,-1 0 0,1-2 0,1 1 0,0 0 0,2 1 0,0 0 0,1 2 0,-1-1 0,1 0 0,0 0 0,0 0 0,0 1 0,0-2 0,0 1 0,0 0 0,0 0 0,0-1 0,0 1 0,0 0 0,0-1 0,0 1 0,0 0 0,0 1 0,0 0 0,0-1 0,0 2 0,0-2 0,0 1 0,0 0 0,0 0 0,0 0 0,0 0 0,0 0 0,0-1 0,0 2 0,0-1 0,0 0 0,0 2 0,0-3 0,0 4 0,0-3 0,0 4 0,0-3 0,0 4 0,-1-3 0,1-1 0,-2 1 0,2-2 0,0 0 0,-1 3 0,1-1 0,-1 3 0,1-1 0,0 4 0,0-3 0,0 4 0,0-5 0,0 0 0,0 1 0,0-3 0,0 0 0,0 1 0,0-3 0,0 3 0,0-3 0,0 2 0,0-1 0,0 3 0,0-3 0,0 3 0,0-1 0,0 1 0,0 1 0,0-3 0,0 2 0,0-3 0,0 1 0,0 0 0,0-1 0,0 3 0,0-3 0,0 1 0,1-2 0,0-2 0,-1 1 0,0 0 0,0 0 0,0 0 0,0-1 0,1 1 0,-1 0 0,1 0 0,-1-1 0,0 0 0,0 0 0,0 2 0,0-2 0,0 2 0,0 0 0,0 0 0,-1-1 0,1 1 0,-3-3 0,-2-1 0,-1-1 0,-3 0 0,1 1 0,2-1 0,1 1 0,3-1 0,-1 0 0,1 1 0,0-2 0,0 1 0,1-1 0,-2 1 0,-1-2 0,-1 0 0,1 1 0,2 0 0,0 2 0,1-1 0,-3 0 0,1 1 0,0-2 0,-2 2 0,4-2 0,-2 1 0,2 0 0,-2 1 0,1 0 0,0-1 0,0 1 0,1-2 0,0 1 0,1-2 0,0 0 0,1-3 0,0 2 0,1-4 0,-1 4 0,1-4 0,0 4 0,1-4 0,-1 4 0,0-1 0,1 1 0,-3 0 0,3 0 0,-2-1 0,1 2 0,1-1 0,-1 1 0,0-1 0,-1 2 0,1-3 0,-1 2 0,1-1 0,1-1 0,1-3 0,-1 3 0,2-5 0,-2 3 0,-1-1 0,1-1 0,0 1 0,0-1 0,0-2 0,0 1 0,0-8 0,0 8 0,0-6 0,-2 8 0,2-1 0,-3 1 0,1 1 0,0 1 0,-1 0 0,3-1 0,-3 1 0,2-2 0,-1 3 0,0-1 0,0-3 0,0 4 0,1-3 0,-2 2 0,1 1 0,-1-1 0,0-1 0,0 2 0,0-2 0,0 2 0,0-2 0,0 3 0,0-2 0,0 2 0,0-4 0,0 5 0,0-2 0,0 3 0,0 1 0,-3 4 0,0 3 0,-3 1 0,1 1 0,-3 0 0,2 1 0,-6 5 0,5-5 0,-3 8 0,4-8 0,-2 6 0,2-6 0,1 2 0,0-2 0,2-3 0,-1 2 0,2-4 0,-1 2 0,1-3 0,0 1 0,-1 0 0,0-2 0,1 3 0,-2 0 0,2 0 0,0 1 0,-3 4 0,0-3 0,-2 5 0,3-5 0,-5 5 0,6-6 0,-5 7 0,6-7 0,-1 1 0,0-1 0,1 0 0,-1 1 0,1 1 0,0 0 0,-1 1 0,0-2 0,1-1 0,1-3 0,0 1 0,1-2 0,0 0 0,0 0 0,-1 0 0,1 1 0,-1-1 0,1 0 0,0 0 0,0 1 0,0 0 0,0 0 0,0-1 0,0 0 0,1-1 0,-1 1 0,1 0 0,-1 0 0,1 0 0,0 0 0,1 0 0,1 0 0,-1 2 0,0-3 0,0 2 0,0-4 0,3-1 0,-1-1 0,2-2 0,4-7 0,-1 3 0,2-3 0,1-2 0,-7 9 0,7-12 0,-7 11 0,4-7 0,-3 4 0,-2 1 0,2 0 0,-3-1 0,0 2 0,0-1 0,-1 4 0,1-4 0,-1 3 0,1-1 0,0-1 0,-1 2 0,1-1 0,0 2 0,-2 1 0,0 1 0,0-1 0,0 1 0,0-1 0,1 2 0,-1-2 0,1 0 0,0 0 0,-1 1 0,0-1 0,1 0 0,-2 0 0,2 1 0,-2 0 0,1-1 0,-5 7 0,-2 2 0,-4 5 0,-3 4 0,1-3 0,-4 4 0,3-2 0,-2 0 0,4-2 0,1-2 0,5-4 0,0 0 0,3-2 0,0-2 0,-1 1 0,1-1 0,-1 1 0,1 1 0,-1-1 0,1-1 0,0 0 0,-2 0 0,2 0 0,-1 1 0,1-1 0,0-1 0,-3 2 0,3-3 0,-1 3 0,-1-1 0,2 0 0,-1-1 0,2-1 0,0-4 0,1 0 0,0-4 0,0-2 0,0-2 0,0-4 0,0 0 0,0 1 0,0 2 0,0-2 0,0 6 0,0-6 0,0 7 0,0-3 0,0 7 0,0-2 0,0 3 0,0-1 0,0 1 0,-1-2 0,0 1 0,0-3 0,1 3 0,0-3 0,-1 1 0,1 0 0,-3-3 0,3 1 0,-3-1 0,2 1 0,-2-4 0,-4-7 0,4 1 0,-5-1 0,5 4 0,-3-1 0,3 3 0,-3-3 0,3 8 0,-1-1 0,1 3 0,1-1 0,0 4 0,1 2 0,3 5 0,0 4 0,2 2 0,-2 0 0,4 5 0,-2 1 0,7 7 0,-6 0 0,8 0 0,-5 0 0,3 0 0,-4-4 0,0-3 0,-4-6 0,0-4 0,-2-1 0,0-3 0,-1 1 0,1-2 0,0 1 0,-1 0 0,3 5 0,-1-1 0,2 5 0,-1 0 0,5 12 0,-2-5 0,3 8 0,-3-14 0,-2 0 0,0-4 0,-2-2 0,0-1 0,0-3 0,-3-1 0,-1-3 0,-1 2 0,-1-4 0,2 3 0,-1-1 0,1 1 0,0 0 0,1-1 0,-1 1 0,0-1 0,1-1 0,-1 1 0,1 0 0,-1-1 0,1-3 0,-1 2 0,0-3 0,0 1 0,-1-4 0,-1-2 0,1-1 0,-2-5 0,2 8 0,-1-6 0,2 10 0,0-4 0,0 4 0,-1-2 0,3 5 0,-2-2 0,1 3 0,0-2 0,0 2 0,1-1 0,-2 3 0,2-2 0,-1 0 0,0-1 0,0-1 0,-3 1 0,1-3 0,-2-4 0,0 1 0,-3-5 0,0-1 0,-4-1 0,4 0 0,-2 0 0,0 3 0,3 0 0,-3 0 0,5 5 0,0 0 0,1 2 0,-1 1 0,4 2 0,-1 1 0,1 0 0,1 0 0,-1 1 0,0 0 0,0-1 0,0 1 0,0 0 0,3 6 0,-2 1 0,2 5 0,-1-3 0,1 4 0,0-2 0,-1 2 0,-1-1 0,1-1 0,-1 4 0,2-4 0,-1 1 0,-1 1 0,1-3 0,1 3 0,-2-4 0,2 4 0,-1-3 0,0 4 0,-1-5 0,1 0 0,-1 1 0,2-3 0,-1 2 0,0-3 0,1 0 0,-1-1 0,-1-1 0,1 1 0,-1-1 0,1 1 0,0 0 0,-1-1 0,2 1 0,-1 0 0,0-1 0,1 2 0,0-1 0,-1 0 0,1 1 0,-2 1 0,2-1 0,0 5 0,1-3 0,1 1 0,-2 0 0,1-1 0,0 1 0,-1 1 0,0-3 0,-1 1 0,0-4 0,0 1 0,1-1 0,-2-2 0,0-5 0,0-1 0,0-4 0,0 4 0,0-3 0,0 2 0,0-3 0,0 1 0,0 1 0,0-1 0,0 2 0,0-1 0,0 1 0,0 1 0,0 1 0,0-2 0,0 1 0,-1-1 0,1 1 0,-1-1 0,1-1 0,0 1 0,0-2 0,0 1 0,0 0 0,0-1 0,0 2 0,0-10 0,0 3 0,0-3 0,0 4 0,-1 4 0,1-1 0,-2 1 0,1 2 0,1 1 0,-1 3 0,1-2 0,-2 2 0,1-4 0,-3 0 0,0 0 0,0-2 0,-1 1 0,-1-1 0,2-1 0,0 3 0,2 0 0,0 3 0,-1 2 0,2-1 0,0 1 0,0-2 0,1 1 0,-2 1 0,1-1 0,-2 2 0,0-1 0,2 0 0,-2 1 0,1-1 0,-10 1 0,-3 0 0,-11 0 0,6 0 0,2 0 0,13 1 0,4-1 0,4 2 0,-1-2 0,-1 1 0,0 0 0,2 0 0,-1 0 0,2 2 0,0-1 0,-1 1 0,1-1 0,-1-1 0,-1 1 0,-1 0 0,0 2 0,-1 0 0,0 1 0,0-1 0,0 0 0,0 1 0,0-1 0,0 1 0,0-2 0,1 0 0,0-1 0,-1 1 0,0-1 0,0 0 0,1 1 0,0 0 0,0 1 0,0 2 0,0-1 0,2 2 0,-2 1 0,2-1 0,-2-1 0,2 2 0,-1-3 0,-1 1 0,1-2 0,-1 0 0,0-2 0,0 2 0,1-1 0,-2 0 0,2-2 0,-2 2 0,1-2 0,0 4 0,-1-3 0,2 4 0,-1-2 0,1 2 0,-1-1 0,-1-1 0,1 1 0,-1-1 0,1 2 0,-1-2 0,1 4 0,-1-4 0,3 4 0,-3-4 0,1 4 0,0 1 0,0-3 0,0 1 0,-1-5 0,0 0 0,0 0 0,0 1 0,0-1 0,0 0 0,0 0 0,0 0 0,0 0 0,0 3 0,0-3 0,0 3 0,0-2 0,-1 1 0,0-2 0,0 3 0,1-3 0,0 2 0,0-1 0,0 1 0,0-2 0,0 1 0,0 0 0,0 2 0,-1-2 0,1 3 0,-1-3 0,0 0 0,1 2 0,-1-3 0,1 1 0,0-1 0,-1 1 0,1 0 0,-1-1 0,1 2 0,-1 0 0,0 0 0,-1 0 0,2 1 0,-1-1 0,1 1 0,-1-2 0,1 1 0,-1 0 0,1 0 0,0 0 0,0 1 0,-1-1 0,1 1 0,-1-2 0,1 1 0,-1 0 0,2-1 0,-2 0 0,1-1 0,-1 1 0,1 0 0,0-1 0,0 2 0,0 0 0,0 0 0,0-1 0,0 2 0,0-3 0,0 1 0,-1-1 0,0 1 0,0 0 0,1-1 0,0 2 0,-1-1 0,1 0 0,-1-1 0,0 1 0,1 0 0,-1 0 0,0-2 0,1 1 0,-1-1 0,1 1 0,-1 1 0,0-1 0,-1-1 0,1-1 0,-1-2 0,0-2 0,0 0 0,-1-1 0,1 1 0,0 1 0,1-3 0,-1 2 0,1-2 0,0 2 0,1-1 0,-1 0 0,1-1 0,-1 2 0,1-1 0,0 1 0,0-1 0,0-2 0,0 2 0,0-2 0,1 2 0,-1 1 0,1-1 0,-1 1 0,0 0 0,0-1 0,0 2 0,0-2 0,0 3 0,0-2 0,0 1 0,0 0 0,0 1 0,0-1 0,0-1 0,1 0 0,0-1 0,0 1 0,-1 0 0,0 0 0,0 0 0,0 1 0,0-1 0,0 1 0,0-3 0,0 1 0,0-3 0,0 4 0,0-4 0,0 2 0,0 0 0,0-2 0,0 4 0,0-4 0,0 3 0,0-1 0,0 0 0,0 2 0,0 0 0,0 0 0,0 0 0,0 1 0,0-2 0,0-1 0,0-1 0,0-1 0,0-4 0,0 2 0,0-2 0,0 5 0,0 1 0,0 2 0,0 0 0,0 1 0,0 1 0,0 2 0,1 5 0,-1 4 0,2 2 0,-2 7 0,3-5 0,0 9 0,-1-2 0,2 3 0,-1 0 0,-1-7 0,0-1 0,-2-6 0,0-3 0,0-1 0,0-1 0,0-2 0,0 0 0,0 0 0,0 3 0,0-1 0,1 4 0,0-3 0,0 1 0,-1 0 0,0-1 0,0 3 0,0-2 0,0 1 0,0 1 0,1-1 0,-1 1 0,3 0 0,-3 1 0,3-1 0,-3 0 0,2-1 0,-2-1 0,1-2 0,-1 0 0,1-3 0,0 2 0,0-2 0,0 3 0,0-1 0,1 0 0,-1 1 0,1-1 0,-1 1 0,2-2 0,-2 2 0,1-2 0,-1 0 0,0 1 0,1-1 0,-2 1 0,2-3 0,-1 0 0,2-2 0,-1-2 0,1 0 0,-1-1 0,2-1 0,-2-1 0,1-1 0,0-4 0,-1 3 0,0-6 0,-2 6 0,0-3 0,0 6 0,0 0 0,0 1 0,0 2 0,0-1 0,-1 2 0,1 0 0,-1 0 0,1 0 0,0-1 0,0 0 0,0 0 0,0-2 0,0 2 0,0-3 0,0 2 0,0-4 0,0 3 0,0-1 0,0 1 0,0 1 0,0 0 0,0-3 0,0 1 0,0-1 0,0 1 0,0 0 0,0 1 0,0 0 0,0 1 0,0 2 0,0 0 0,0 0 0,1-1 0,-1 0 0,1-1 0,0 2 0,-1 1 0,2 4 0,-2 0 0,4 3 0,-2 7 0,3 0 0,1 10 0,-3-4 0,3 1 0,-6-1 0,3-7 0,-2-2 0,0-4 0,-1-1 0,0-1 0,0 0 0,0 1 0,0 1 0,0 0 0,0 7 0,-2-1 0,0 7 0,-1-2 0,-1 5 0,4-6 0,-4 7 0,0-7 0,-1 3 0,-1-4 0,4-2 0,-1 2 0,1-4 0,-1 1 0,1-4 0,0-3 0,0-2 0,2 0 0,-1-1 0,0 0 0,1 1 0,-2-1 0,2 0 0,-2 1 0,1 0 0,-1 1 0,1 1 0,0 0 0,-1 1 0,1-2 0,0 1 0,0 1 0,-1 0 0,0 1 0,0 3 0,0-5 0,1 3 0,0-3 0,1-2 0,-1 0 0,1 0 0,0-1 0,0 0 0,-1 0 0,1 0 0,-1 0 0,1 1 0,0-1 0,-1 3 0,0-1 0,-1 2 0,3-2 0,-3 0 0,3-2 0,-2 2 0,1 0 0,0-1 0,0 3 0,0-2 0,0 2 0,0 2 0,0-1 0,0 2 0,0-1 0,0-2 0,0 1 0,0 1 0,0-3 0,0 0 0,0-2 0,0-1 0,0 1 0,0 0 0,0-1 0,-1 1 0,1-1 0,-1 1 0,0 0 0,1-1 0,-1 2 0,0-1 0,1 1 0,-2-2 0,0 2 0,1 0 0,-1 0 0,0 2 0,0-2 0,-1 1 0,2-1 0,-1-2 0,1 2 0,-1-1 0,1 0 0,-1 0 0,0 0 0,0 3 0,0-2 0,-1 2 0,1-2 0,0 1 0,1-1 0,-1 1 0,1-2 0,-1 0 0,1-1 0,-1 0 0,2-2 0,-1-2 0,0-1 0,1-4 0,-1 2 0,1-1 0,0-1 0,0 1 0,0-3 0,0 1 0,0-1 0,0 1 0,0 0 0,0 1 0,0-1 0,0-1 0,0 0 0,0-1 0,0 3 0,0-1 0,0 2 0,0-1 0,0 1 0,0 2 0,0 1 0,0 0 0,0 1 0,0-3 0,0 2 0,0-1 0,0-3 0,0 1 0,0-3 0,0 3 0,0-1 0,0 3 0,1 0 0,-1-2 0,1 2 0,-1-1 0,1 2 0,-1-2 0,1 1 0,0-1 0,1-1 0,-1 0 0,2-3 0,-2 1 0,2-1 0,0 1 0,-1 0 0,2-5 0,-1 6 0,0-3 0,-1 4 0,-1 1 0,1-1 0,0 1 0,-2-1 0,1 2 0,0-2 0,-1 4 0,1-2 0,0 2 0,-1 0 0,2 1 0,-1-2 0,0 1 0,-1-1 0,0 1 0,1 1 0,-1 5 0,1 1 0,-3 9 0,2 2 0,-4 3 0,1 4 0,-1 0 0,1 3 0,-3-2 0,3 2 0,-3-6 0,1-1 0,2-7 0,0 1 0,2-7 0,1 1 0,0-4 0,-1-1 0,0 0 0,0 1 0,1 0 0,-1 3 0,1-3 0,0 4 0,0-1 0,0 0 0,0 3 0,0 2 0,0-1 0,0 4 0,0-4 0,0 1 0,0-2 0,0-3 0,0 0 0,1 1 0,-1-2 0,2 0 0,-1-1 0,0-1 0,0 1 0,0-1 0,-1-1 0,0 0 0,1 0 0,-1 0 0,2-2 0,-2 2 0,1-1 0,0 1 0,0 0 0,1-1 0,1 0 0,-2 0 0,2 0 0,-1 1 0,3-2 0,-1 1 0,-1-1 0,2 1 0,-3-1 0,1 1 0,-1-1 0,0-1 0,-1 1 0,0-2 0,1 1 0,-1-3 0,1 1 0,0-3 0,1-4 0,-1 1 0,2-6 0,-4 6 0,4-6 0,-3 5 0,1-1 0,1 2 0,-3 3 0,3-6 0,-3 4 0,1-4 0,-1 6 0,0-2 0,0 3 0,0-1 0,0 2 0,0 0 0,0 1 0,0 0 0,-1 1 0,1 0 0,-1 0 0,1-2 0,0 1 0,-1-1 0,1-1 0,-1-1 0,1-3 0,0-2 0,0-2 0,0-6 0,0 3 0,0-6 0,0 5 0,0-2 0,0 4 0,0 2 0,0-1 0,0 4 0,0-1 0,1 2 0,-1 1 0,1-4 0,-1 2 0,0 0 0,0 4 0,0 1 0,0 1 0,0 0 0,0 1 0,0 1 0,1-1 0,0 0 0,0 0 0,0-2 0,0 1 0,0-1 0,1 0 0,-1 2 0,0-2 0,1 2 0,-1 0 0,0-1 0,1 2 0,-1-2 0,1 3 0,-2 0 0,2 1 0,-1 4 0,0-3 0,0 6 0,-1-1 0,0 2 0,0 1 0,2-1 0,-2 0 0,1 1 0,-1-3 0,0 1 0,0-4 0,-1 0 0,1 0 0,-1 0 0,1 0 0,0-1 0,-1 0 0,1 1 0,-2 1 0,1 0 0,-1 1 0,0-1 0,1 0 0,-1 3 0,-1-1 0,0 1 0,1 1 0,0-3 0,-1 4 0,3-3 0,-3 1 0,3-4 0,-1-1 0,1 0 0,0 1 0,0-1 0,0 0 0,0 0 0,0 1 0,0 0 0,0 1 0,0-1 0,1 1 0,1-1 0,-2-1 0,1 0 0,0-1 0,-1 1 0,1 0 0,0-1 0,0 1 0,1 0 0,1 1 0,-1 1 0,0 0 0,0-2 0,-1 0 0,1-3 0,0-2 0,0 0 0,0-4 0,1 1 0,-2-3 0,2 1 0,-3 0 0,1 1 0,-1 2 0,0 0 0,0 3 0,0-1 0,0 1 0,1-1 0,-1 1 0,1-1 0,0 0 0,0-4 0,1 1 0,-1-3 0,2 3 0,0-2 0,0 3 0,0-3 0,-1 1 0,1 0 0,-2-1 0,2 2 0,-2-3 0,2 1 0,-1 0 0,0-2 0,-2 4 0,3-1 0,-2 5 0,1 1 0,2 3 0,-2 1 0,4 3 0,-3-3 0,-1 7 0,1-3 0,1 8 0,-1-6 0,1 6 0,-3-6 0,1 1 0,-1-4 0,-2-3 0,2 1 0,-2-1 0,1-1 0,1 2 0,-1 0 0,1 0 0,-1 1 0,0-1 0,0-1 0,-1 1 0,2-2 0,-3 1 0,3-1 0,-3 0 0,1-2 0,-2-1 0,1 0 0,0-1 0,0 2 0,0-2 0,-1 2 0,3-1 0,5-3 0,-1 2 0,3-2 0,-2 0 0,-3 2 0,1-2 0,-1 1 0,2-1 0,-2 2 0,1-3 0,-1 2 0,1-2 0,-1 1 0,-1 1 0,2-2 0,-2 2 0,1-1 0,2-3 0,-3 2 0,3-1 0,-3 1 0,0 1 0,0 0 0,0 0 0,1 2 0,-1-2 0,1 2 0,-2-1 0,1 2 0,1 5 0,4 2 0,0 5 0,2-3 0,-3 0 0,0-3 0,-1 1 0,0-2 0,-2 1 0,1-2 0,0 0 0,-2-1 0,1 0 0,-2 1 0,2 0 0,0 2 0,0 0 0,1 1 0,-2-1 0,0-2 0,-1 1 0,1-1 0,-1 0 0,0-1 0,-1 1 0,1 1 0,-2 0 0,1 2 0,-1 1 0,2 0 0,-1-1 0,1-2 0,-1 1 0,0-2 0,0 0 0,1-1 0,0 0 0,-1 0 0,-1-4 0,0 0 0,-3-3 0,2 0 0,-2 0 0,-1-3 0,3 3 0,-1-1 0,2 1 0,0 2 0,-1 0 0,2 0 0,0 1 0,0 0 0,1 0 0,-1-2 0,0 2 0,1-2 0,-1 1 0,0 0 0,1 1 0,-1 0 0,1-1 0,0 1 0,1 0 0,-1 0 0,2 0 0,-2-1 0,3 1 0,-1 0 0,2 0 0,0 0 0,-2-1 0,2 1 0,-2 0 0,1 1 0,-2-1 0,0 0 0,1 1 0,-1-1 0,2 2 0,-1-3 0,1 2 0,-1-3 0,3 2 0,-3 0 0,2-1 0,-1 0 0,1 3 0,5 6 0,1 5 0,5 3 0,-5-1 0,-2-3 0,-2-2 0,-3-1 0,1-1 0,-4-2 0,2 0 0,-2 0 0,1-1 0,-1 1 0,0 1 0,0-1 0,0 0 0,0-1 0,0 0 0,0-1 0,0 3 0,0-3 0,1 2 0,-1-1 0,1 0 0,-1-1 0,-1 0 0,1 0 0,-2 0 0,1 1 0,-1 0 0,-1-1 0,1 2 0,-1-1 0,0 1 0,0-2 0,0 2 0,2-2 0,-2 0 0,2-2 0,-2 0 0,2-3 0,-2 0 0,0-1 0,1 1 0,1-1 0,0 0 0,1 0 0,0-2 0,0 1 0,0-1 0,1 2 0,-1-2 0,2 1 0,-1-2 0,1 3 0,0 0 0,-2-1 0,1 1 0,-1-1 0,0 1 0,0 2 0,2 6 0,-1 6 0,2 4 0,0 8 0,3-1 0,0 5 0,1 0 0,-3-3 0,2 0 0,-1-1 0,3-5 0,-4-2 0,1 0 0,-2-7 0,-1 1 0,-1-5 0,-1-1 0,0-1 0,0 1 0,1 0 0,-1 2 0,1-1 0,-1 1 0,0 1 0,1-2 0,-1 2 0,1-3 0,-1 0 0,0 2 0,0-3 0,-1 0 0,0-1 0,-2 0 0,-2 1 0,-2 0 0,-1 1 0,1-1 0,1 1 0,1-1 0,1 0 0,-1-1 0,-1 2 0,2-3 0,-2 2 0,4-1 0,-1 1 0,0-1 0,0-1 0,1 1 0,-2 1 0,0-1 0,1 0 0,-1 1 0,1-2 0,0 1 0,2 0 0,-1-1 0,0 1 0,-1 0 0,1 0 0,-2 0 0,0-1 0,0 1 0,-1-1 0,1 2 0,0-2 0,0 2 0,2-2 0,-2 2 0,1-2 0,0 1 0,1-1 0,-2 1 0,2 0 0,-1-1 0,1 0 0,-1 1 0,0 0 0,0 1 0,-2-2 0,1 2 0,-1-1 0,1 0 0,-2 1 0,1 0 0,-1-1 0,1 1 0,-1-2 0,1 2 0,-1-1 0,2 0 0,-3-1 0,2 0 0,-1 1 0,2 1 0,-1-2 0,1 1 0,-1 0 0,1-1 0,1 1 0,-1-1 0,2 0 0,0 1 0,0-1 0,0 1 0,-1 0 0,1-1 0,0 1 0,0-1 0,-1 1 0,1 0 0,0 1 0,0-2 0,0 1 0,0 0 0,1-1 0,7 2 0,2-2 0,10 4 0,2-2 0,3 1 0,3 1 0,1-1 0,-4 0 0,-1-1 0,-9-1 0,-2-1 0,-5 2 0,-1-2 0,-3 0 0,0 0 0,0 0 0,1 0 0,-1 0 0,1 0 0,-1 0 0,1 0 0,0 0 0,-1 0 0,0 0 0,0 0 0,-1-1 0,1 0 0,0-1 0,0 2 0,-1-2 0,-2 0 0,-1-1 0,-1-1 0,1 2 0,1-1 0,-1 0 0,1 2 0,-2-1 0,-2 2 0,2-1 0,-9 1 0,2 0 0,-9 0 0,2 0 0,-8 0 0,8 0 0,-5 0 0,6 0 0,3-1 0,5 0 0,2-1 0,2 2 0,0-1 0,-1 1 0,1 0 0,-1-1 0,-4 1 0,2-3 0,-3 3 0,3-2 0,3 2 0,1-2 0,-2-1 0,3-2 0,-3 0 0,3-1 0,-2 3 0,2 0 0,2 1 0,1 1 0,4 3 0,5 0 0,9-1 0,5 1 0,6-2 0,0 0 0,0 0 0,3 0 0,-5 0 0,1 0 0,-9-2 0,-6 1 0,-5-1 0,-5 1 0,-1 1 0,-2-1 0,1 1 0,-1-1 0,2 1 0,0-1 0,-1-1 0,1 0 0,-1 1 0,0-1 0,0 1 0,-2-1 0,2 0 0,-1 0 0,1 1 0,-1-1 0,0 0 0,-2-1 0,-1 2 0,-3 0 0,-2 1 0,-1 0 0,-4 0 0,3 0 0,-3 0 0,4 0 0,-4 0 0,0 0 0,-1 0 0,2 0 0,2 0 0,1 0 0,-7-1 0,1-1 0,-5 0 0,0 0 0,6 2 0,-2 0 0,8 0 0,1 0 0,1 0 0,2 0 0,0 0 0,0 0 0,0 0 0,-1 1 0,0 1 0,0-1 0,0 1 0,0-1 0,0 1 0,2-1 0,-2 1 0,2-1 0,2 0 0,0-4 0,1-2 0,1 0 0,-2-1 0,1 1 0,-1 0 0,0 0 0,0 1 0,-1 1 0,1 0 0,-1 1 0,1 0 0,-1-1 0,1 1 0,-2 0 0,2-1 0,-1 0 0,1 0 0,0 1 0,0-1 0,0 0 0,0 0 0,0 0 0,0 0 0,0 0 0,0 1 0,0 2 0,3 1 0,1 3 0,4 1 0,0 0 0,4 2 0,0-2 0,4 3 0,-4-6 0,0 3 0,-4-5 0,-1 2 0,-1-1 0,-2-1 0,2-1 0,-1-1 0,1 2 0,-1-2 0,-1 1 0,2-2 0,-2 2 0,1-2 0,-2 2 0,0-2 0,-1 3 0,-1-1 0,0 0 0,1 0 0,-1 0 0,2-1 0,0 2 0,1-2 0,-1 0 0,3 0 0,-2 1 0,2 0 0,-2 0 0,1 1 0,-2-2 0,0 1 0,-1 1 0,1 0 0,2 2 0,-2 0 0,4 0 0,-3 0 0,-1-1 0,1 0 0,-2 1 0,-2-2 0,1 3 0,-2-1 0,1 1 0,0-1 0,-1 0 0,-1 0 0,0 0 0,-1-1 0,0 0 0,-4 1 0,1-2 0,0 1 0,0 0 0,4 0 0,-1 1 0,5 0 0,1 0 0,1 1 0,0-1 0,-3 0 0,3-2 0,-1 1 0,5-1 0,-1-2 0,0 2 0,-1-2 0,-2 3 0,0-3 0,-1 3 0,-1-2 0,0 1 0,0 0 0,0 0 0,1 0 0,-1 0 0,0 1 0,1 0 0,0 1 0,1-1 0,-2 1 0,2-1 0,-1 2 0,1-1 0,-1 1 0,2-1 0,-1 2 0,0-2 0,0 0 0,-1-1 0,-1 1 0,0-2 0,1 1 0,-1-1 0,-1 1 0,1-1 0,-1 1 0,1 0 0,0 0 0,1 1 0,-1-1 0,0 0 0,0 0 0,0 0 0,2 0 0,-2 1 0,2 0 0,-1-2 0,0 0 0,-2 1 0,1 1 0,-2 0 0,1 0 0,0-1 0,-1 1 0,2-1 0,-2 2 0,2-1 0,0 0 0,-1 0 0,1-1 0,-1 1 0,1-2 0,0 1 0,0-1 0,0 1 0,0 1 0,-2 0 0,1 0 0,-1 0 0,1-1 0,-1 1 0,2-1 0,-1 1 0,1-2 0,-4-4 0,1 3 0,-4-5 0,4 4 0,0 0 0,1 0 0,-1 0 0,1 0 0,0-1 0,0 1 0,0 0 0,0 0 0,1-1 0,-1 1 0,1 0 0,-1 0 0,0 0 0,1-1 0,0 1 0,0 0 0,-1 0 0,0 0 0,0-1 0,0 1 0,1 1 0,-1-1 0,1 1 0,0-1 0,-1 0 0,1 1 0,-1-1 0,1 0 0,-1 0 0,1-1 0,-1 1 0,0 0 0,0 0 0,0-1 0,0 1 0,0 0 0,0 0 0,0 0 0,0-1 0,0 1 0,1-1 0,-1 0 0,1 0 0,-1 1 0,0 0 0,0 0 0,0-1 0,0 2 0,0-1 0,0 1 0,0-1 0,0 0 0,0-1 0,0 1 0,0 0 0,0 0 0,0-1 0,0 1 0,0 0 0,0 0 0,0 0 0,0-1 0,0 1 0,0 0 0,0 0 0,0-1 0,0 1 0,0 0 0,1 0 0,-1 0 0,1-2 0,-1 2 0,0-2 0,0 1 0,1-1 0,0 2 0,0-3 0,-1 3 0,0-1 0,0 1 0,0-1 0,1 1 0,-1 0 0,1-1 0,0-1 0,-1-2 0,1 1 0,-1 0 0,1 1 0,-1 0 0,1 0 0,-1 0 0,1 1 0,-1 1 0,1 0 0,-1-1 0,1-1 0,0-2 0,0 1 0,-1-1 0,0 0 0,0 1 0,0-1 0,0 1 0,0 1 0,1 0 0,0 1 0,-1 1 0,0 0 0,0-1 0,0 0 0,0-2 0,0-2 0,0-1 0,0-1 0,0 3 0,0-2 0,0 4 0,0-4 0,0 5 0,0-2 0,0 3 0,0 0 0,0 0 0,0-1 0,0 1 0,-1 0 0,0-3 0,0 1 0,1-1 0,-1 1 0,1 0 0,-1 0 0,0 1 0,1 0 0,-2 3 0,0 1 0,-1 2 0,-3 0 0,3 1 0,-4 0 0,3 1 0,-1-2 0,1 1 0,1-1 0,-2 1 0,3-1 0,-1 2 0,0-2 0,1 0 0,-1 0 0,2 0 0,0 0 0,-1-1 0,1 0 0,-1 0 0,2 1 0,-2 0 0,2-1 0,-2 2 0,2 0 0,-2-1 0,1 3 0,-1-2 0,1 2 0,1-3 0,-1-1 0,1 1 0,-1-1 0,1 4 0,0-3 0,0 5 0,0-4 0,0 1 0,-1-1 0,2 0 0,-3 0 0,3 0 0,-2 2 0,1-2 0,0 1 0,1-1 0,-1-2 0,1 1 0,-1 1 0,1-2 0,-1 2 0,2 0 0,-2 0 0,1-1 0,-1 1 0,1-2 0,0 0 0,0 0 0,-1 1 0,1 1 0,-1 0 0,2 0 0,-2 1 0,1-1 0,0 1 0,-1-2 0,1 0 0,-1 0 0,0 1 0,1 0 0,-1 1 0,2-1 0,-1 0 0,-1 3 0,1-3 0,0 3 0,0-3 0,-1-1 0,1 0 0,-1 0 0,1-1 0,-1 0 0,0 0 0,1 1 0,-1 1 0,1 0 0,0 1 0,-1-1 0,1 2 0,-1-2 0,0 2 0,0-4 0,0 2 0,0-4 0,0-4 0,0-2 0,0-2 0,0 0 0,0 2 0,0 0 0,0 1 0,0 3 0,0 0 0,0-1 0,0 1 0,0 0 0,0-1 0,0 0 0,0 0 0,0 0 0,0 0 0,1-1 0,-1 1 0,1-1 0,-1 0 0,0-1 0,0 1 0,0-2 0,0 1 0,0 1 0,0-2 0,0 3 0,0 0 0,0 1 0,0 0 0,0 0 0,0-1 0,0 1 0,0 0 0,0 0 0,0-1 0,0 0 0,0-1 0,0-1 0,0 0 0,0-3 0,0 1 0,0-1 0,0-1 0,-1 1 0,1-1 0,-1 3 0,1-2 0,0 3 0,0-1 0,0 2 0,0 0 0,0 1 0,0-1 0,0-1 0,0 2 0,0-1 0,0 2 0,0 0 0,0-1 0,0 1 0,0 0 0,0 0 0,0 0 0,0-1 0,0 1 0,0 0 0,0-1 0,0 0 0,0 0 0,0 1 0,0 0 0,0-1 0,0 1 0,0 9 0,0-3 0,0 12 0,0-7 0,0 6 0,1-3 0,0 1 0,1-4 0,-1-2 0,0-4 0,-1 0 0,0-1 0,0 1 0,0-1 0,0 1 0,0-1 0,0 2 0,0 0 0,0-1 0,0 1 0,1-1 0,-1 1 0,1-2 0,-1 3 0,0-2 0,1 0 0,-1 1 0,2-1 0,-2 0 0,2 0 0,-2 0 0,1-1 0,0-1 0,0 2 0,1-3 0,-2 3 0,2-1 0,-2 2 0,2-2 0,-1 1 0,0 0 0,0-1 0,-1 0 0,1 0 0,-1 0 0,1 1 0,0-1 0,0 1 0,0-1 0,0 1 0,-1 1 0,2-1 0,-2 0 0,1 1 0,0-2 0,-2 0 0,2 0 0,-2 1 0,1 0 0,0 0 0,0-1 0,0 1 0,0 0 0,0 0 0,0-1 0,0 0 0,0 0 0,0 1 0,0-1 0,0 0 0,0 1 0,0 0 0,0 1 0,0-2 0,0 1 0,0-1 0,0 1 0,0-1 0,1-1 0,-1 1 0,1-1 0,-1 2 0,1 0 0,-1 0 0,1 0 0,0 0 0,0 0 0,-1-1 0,0 0 0,0 0 0,0 0 0,0 1 0,0-1 0,0 0 0,0 0 0,0 0 0,0 0 0,0 1 0,0-1 0,0 0 0,0 0 0,0 0 0,0 1 0,0-1 0,0 0 0,1 0 0,0 0 0,0 0 0,-2 0 0,-2-3 0,0-2 0,-1 0 0,-1 0 0,3 1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7:3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7:5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7:5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7:56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8:05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8:06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6T19:26:56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24575,'-1'4'0,"1"2"0,-2-4 0,1 2 0,-1-1 0,2 0 0,-1-1 0,1 0 0,-1-1 0,1 1 0,0 0 0,0 1 0,1 0 0,-1-1 0,0 0 0,0 1 0,0-1 0,0 0 0,-1 1 0,1 0 0,-1 0 0,1-1 0,0 0 0,0 0 0,0 0 0,0 1 0,0-1 0,0 0 0,-1 0 0,1 0 0,-1 0 0,1 1 0,0-1 0,0 0 0,0 0 0,0 0 0,0 1 0,0-1 0,0 0 0,0 0 0,0 0 0,1-1 0,-1 1 0,1 0 0,-1 0 0,0 0 0,1-1 0,-1 1 0,2-1 0,-1 2 0,0-1 0,0 0 0,-1 0 0,0 0 0,0 0 0,1 0 0,0 0 0,0-1 0,-1 1 0,0 0 0,0 0 0,0 2 0,0-2 0,0 1 0,0-1 0,-1 0 0,0 1 0,0-1 0,1 0 0,0 0 0,0 1 0,0 1 0,1-1 0,0 1 0,0-1 0,-1 0 0,0-3 0,0-3 0,0 0 0,0-2 0,0 3 0,-1-1 0,-10 2 0,4-1 0,-8 2 0,10-2 0,2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8E9D74F-EA58-244D-B336-016EA0BB39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83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F68E9-507E-6546-92FC-322B09D801D8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85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C5F18-561F-424A-B5C5-7CFB7E1AAD54}" type="slidenum">
              <a:rPr lang="en-US"/>
              <a:pPr/>
              <a:t>21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8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C5F18-561F-424A-B5C5-7CFB7E1AAD54}" type="slidenum">
              <a:rPr lang="en-US"/>
              <a:pPr/>
              <a:t>22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91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B9756E-1C00-0943-8DDC-53C6D249885C}" type="slidenum">
              <a:rPr lang="en-US"/>
              <a:pPr/>
              <a:t>23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3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9E40D-B6A8-B84B-8521-FC47D468DDB9}" type="slidenum">
              <a:rPr lang="en-US"/>
              <a:pPr/>
              <a:t>24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28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57E11A-F44B-CC40-814E-BDAB46BD25EC}" type="slidenum">
              <a:rPr lang="en-US"/>
              <a:pPr/>
              <a:t>25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05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1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1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0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654F7-4134-6349-B05D-427E47C472B0}" type="slidenum">
              <a:rPr lang="en-US"/>
              <a:pPr/>
              <a:t>29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52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00B59-60CA-B743-A4B6-828B8F3F1A09}" type="slidenum">
              <a:rPr lang="en-US"/>
              <a:pPr/>
              <a:t>30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0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F27C1-05E6-DA41-B970-CBCEAF6AF5E3}" type="slidenum">
              <a:rPr lang="en-US"/>
              <a:pPr/>
              <a:t>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leaders</a:t>
            </a:r>
            <a:r>
              <a:rPr lang="en-US" baseline="0" dirty="0"/>
              <a:t> start with “Why”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27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C6CD1-9055-B844-92A4-48C8533C0F46}" type="slidenum">
              <a:rPr lang="en-US"/>
              <a:pPr/>
              <a:t>31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1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38138-21EA-7A48-940A-FC491BC715F8}" type="slidenum">
              <a:rPr lang="en-US"/>
              <a:pPr/>
              <a:t>32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77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C2FB9-4A35-164C-B31D-80A497DD4B90}" type="slidenum">
              <a:rPr lang="en-US"/>
              <a:pPr/>
              <a:t>33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56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B6E4-A097-1F46-9C60-31149703F8EC}" type="slidenum">
              <a:rPr lang="en-US"/>
              <a:pPr/>
              <a:t>35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92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A78FEB-3FAD-3748-A269-8D294775483F}" type="slidenum">
              <a:rPr lang="en-US"/>
              <a:pPr/>
              <a:t>36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55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C2FB9-4A35-164C-B31D-80A497DD4B90}" type="slidenum">
              <a:rPr lang="en-US"/>
              <a:pPr/>
              <a:t>37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54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45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D4D42-1119-9A41-8844-3911A1E55E63}" type="slidenum">
              <a:rPr lang="en-US"/>
              <a:pPr/>
              <a:t>40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80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69E73F-A669-1346-8A7D-ADAE0CBB3F2B}" type="slidenum">
              <a:rPr lang="en-US"/>
              <a:pPr/>
              <a:t>41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56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0E6A1-971F-C343-AE9D-A28B68B4A276}" type="slidenum">
              <a:rPr lang="en-US"/>
              <a:pPr/>
              <a:t>42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7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CE2A1-B4C0-674A-ACCB-31567CEC65E2}" type="slidenum">
              <a:rPr lang="en-US"/>
              <a:pPr/>
              <a:t>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4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611D0-525D-8C4C-B6EA-5F90C2218024}" type="slidenum">
              <a:rPr lang="en-US"/>
              <a:pPr/>
              <a:t>45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83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7EF04-4FFF-DC4E-A635-018BA640BAFA}" type="slidenum">
              <a:rPr lang="en-US"/>
              <a:pPr/>
              <a:t>47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7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57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04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50C97-05E5-6049-9CF9-E35A8517A0E2}" type="slidenum">
              <a:rPr lang="en-US"/>
              <a:pPr/>
              <a:t>50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66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50C97-05E5-6049-9CF9-E35A8517A0E2}" type="slidenum">
              <a:rPr lang="en-US"/>
              <a:pPr/>
              <a:t>51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8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4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31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on steroids!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9D74F-EA58-244D-B336-016EA0BB391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CBF0F-6B4E-484B-9242-CC7CDAC9F252}" type="slidenum">
              <a:rPr lang="en-US"/>
              <a:pPr/>
              <a:t>15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C5F18-561F-424A-B5C5-7CFB7E1AAD54}" type="slidenum">
              <a:rPr lang="en-US"/>
              <a:pPr/>
              <a:t>20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8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366C668D-FCFE-4645-AC88-E3A14B37CB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9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4941B44-BA41-2744-B64B-C005D28721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4941B44-BA41-2744-B64B-C005D2872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5341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4941B44-BA41-2744-B64B-C005D28721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7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4941B44-BA41-2744-B64B-C005D2872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646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4941B44-BA41-2744-B64B-C005D28721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9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AA21-C215-4749-A87B-FB8E030C13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04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A28E-54DE-ED48-9DAA-7AE537BF6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F02B8A-2B8F-8148-B4ED-7E563F440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98709" cy="7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2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6511514-EBD8-8D45-BB81-14A040F05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4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65A3F0A-06BF-5A42-B4CD-5A93B7E5B2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5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BCB356F-218E-524C-8AE9-94AA9FBC3F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2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BA65-694A-AD4E-9EFA-76B9BFBA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2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885C-AE67-974E-9E10-F7D0E607A3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0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AB1C-44BF-A64C-BFCB-DC20E0359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2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67A4CD2-8566-B44C-9C96-3B7BA5B2DE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6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26" Type="http://schemas.openxmlformats.org/officeDocument/2006/relationships/customXml" Target="../ink/ink5.xml"/><Relationship Id="rId21" Type="http://schemas.openxmlformats.org/officeDocument/2006/relationships/customXml" Target="../ink/ink2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customXml" Target="../ink/ink4.xml"/><Relationship Id="rId33" Type="http://schemas.openxmlformats.org/officeDocument/2006/relationships/customXml" Target="../ink/ink10.xml"/><Relationship Id="rId38" Type="http://schemas.openxmlformats.org/officeDocument/2006/relationships/customXml" Target="../ink/ink1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29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32" Type="http://schemas.openxmlformats.org/officeDocument/2006/relationships/image" Target="../media/image6.png"/><Relationship Id="rId37" Type="http://schemas.openxmlformats.org/officeDocument/2006/relationships/customXml" Target="../ink/ink1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customXml" Target="../ink/ink3.xml"/><Relationship Id="rId28" Type="http://schemas.openxmlformats.org/officeDocument/2006/relationships/image" Target="../media/image5.png"/><Relationship Id="rId36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customXml" Target="../ink/ink1.xml"/><Relationship Id="rId31" Type="http://schemas.openxmlformats.org/officeDocument/2006/relationships/customXml" Target="../ink/ink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Relationship Id="rId27" Type="http://schemas.openxmlformats.org/officeDocument/2006/relationships/customXml" Target="../ink/ink6.xml"/><Relationship Id="rId30" Type="http://schemas.openxmlformats.org/officeDocument/2006/relationships/customXml" Target="../ink/ink8.xml"/><Relationship Id="rId35" Type="http://schemas.openxmlformats.org/officeDocument/2006/relationships/customXml" Target="../ink/ink1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4941B44-BA41-2744-B64B-C005D28721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holding, meter&#10;&#10;Description automatically generated">
            <a:extLst>
              <a:ext uri="{FF2B5EF4-FFF2-40B4-BE49-F238E27FC236}">
                <a16:creationId xmlns:a16="http://schemas.microsoft.com/office/drawing/2014/main" id="{2F4E637F-2260-3043-908D-4E4B5E54F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43496" b="14839"/>
          <a:stretch/>
        </p:blipFill>
        <p:spPr>
          <a:xfrm>
            <a:off x="182880" y="5431689"/>
            <a:ext cx="1168189" cy="11947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D200D7-90CB-C24D-9AE3-B4AD7219CFFB}"/>
                  </a:ext>
                </a:extLst>
              </p14:cNvPr>
              <p14:cNvContentPartPr/>
              <p14:nvPr userDrawn="1"/>
            </p14:nvContentPartPr>
            <p14:xfrm>
              <a:off x="1144496" y="6488682"/>
              <a:ext cx="86040" cy="44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D200D7-90CB-C24D-9AE3-B4AD7219CFF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35856" y="6479682"/>
                <a:ext cx="1036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36A80F8-22C2-3E40-BB4E-CC8E1DEA6B68}"/>
                  </a:ext>
                </a:extLst>
              </p14:cNvPr>
              <p14:cNvContentPartPr/>
              <p14:nvPr userDrawn="1"/>
            </p14:nvContentPartPr>
            <p14:xfrm>
              <a:off x="1148335" y="6041225"/>
              <a:ext cx="195840" cy="562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36A80F8-22C2-3E40-BB4E-CC8E1DEA6B6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39335" y="6032225"/>
                <a:ext cx="21348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38DF9A-88FE-AD40-B3BF-F3F4AE6937F1}"/>
                  </a:ext>
                </a:extLst>
              </p14:cNvPr>
              <p14:cNvContentPartPr/>
              <p14:nvPr userDrawn="1"/>
            </p14:nvContentPartPr>
            <p14:xfrm>
              <a:off x="6499335" y="8385215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38DF9A-88FE-AD40-B3BF-F3F4AE6937F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90335" y="837657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5089682-7953-8C44-9C40-9958BF36EB87}"/>
                  </a:ext>
                </a:extLst>
              </p14:cNvPr>
              <p14:cNvContentPartPr/>
              <p14:nvPr userDrawn="1"/>
            </p14:nvContentPartPr>
            <p14:xfrm>
              <a:off x="902055" y="6054575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5089682-7953-8C44-9C40-9958BF36EB8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3055" y="604593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07159A4-2DD7-6C4D-B0B6-78E2C074927F}"/>
              </a:ext>
            </a:extLst>
          </p:cNvPr>
          <p:cNvGrpSpPr/>
          <p:nvPr/>
        </p:nvGrpSpPr>
        <p:grpSpPr>
          <a:xfrm>
            <a:off x="855255" y="5938655"/>
            <a:ext cx="360" cy="2520"/>
            <a:chOff x="855255" y="5938655"/>
            <a:chExt cx="360" cy="2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A750297-A465-BE4A-A326-580A42FA13CC}"/>
                    </a:ext>
                  </a:extLst>
                </p14:cNvPr>
                <p14:cNvContentPartPr/>
                <p14:nvPr userDrawn="1"/>
              </p14:nvContentPartPr>
              <p14:xfrm>
                <a:off x="855255" y="5938655"/>
                <a:ext cx="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A750297-A465-BE4A-A326-580A42FA13C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46255" y="59296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B39BB70-59D6-E04E-8FF9-A188F42C24C5}"/>
                    </a:ext>
                  </a:extLst>
                </p14:cNvPr>
                <p14:cNvContentPartPr/>
                <p14:nvPr userDrawn="1"/>
              </p14:nvContentPartPr>
              <p14:xfrm>
                <a:off x="855255" y="5938655"/>
                <a:ext cx="360" cy="25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B39BB70-59D6-E04E-8FF9-A188F42C24C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46255" y="592965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06FEAB-A452-CD44-A823-53B2C8EEF43C}"/>
              </a:ext>
            </a:extLst>
          </p:cNvPr>
          <p:cNvGrpSpPr/>
          <p:nvPr/>
        </p:nvGrpSpPr>
        <p:grpSpPr>
          <a:xfrm>
            <a:off x="718095" y="6063575"/>
            <a:ext cx="360" cy="360"/>
            <a:chOff x="718095" y="6063575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484668A-0E1A-454D-BB2B-E4706B933C44}"/>
                    </a:ext>
                  </a:extLst>
                </p14:cNvPr>
                <p14:cNvContentPartPr/>
                <p14:nvPr userDrawn="1"/>
              </p14:nvContentPartPr>
              <p14:xfrm>
                <a:off x="718095" y="6063575"/>
                <a:ext cx="360" cy="3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484668A-0E1A-454D-BB2B-E4706B933C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9455" y="60549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F15D56C-5435-F046-ACDA-FD03FCFC7225}"/>
                    </a:ext>
                  </a:extLst>
                </p14:cNvPr>
                <p14:cNvContentPartPr/>
                <p14:nvPr userDrawn="1"/>
              </p14:nvContentPartPr>
              <p14:xfrm>
                <a:off x="718095" y="6063575"/>
                <a:ext cx="360" cy="3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F15D56C-5435-F046-ACDA-FD03FCFC72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9455" y="60549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77257F-1C1E-9D49-B8D5-17D6AB3D19CC}"/>
              </a:ext>
            </a:extLst>
          </p:cNvPr>
          <p:cNvGrpSpPr/>
          <p:nvPr/>
        </p:nvGrpSpPr>
        <p:grpSpPr>
          <a:xfrm>
            <a:off x="1203375" y="6066425"/>
            <a:ext cx="133960" cy="178200"/>
            <a:chOff x="1203375" y="6066425"/>
            <a:chExt cx="133960" cy="178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D5D1F99-FF16-504B-A3A3-E06014794F0E}"/>
                    </a:ext>
                  </a:extLst>
                </p14:cNvPr>
                <p14:cNvContentPartPr/>
                <p14:nvPr userDrawn="1"/>
              </p14:nvContentPartPr>
              <p14:xfrm>
                <a:off x="1321855" y="6066425"/>
                <a:ext cx="15480" cy="648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D5D1F99-FF16-504B-A3A3-E06014794F0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13215" y="6057785"/>
                  <a:ext cx="331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D73F930-E59F-4B4B-967C-E4F28CF0A480}"/>
                    </a:ext>
                  </a:extLst>
                </p14:cNvPr>
                <p14:cNvContentPartPr/>
                <p14:nvPr userDrawn="1"/>
              </p14:nvContentPartPr>
              <p14:xfrm>
                <a:off x="1265695" y="6205745"/>
                <a:ext cx="17640" cy="29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D73F930-E59F-4B4B-967C-E4F28CF0A4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56695" y="6196745"/>
                  <a:ext cx="352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C1EC333-4511-FF4F-A84E-CAFFFDB5EE5A}"/>
                    </a:ext>
                  </a:extLst>
                </p14:cNvPr>
                <p14:cNvContentPartPr/>
                <p14:nvPr userDrawn="1"/>
              </p14:nvContentPartPr>
              <p14:xfrm>
                <a:off x="1265695" y="6164345"/>
                <a:ext cx="63720" cy="802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C1EC333-4511-FF4F-A84E-CAFFFDB5EE5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57055" y="6155705"/>
                  <a:ext cx="813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B04ED6F-70EF-9947-A265-293B9D201343}"/>
                    </a:ext>
                  </a:extLst>
                </p14:cNvPr>
                <p14:cNvContentPartPr/>
                <p14:nvPr userDrawn="1"/>
              </p14:nvContentPartPr>
              <p14:xfrm>
                <a:off x="1203375" y="6188135"/>
                <a:ext cx="360" cy="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B04ED6F-70EF-9947-A265-293B9D20134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94735" y="61794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2952C39-2A69-7D40-8397-A2E0F32743EB}"/>
                    </a:ext>
                  </a:extLst>
                </p14:cNvPr>
                <p14:cNvContentPartPr/>
                <p14:nvPr userDrawn="1"/>
              </p14:nvContentPartPr>
              <p14:xfrm>
                <a:off x="1203375" y="6188135"/>
                <a:ext cx="360" cy="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2952C39-2A69-7D40-8397-A2E0F32743E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94735" y="61794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4182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yst.harvard.edu/fundingdiagram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ghresearch.partners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hs.gov/grants/grants/avoid-grant-scams/index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s.harvard.edu/FoundationFund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talyst.harvard.edu/funding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cor.mgh.harvard.ed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funding/searchguide/index.html#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rants_process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Nwsg_PR90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" TargetMode="External"/><Relationship Id="rId7" Type="http://schemas.openxmlformats.org/officeDocument/2006/relationships/hyperlink" Target="http://projectreporter.nih.gov/reporter.cf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nts.nih.gov/grants/funding/ac_search_results.htm" TargetMode="External"/><Relationship Id="rId5" Type="http://schemas.openxmlformats.org/officeDocument/2006/relationships/hyperlink" Target="http://grants.nih.gov/grants/funding/funding_program.htm" TargetMode="External"/><Relationship Id="rId4" Type="http://schemas.openxmlformats.org/officeDocument/2006/relationships/hyperlink" Target="http://www.nih.gov/icd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search_results.htm?year=active&amp;scope=rf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nts.nih.gov/grants/guide/parent_announcements.htm" TargetMode="External"/><Relationship Id="rId4" Type="http://schemas.openxmlformats.org/officeDocument/2006/relationships/hyperlink" Target="http://grants.nih.gov/grants/guide/search_results.htm?year=active&amp;scope=p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rt.nih.gov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rfa-files/RFA-AG-10-010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csr.nih.gov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hancing-peer-review.nih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grants.nih.gov/grants/peer/guidelines_general/scoring_system_and_procedure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submitapplication.htm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rants.gov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1.nih.gov/grants/funding/submissionschedule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grants.nih.gov/grants/forms.ht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due-dates-and-submission-policies/due-dates.h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developing_budget.ht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format-and-write/develop-your-budget.ht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ghresearch.partners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as.mit.edu/" TargetMode="External"/><Relationship Id="rId4" Type="http://schemas.openxmlformats.org/officeDocument/2006/relationships/hyperlink" Target="http://hlcra.harvard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general.org/research/about/research-institute-by-the-number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1850" y="390161"/>
            <a:ext cx="6257597" cy="175259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How to Write a </a:t>
            </a:r>
            <a:br>
              <a:rPr lang="en-US" sz="4800" dirty="0"/>
            </a:br>
            <a:r>
              <a:rPr lang="en-US" sz="4800" dirty="0">
                <a:solidFill>
                  <a:srgbClr val="FF0000"/>
                </a:solidFill>
              </a:rPr>
              <a:t>Fundable</a:t>
            </a:r>
            <a:r>
              <a:rPr lang="en-US" sz="4800" dirty="0"/>
              <a:t> Grant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3276600"/>
            <a:ext cx="5334000" cy="33528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3600" dirty="0">
                <a:effectLst/>
              </a:rPr>
              <a:t>Randy L. Gollub, MD PhD</a:t>
            </a:r>
          </a:p>
          <a:p>
            <a:endParaRPr lang="en-US" sz="3600" dirty="0">
              <a:effectLst/>
            </a:endParaRPr>
          </a:p>
          <a:p>
            <a:pPr algn="ctr"/>
            <a:r>
              <a:rPr lang="en-US" sz="2400" dirty="0"/>
              <a:t>Psychiatrist, Department of Psychiatry </a:t>
            </a:r>
            <a:r>
              <a:rPr lang="en-US" sz="2400" dirty="0">
                <a:effectLst/>
              </a:rPr>
              <a:t>MGH</a:t>
            </a:r>
          </a:p>
          <a:p>
            <a:pPr algn="ctr"/>
            <a:r>
              <a:rPr lang="en-US" sz="2400" dirty="0">
                <a:effectLst/>
              </a:rPr>
              <a:t>Neuroscientist, Department of Radiology MGH </a:t>
            </a:r>
            <a:endParaRPr lang="en-US" sz="2400" dirty="0"/>
          </a:p>
          <a:p>
            <a:pPr algn="ctr"/>
            <a:r>
              <a:rPr lang="en-US" sz="2400" dirty="0">
                <a:effectLst/>
              </a:rPr>
              <a:t>Professor of Psychiatry, Harvard Medical School</a:t>
            </a:r>
          </a:p>
          <a:p>
            <a:pPr algn="ctr"/>
            <a:r>
              <a:rPr lang="en-US" sz="2400" dirty="0">
                <a:effectLst/>
              </a:rPr>
              <a:t>Affiliate Faculty, Health Sciences Technology (HST), MIT</a:t>
            </a:r>
          </a:p>
          <a:p>
            <a:pPr algn="ctr"/>
            <a:endParaRPr lang="en-US" sz="2800" dirty="0">
              <a:effectLst/>
            </a:endParaRPr>
          </a:p>
          <a:p>
            <a:pPr algn="ctr"/>
            <a:r>
              <a:rPr lang="en-US" dirty="0">
                <a:effectLst/>
              </a:rPr>
              <a:t>Why N How, 02/</a:t>
            </a:r>
            <a:r>
              <a:rPr lang="en-US" dirty="0"/>
              <a:t>27</a:t>
            </a:r>
            <a:r>
              <a:rPr lang="en-US" dirty="0">
                <a:effectLst/>
              </a:rPr>
              <a:t>/2020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With thanks to Professor Scott Lukas, PhD, McLean Hospital for materials on content development </a:t>
            </a:r>
          </a:p>
          <a:p>
            <a:pPr algn="ctr"/>
            <a:r>
              <a:rPr lang="en-US" dirty="0"/>
              <a:t>and Catherine Mullaly, MD for assistance on updates </a:t>
            </a:r>
          </a:p>
          <a:p>
            <a:pPr algn="ctr"/>
            <a:endParaRPr lang="en-US" dirty="0">
              <a:effectLst/>
            </a:endParaRPr>
          </a:p>
        </p:txBody>
      </p:sp>
      <p:pic>
        <p:nvPicPr>
          <p:cNvPr id="3" name="Picture 2" descr="A picture containing holding, meter&#10;&#10;Description automatically generated">
            <a:extLst>
              <a:ext uri="{FF2B5EF4-FFF2-40B4-BE49-F238E27FC236}">
                <a16:creationId xmlns:a16="http://schemas.microsoft.com/office/drawing/2014/main" id="{70046DD9-BEC0-B642-8E0B-105FE68CF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98"/>
            <a:ext cx="2872655" cy="1949302"/>
          </a:xfrm>
          <a:prstGeom prst="rect">
            <a:avLst/>
          </a:prstGeom>
        </p:spPr>
      </p:pic>
      <p:pic>
        <p:nvPicPr>
          <p:cNvPr id="6" name="Content Placeholder 4" descr="IMG_1329.JPG">
            <a:extLst>
              <a:ext uri="{FF2B5EF4-FFF2-40B4-BE49-F238E27FC236}">
                <a16:creationId xmlns:a16="http://schemas.microsoft.com/office/drawing/2014/main" id="{9D69CD03-AB9F-5343-8AD5-6CF9628974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3232" r="1455" b="5906"/>
          <a:stretch/>
        </p:blipFill>
        <p:spPr>
          <a:xfrm>
            <a:off x="-76200" y="2286000"/>
            <a:ext cx="4173071" cy="289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A9229B-4271-0146-AD75-D14CDE511319}"/>
              </a:ext>
            </a:extLst>
          </p:cNvPr>
          <p:cNvSpPr txBox="1"/>
          <p:nvPr/>
        </p:nvSpPr>
        <p:spPr>
          <a:xfrm>
            <a:off x="3239055" y="2711302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~1994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C4BE-BD69-3C4E-A579-E1E78A03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524" y="306333"/>
            <a:ext cx="7493876" cy="1280890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3"/>
              </a:rPr>
              <a:t>https://catalyst.harvard.edu/fundingdiagram.html</a:t>
            </a:r>
            <a:endParaRPr lang="en-US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F333B3-9B56-574D-84F0-18BF1B18C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D7AB0-2E0A-BE49-8F4F-22616A4CA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28" y="1066800"/>
            <a:ext cx="7614757" cy="561364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113A-E9D5-BD41-B325-9CAE7F9B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8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ED8B-502F-834B-B694-36E58252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624110"/>
            <a:ext cx="6858000" cy="1280890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https://mghresearch.partners.org/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04A5E-5081-444B-A3AD-1FB4C742D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0" y="1409382"/>
            <a:ext cx="6705600" cy="53644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CF905-2320-3048-9542-EF186B55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BC3FBB-C790-1C4D-84B7-2EA1BEBA522F}"/>
              </a:ext>
            </a:extLst>
          </p:cNvPr>
          <p:cNvSpPr/>
          <p:nvPr/>
        </p:nvSpPr>
        <p:spPr>
          <a:xfrm>
            <a:off x="1219200" y="426720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2C294-72A8-814F-95DD-782238FA52D9}"/>
              </a:ext>
            </a:extLst>
          </p:cNvPr>
          <p:cNvSpPr txBox="1"/>
          <p:nvPr/>
        </p:nvSpPr>
        <p:spPr>
          <a:xfrm>
            <a:off x="1287294" y="3200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8E65A-E60D-2843-9CAD-5D5E52D1512B}"/>
              </a:ext>
            </a:extLst>
          </p:cNvPr>
          <p:cNvSpPr txBox="1"/>
          <p:nvPr/>
        </p:nvSpPr>
        <p:spPr>
          <a:xfrm>
            <a:off x="2053347" y="3897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44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860E-5D24-6A4D-93A3-9773684E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C745-269B-B14B-9A36-AE7C73595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55D72-ECA9-2D4A-9DED-6CE3DD8E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DD869-8E02-7E4C-87A8-4403B185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8" y="152400"/>
            <a:ext cx="6630167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9033A-C82F-114E-9CAC-F44F7BAA2003}"/>
              </a:ext>
            </a:extLst>
          </p:cNvPr>
          <p:cNvSpPr txBox="1"/>
          <p:nvPr/>
        </p:nvSpPr>
        <p:spPr>
          <a:xfrm>
            <a:off x="679590" y="17203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00595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9705D2-3165-974D-8C40-791418248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611" y="517525"/>
            <a:ext cx="7761110" cy="5715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ECB5A-837A-8D49-A04A-2B688629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B97-3F46-7C41-BEA3-91191B286553}"/>
              </a:ext>
            </a:extLst>
          </p:cNvPr>
          <p:cNvSpPr txBox="1"/>
          <p:nvPr/>
        </p:nvSpPr>
        <p:spPr>
          <a:xfrm>
            <a:off x="802793" y="20690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980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ECAA-A997-254E-AC5B-705832F2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Avoid Grant Scams!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F1C24-4D79-4F48-96C7-BB9405859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2133600"/>
            <a:ext cx="8153400" cy="377762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https://www.hhs.gov/grants/grants/avoid-grant-scams/index.html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There are no easy grants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7F032-97EC-2F4E-99C5-70B27D81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96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87318" y="617261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Types of Grants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990600" y="1898151"/>
            <a:ext cx="80772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Foundation Funds Grants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Detailed guide at HMS website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hlinkClick r:id="rId3"/>
              </a:rPr>
              <a:t>http://www.hms.harvard.edu/FoundationFunds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2800" dirty="0"/>
              <a:t>Partners/MGH/Harvard institutional Grants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600" dirty="0"/>
              <a:t>(</a:t>
            </a:r>
            <a:r>
              <a:rPr lang="en-US" sz="2600" dirty="0" err="1"/>
              <a:t>ie</a:t>
            </a:r>
            <a:r>
              <a:rPr lang="en-US" sz="2600" dirty="0"/>
              <a:t>. Harvard Catalyst Pilot Funding, ECOR)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See Harvard Catalyst Grant Central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hlinkClick r:id="rId4"/>
              </a:rPr>
              <a:t>http://catalyst.harvard.edu/funding.html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3200" dirty="0"/>
              <a:t>NIH Grants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These are the most complex </a:t>
            </a:r>
            <a:r>
              <a:rPr lang="mr-IN" sz="2400" dirty="0"/>
              <a:t>…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 But also the most broadly applicable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A0923A-CC60-F14E-A5F4-94AEAAD8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721" y="123225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Harvard Catalyst Search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42656"/>
            <a:ext cx="8130043" cy="56153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E0ECF-900F-DC47-9971-BE9E55E6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4D50-FC28-E34A-8166-6E8373501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147338"/>
            <a:ext cx="6589199" cy="1280890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https://ecor.mgh.harvard.edu/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7F900-6D73-F24C-8CB2-37796E74B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0967" y="970345"/>
            <a:ext cx="7657666" cy="58192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B4FC6-72D1-0D48-95C6-1C72ACD3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5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B26B51-BEFA-534D-A643-8D5F7E23E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457200"/>
            <a:ext cx="6400800" cy="6324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02177-E510-F245-817D-1651E7DD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60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2A31-BB35-0340-99D5-5C19F74C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4" y="1447800"/>
            <a:ext cx="2474400" cy="671290"/>
          </a:xfrm>
        </p:spPr>
        <p:txBody>
          <a:bodyPr>
            <a:normAutofit/>
          </a:bodyPr>
          <a:lstStyle/>
          <a:p>
            <a:r>
              <a:rPr lang="en-US" dirty="0"/>
              <a:t>NIH grants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09E319-6475-3843-A687-E6CC08EDF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482" y="163048"/>
            <a:ext cx="5567768" cy="6162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AE1A6A-5F35-E043-9429-55B94531C8FE}"/>
              </a:ext>
            </a:extLst>
          </p:cNvPr>
          <p:cNvSpPr txBox="1"/>
          <p:nvPr/>
        </p:nvSpPr>
        <p:spPr>
          <a:xfrm>
            <a:off x="2576176" y="6325621"/>
            <a:ext cx="656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grants.nih.gov</a:t>
            </a:r>
            <a:r>
              <a:rPr lang="en-US" dirty="0">
                <a:hlinkClick r:id="rId3"/>
              </a:rPr>
              <a:t>/funding/</a:t>
            </a:r>
            <a:r>
              <a:rPr lang="en-US" dirty="0" err="1">
                <a:hlinkClick r:id="rId3"/>
              </a:rPr>
              <a:t>searchguide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index.html</a:t>
            </a:r>
            <a:r>
              <a:rPr lang="en-US" dirty="0">
                <a:hlinkClick r:id="rId3"/>
              </a:rPr>
              <a:t>#/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2B7E7-BC5B-0C42-96C9-80554EA8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69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95400" y="376620"/>
            <a:ext cx="7239000" cy="82232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Why</a:t>
            </a:r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you should </a:t>
            </a:r>
            <a: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write a grant </a:t>
            </a:r>
            <a:b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</a:br>
            <a:endParaRPr lang="en-US" sz="3600" dirty="0">
              <a:ln w="5000" cmpd="sng">
                <a:solidFill>
                  <a:schemeClr val="accent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l" rotWithShape="0">
                  <a:prstClr val="black">
                    <a:alpha val="50000"/>
                  </a:prstClr>
                </a:outerShdw>
              </a:effectLst>
              <a:latin typeface="+mn-lt"/>
            </a:endParaRP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5800" y="1676400"/>
            <a:ext cx="8458200" cy="4953000"/>
          </a:xfrm>
        </p:spPr>
        <p:txBody>
          <a:bodyPr>
            <a:normAutofit/>
          </a:bodyPr>
          <a:lstStyle/>
          <a:p>
            <a:r>
              <a:rPr lang="en-US" dirty="0"/>
              <a:t>Grants fuel research success:</a:t>
            </a:r>
          </a:p>
          <a:p>
            <a:pPr lvl="1"/>
            <a:r>
              <a:rPr lang="en-US" dirty="0"/>
              <a:t>The impact and </a:t>
            </a:r>
          </a:p>
          <a:p>
            <a:pPr lvl="1"/>
            <a:r>
              <a:rPr lang="en-US" dirty="0"/>
              <a:t>Quality of publications</a:t>
            </a:r>
          </a:p>
          <a:p>
            <a:pPr lvl="1"/>
            <a:r>
              <a:rPr lang="en-US" dirty="0"/>
              <a:t>(only secondarily the </a:t>
            </a:r>
            <a:r>
              <a:rPr lang="en-US" i="1" dirty="0"/>
              <a:t>counted</a:t>
            </a:r>
            <a:r>
              <a:rPr lang="en-US" dirty="0"/>
              <a:t> number of papers)</a:t>
            </a:r>
          </a:p>
          <a:p>
            <a:r>
              <a:rPr lang="en-US" dirty="0"/>
              <a:t>Grants mean money to:</a:t>
            </a:r>
          </a:p>
          <a:p>
            <a:pPr lvl="1"/>
            <a:r>
              <a:rPr lang="en-US" dirty="0"/>
              <a:t>Pay your salary, if you have a “soft money” position</a:t>
            </a:r>
          </a:p>
          <a:p>
            <a:pPr lvl="1"/>
            <a:r>
              <a:rPr lang="en-US" dirty="0"/>
              <a:t>Fund research …</a:t>
            </a:r>
          </a:p>
          <a:p>
            <a:pPr lvl="1"/>
            <a:r>
              <a:rPr lang="en-US" dirty="0"/>
              <a:t>Achieve independence</a:t>
            </a:r>
          </a:p>
          <a:p>
            <a:pPr lvl="1"/>
            <a:r>
              <a:rPr lang="en-US" dirty="0"/>
              <a:t>+/- Obtain/retain space</a:t>
            </a:r>
          </a:p>
          <a:p>
            <a:pPr lvl="1"/>
            <a:r>
              <a:rPr lang="en-US" dirty="0"/>
              <a:t>Advance academic rank</a:t>
            </a:r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Note:</a:t>
            </a:r>
          </a:p>
          <a:p>
            <a:pPr lvl="1"/>
            <a:r>
              <a:rPr lang="en-US" dirty="0"/>
              <a:t>Only </a:t>
            </a:r>
            <a:r>
              <a:rPr lang="en-US" b="1" i="1" dirty="0"/>
              <a:t>well executed</a:t>
            </a:r>
            <a:r>
              <a:rPr lang="en-US" b="1" dirty="0"/>
              <a:t> </a:t>
            </a:r>
            <a:r>
              <a:rPr lang="en-US" dirty="0"/>
              <a:t>grant applications are funded- all are very competitive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301C5D-8843-8740-9E44-80348407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27863" y="227689"/>
            <a:ext cx="7086600" cy="15541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 </a:t>
            </a:r>
            <a:r>
              <a:rPr lang="en-US" sz="3600" b="1" dirty="0"/>
              <a:t>Grants Process Overview</a:t>
            </a:r>
            <a:endParaRPr lang="en-US" sz="3600" b="1" dirty="0">
              <a:ln w="5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blurRad="50800" dist="38100" dir="5400000" algn="tl" rotWithShape="0">
                  <a:prstClr val="black">
                    <a:alpha val="50000"/>
                  </a:prstClr>
                </a:outerShdw>
              </a:effectLst>
              <a:latin typeface="+mn-lt"/>
            </a:endParaRP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15682" y="1408212"/>
            <a:ext cx="4724400" cy="533400"/>
          </a:xfrm>
        </p:spPr>
        <p:txBody>
          <a:bodyPr>
            <a:normAutofit/>
          </a:bodyPr>
          <a:lstStyle/>
          <a:p>
            <a:pPr marL="36576" indent="0">
              <a:lnSpc>
                <a:spcPct val="90000"/>
              </a:lnSpc>
              <a:buNone/>
            </a:pPr>
            <a:r>
              <a:rPr lang="en-US" sz="1400" dirty="0">
                <a:hlinkClick r:id="rId3"/>
              </a:rPr>
              <a:t>http://grants.nih.gov/grants/grants_process.htm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1" y="1004770"/>
            <a:ext cx="3581400" cy="5835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0AACF-B440-6443-9303-8087ECAA5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28" y="1936898"/>
            <a:ext cx="3832172" cy="47653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3DCA8C-D5D3-2646-A85A-B59D5547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07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19200" y="533400"/>
            <a:ext cx="7772400" cy="79365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 </a:t>
            </a:r>
            <a:r>
              <a:rPr lang="en-US" sz="3600" b="1" dirty="0"/>
              <a:t>Grants Process Overview</a:t>
            </a:r>
            <a:endParaRPr lang="en-US" sz="3600" b="1" dirty="0">
              <a:ln w="5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blurRad="50800" dist="38100" dir="5400000" algn="tl" rotWithShape="0">
                  <a:prstClr val="black">
                    <a:alpha val="5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5486400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https://www.youtube.com/watch?v=rNwsg_PR90w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52600"/>
            <a:ext cx="6477980" cy="3200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E387C-18E4-E640-A80F-7E748DB9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 Grants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06000" y="1371600"/>
            <a:ext cx="7467600" cy="502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hlinkClick r:id="rId3"/>
              </a:rPr>
              <a:t>http://grants.nih.gov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NIH made up of </a:t>
            </a:r>
            <a:r>
              <a:rPr lang="en-US" sz="2400" u="sng" dirty="0"/>
              <a:t>27 institutes and centers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Funding for a particular grant comes from one or more of these centers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hlinkClick r:id="rId4"/>
              </a:rPr>
              <a:t>http://www.nih.gov/icd/</a:t>
            </a: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2400" dirty="0"/>
              <a:t>The NIH classifies grants by </a:t>
            </a:r>
            <a:r>
              <a:rPr lang="en-US" sz="2400" u="sng" dirty="0"/>
              <a:t>activity code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Each activity code has different requirements and restrictions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sz="2000" dirty="0"/>
              <a:t>To search for grant codes:</a:t>
            </a:r>
          </a:p>
          <a:p>
            <a:pPr lvl="2">
              <a:lnSpc>
                <a:spcPct val="90000"/>
              </a:lnSpc>
            </a:pPr>
            <a:r>
              <a:rPr lang="en-US" sz="1500" dirty="0">
                <a:hlinkClick r:id="rId5"/>
              </a:rPr>
              <a:t>http://grants.nih.gov/grants/funding/funding_program.htm</a:t>
            </a:r>
            <a:endParaRPr lang="en-US" sz="1500" dirty="0">
              <a:hlinkClick r:id="rId6"/>
            </a:endParaRPr>
          </a:p>
          <a:p>
            <a:pPr lvl="1">
              <a:lnSpc>
                <a:spcPct val="90000"/>
              </a:lnSpc>
            </a:pPr>
            <a:r>
              <a:rPr lang="en-US" sz="2000" dirty="0"/>
              <a:t>For a detailed activity code listing: </a:t>
            </a:r>
            <a:r>
              <a:rPr lang="en-US" sz="1500" dirty="0">
                <a:hlinkClick r:id="rId6"/>
              </a:rPr>
              <a:t>http://grants.nih.gov/grants/funding/ac_search_results.htm</a:t>
            </a:r>
            <a:r>
              <a:rPr lang="en-US" sz="15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Search currently funded grants with the NIH Reporter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hlinkClick r:id="rId7"/>
              </a:rPr>
              <a:t>http://projectreporter.nih.gov/reporter.cfm</a:t>
            </a: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EED62-AB2F-914D-9F72-EFC92F2F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07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 Institutes</a:t>
            </a: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11228" y="1524000"/>
            <a:ext cx="8251772" cy="45462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Each institute has different people on staff and different internal politics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It’s a good idea to get to know the institute, its politics and its people and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Get the people there to know you too.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 your letter of intent/cover letter, direct your grant to 1-2 specific institutes for funding.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benefits you and NIH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NIH staff will not need to figure out where to send your grant, and you are more likely to have your grant sent to the right places.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Each institute has its own budget for funding grants.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D5A87-3410-D34B-8E65-26487010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4800"/>
            <a:ext cx="8305800" cy="1143000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Select Activity Codes Summary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09600" y="1447800"/>
            <a:ext cx="838835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u="sng" dirty="0"/>
              <a:t>F32: NIH Training Grant (Individual Postdoctoral Fellowship)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Pays only post-doc salary; (does not cover research costs)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J</a:t>
            </a:r>
            <a:r>
              <a:rPr lang="en-US" sz="1600" dirty="0"/>
              <a:t>udged on the merit of the post-doc applying </a:t>
            </a:r>
            <a:r>
              <a:rPr lang="en-US" dirty="0"/>
              <a:t>&amp;</a:t>
            </a:r>
            <a:r>
              <a:rPr lang="en-US" sz="1600" dirty="0"/>
              <a:t> quality of mentor’s data</a:t>
            </a:r>
          </a:p>
          <a:p>
            <a:pPr>
              <a:lnSpc>
                <a:spcPct val="80000"/>
              </a:lnSpc>
            </a:pPr>
            <a:r>
              <a:rPr lang="en-US" sz="1800" u="sng" dirty="0"/>
              <a:t>T32: Institutional Research Training Grant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An award given to an institution to fund postdoctoral research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Post-docs would apply for these </a:t>
            </a:r>
            <a:r>
              <a:rPr lang="en-US" sz="1600" u="sng" dirty="0"/>
              <a:t>through their institution</a:t>
            </a:r>
            <a:r>
              <a:rPr lang="en-US" sz="1600" dirty="0"/>
              <a:t>, not through the NIH</a:t>
            </a:r>
          </a:p>
          <a:p>
            <a:pPr>
              <a:lnSpc>
                <a:spcPct val="80000"/>
              </a:lnSpc>
            </a:pPr>
            <a:r>
              <a:rPr lang="en-US" sz="1800" u="sng" dirty="0"/>
              <a:t>K awards support the transition to an independent investigator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Different K awards for different types of people: Some are for MD, others for PhDs. Some are for clinical research and others for basic science.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Each type of K award has its own rules.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K awards judge (1) the applicant’s potential to become a good scientist, (2) the plan for research </a:t>
            </a:r>
            <a:r>
              <a:rPr lang="en-US" dirty="0"/>
              <a:t>&amp;</a:t>
            </a:r>
            <a:r>
              <a:rPr lang="en-US" sz="1600" dirty="0"/>
              <a:t> education conducted during the grant period, and (3)the mentor(s</a:t>
            </a:r>
            <a:r>
              <a:rPr lang="en-US" dirty="0"/>
              <a:t>)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Most K awards require you be a US citizen, or hold a faculty-track position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K99/R00: The only K award available to non-US citizen post-docs</a:t>
            </a:r>
          </a:p>
          <a:p>
            <a:pPr>
              <a:lnSpc>
                <a:spcPct val="80000"/>
              </a:lnSpc>
            </a:pPr>
            <a:r>
              <a:rPr lang="en-US" sz="1800" u="sng" dirty="0"/>
              <a:t>R21 </a:t>
            </a:r>
            <a:r>
              <a:rPr lang="en-US" sz="1800" u="sng" dirty="0" err="1"/>
              <a:t>vs</a:t>
            </a:r>
            <a:r>
              <a:rPr lang="en-US" sz="1800" u="sng" dirty="0"/>
              <a:t> R01: Depends on the project and the outlook of the review committee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R21: 2 years of funding, for smaller exploratory projects, require less money than R01s, require less preliminary data, must hold feasibility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R01: Major projects, must have a high chance of success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245D4E-82BA-A44E-8D3A-A81A0C12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28700" y="15240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RFA </a:t>
            </a:r>
            <a:r>
              <a:rPr lang="en-US" sz="3600" b="1" dirty="0" err="1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vs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PA </a:t>
            </a:r>
            <a:r>
              <a:rPr lang="en-US" sz="3600" b="1" dirty="0" err="1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vs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FOA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676400" y="990600"/>
            <a:ext cx="7086600" cy="5867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</a:pPr>
            <a:r>
              <a:rPr lang="en-US" sz="2400" dirty="0"/>
              <a:t>Request for Application (RFA):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Invitations for applications in well-defined scientific area, to accomplish specific program objectives</a:t>
            </a:r>
          </a:p>
          <a:p>
            <a:pPr lvl="1" algn="just">
              <a:lnSpc>
                <a:spcPct val="80000"/>
              </a:lnSpc>
            </a:pPr>
            <a:r>
              <a:rPr lang="en-US" sz="1800" dirty="0"/>
              <a:t>Score threshold for RFA funding may be lower</a:t>
            </a:r>
          </a:p>
          <a:p>
            <a:pPr lvl="1" algn="just">
              <a:lnSpc>
                <a:spcPct val="80000"/>
              </a:lnSpc>
            </a:pPr>
            <a:r>
              <a:rPr lang="en-US" sz="1800" dirty="0"/>
              <a:t>RFA list:</a:t>
            </a:r>
          </a:p>
          <a:p>
            <a:pPr marL="914400" lvl="2" indent="0" algn="just">
              <a:lnSpc>
                <a:spcPct val="80000"/>
              </a:lnSpc>
              <a:buNone/>
            </a:pPr>
            <a:r>
              <a:rPr lang="en-US" sz="1300" dirty="0">
                <a:hlinkClick r:id="rId3"/>
              </a:rPr>
              <a:t>http://grants.nih.gov/grants/guide/search_results.htm?year=active&amp;scope=rfa</a:t>
            </a:r>
            <a:r>
              <a:rPr lang="en-US" sz="1300" dirty="0"/>
              <a:t> </a:t>
            </a:r>
          </a:p>
          <a:p>
            <a:pPr algn="just">
              <a:lnSpc>
                <a:spcPct val="80000"/>
              </a:lnSpc>
            </a:pPr>
            <a:r>
              <a:rPr lang="en-US" sz="2400" dirty="0"/>
              <a:t>Program Announcement (PA):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Identifies areas of increased priority &amp;/or emphasis on particular funding mechanisms for a specific area of science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hlinkClick r:id="rId4"/>
              </a:rPr>
              <a:t>http://grants.nih.gov/grants/guide/search_results.htm?year=active&amp;scope=pa</a:t>
            </a:r>
            <a:r>
              <a:rPr lang="en-US" sz="150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Funding Opportunity Announcement (FOA) or Parent Announcement: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A Parent Announcement encompasses applications that do not fit into either of the above categories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NIH and other HHS Agencies have developed omnibus Parent Announcements for use by applicants who wish to submit what were formerly termed “unsolicited” applications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hlinkClick r:id="rId5"/>
              </a:rPr>
              <a:t>http://grants.nih.gov/grants/guide/parent_announcements.htm</a:t>
            </a:r>
            <a:r>
              <a:rPr lang="en-US" sz="15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6CF97-41E3-0643-9426-92639E99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BD02-6137-6A44-A3DF-6E0EC4B19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8490"/>
            <a:ext cx="6589199" cy="128089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https://report.nih.gov/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E447E5-E2EF-7446-A267-D8E59CE5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9800" y="847622"/>
            <a:ext cx="6096000" cy="59618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7A3D7-0DD6-1343-9ACA-87B98120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67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4343400" cy="1752600"/>
          </a:xfrm>
        </p:spPr>
        <p:txBody>
          <a:bodyPr/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</a:t>
            </a:r>
            <a:r>
              <a:rPr lang="en-US" dirty="0"/>
              <a:t> 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Reporter Search Page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D6BDC-73DC-AD40-A34A-8FD60CBF5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3400" y="561898"/>
            <a:ext cx="4564658" cy="6233757"/>
          </a:xfrm>
          <a:prstGeom prst="rect">
            <a:avLst/>
          </a:prstGeom>
        </p:spPr>
      </p:pic>
      <p:sp>
        <p:nvSpPr>
          <p:cNvPr id="5" name="Down Arrow Callout 4"/>
          <p:cNvSpPr/>
          <p:nvPr/>
        </p:nvSpPr>
        <p:spPr>
          <a:xfrm>
            <a:off x="4953000" y="3238500"/>
            <a:ext cx="1905000" cy="381000"/>
          </a:xfrm>
          <a:prstGeom prst="downArrow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Search </a:t>
            </a:r>
            <a:r>
              <a:rPr lang="en-US" dirty="0" err="1"/>
              <a:t>Term(s</a:t>
            </a:r>
            <a:r>
              <a:rPr lang="en-US" dirty="0"/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3E7268-4C0C-2640-9E6E-A7F96100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3657600" cy="259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 Reporter Results Page</a:t>
            </a:r>
            <a:b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</a:br>
            <a:b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</a:br>
            <a:r>
              <a:rPr lang="en-US" sz="27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“migraine headache, human, imaging”</a:t>
            </a:r>
            <a:endParaRPr lang="en-US" sz="3600" dirty="0">
              <a:ln w="5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blurRad="50800" dist="38100" dir="5400000" algn="tl" rotWithShape="0">
                  <a:prstClr val="black">
                    <a:alpha val="50000"/>
                  </a:prstClr>
                </a:outerShdw>
              </a:effectLst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84077A-E473-1644-A55A-DDE556CA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900" y="-20782"/>
            <a:ext cx="4103827" cy="685800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5CC6EE3-F467-B64F-A54A-21DA4FAC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76400" y="512463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Know the Rules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524000"/>
            <a:ext cx="8077200" cy="4709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Always read the rules: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Once you have selected an award mechanism, read the RFA, PA or FOA </a:t>
            </a:r>
            <a:r>
              <a:rPr lang="en-US" sz="2400" u="sng" dirty="0"/>
              <a:t>thoroughly</a:t>
            </a:r>
            <a:r>
              <a:rPr lang="en-US" sz="2400" dirty="0"/>
              <a:t>.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Announcements include: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General information common across most announcements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Unique and important information spread throughout the announcement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Eligibility information, important dates, how long the funding period is, and budget requirements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Search for current funding announcements: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hlinkClick r:id="rId3"/>
              </a:rPr>
              <a:t>http://grants.nih.gov/grants/guide/index.html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AB926-417B-6C42-8439-F3BFFA18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544" y="45720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Grant Writing 101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758" y="1371600"/>
            <a:ext cx="6591985" cy="5181600"/>
          </a:xfrm>
        </p:spPr>
        <p:txBody>
          <a:bodyPr>
            <a:normAutofit/>
          </a:bodyPr>
          <a:lstStyle/>
          <a:p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How to write a successful grant</a:t>
            </a:r>
            <a:endParaRPr lang="en-US" dirty="0"/>
          </a:p>
          <a:p>
            <a:pPr lvl="1"/>
            <a:r>
              <a:rPr lang="en-US" dirty="0"/>
              <a:t>Step 1: The Idea</a:t>
            </a:r>
          </a:p>
          <a:p>
            <a:pPr lvl="1"/>
            <a:r>
              <a:rPr lang="en-US" dirty="0"/>
              <a:t>Step 2: Choose a target grant mechanism</a:t>
            </a:r>
          </a:p>
          <a:p>
            <a:pPr lvl="2"/>
            <a:r>
              <a:rPr lang="en-US" dirty="0"/>
              <a:t>Types of grants: HMS, Partners, NIH</a:t>
            </a:r>
          </a:p>
          <a:p>
            <a:pPr lvl="2"/>
            <a:r>
              <a:rPr lang="en-US" dirty="0"/>
              <a:t>Grants processes overview</a:t>
            </a:r>
          </a:p>
          <a:p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Getting into the nitty gritty</a:t>
            </a:r>
          </a:p>
          <a:p>
            <a:pPr lvl="1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Timelines</a:t>
            </a:r>
          </a:p>
          <a:p>
            <a:pPr lvl="1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RFA vs PA vs FOA</a:t>
            </a:r>
          </a:p>
          <a:p>
            <a:pPr lvl="1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SROs and POs</a:t>
            </a:r>
          </a:p>
          <a:p>
            <a:pPr lvl="1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Review Process: Study Sections</a:t>
            </a:r>
          </a:p>
          <a:p>
            <a:pPr lvl="1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Forms</a:t>
            </a:r>
          </a:p>
          <a:p>
            <a:pPr lvl="1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Budgets, Costs &amp; Efforts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5909-ED5F-194B-8275-58F41903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36935-78E9-6243-B541-8817EBFD55E9}"/>
              </a:ext>
            </a:extLst>
          </p:cNvPr>
          <p:cNvSpPr txBox="1"/>
          <p:nvPr/>
        </p:nvSpPr>
        <p:spPr>
          <a:xfrm>
            <a:off x="228600" y="5897456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DISCLAIMER</a:t>
            </a:r>
            <a:r>
              <a:rPr lang="en-US" dirty="0"/>
              <a:t>: All information was verified to be current 02/27/2020.  But things change so, if you find any errors, broken links, or salient updates, please send them to me and I will update and repost these slides.</a:t>
            </a:r>
          </a:p>
        </p:txBody>
      </p:sp>
    </p:spTree>
    <p:extLst>
      <p:ext uri="{BB962C8B-B14F-4D97-AF65-F5344CB8AC3E}">
        <p14:creationId xmlns:p14="http://schemas.microsoft.com/office/powerpoint/2010/main" val="338972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385175" cy="1431925"/>
          </a:xfrm>
        </p:spPr>
        <p:txBody>
          <a:bodyPr/>
          <a:lstStyle/>
          <a:p>
            <a:pPr algn="ctr"/>
            <a:r>
              <a:rPr lang="en-US" sz="3600" b="1" dirty="0" err="1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SROs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and POs</a:t>
            </a:r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438275" y="802494"/>
            <a:ext cx="7705725" cy="605550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Scientific Review Officer (SRO):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Manages your grant application through the review process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Program Officer</a:t>
            </a:r>
            <a:r>
              <a:rPr lang="en-US" sz="1600" dirty="0"/>
              <a:t> (PO):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Manages funded grants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Before submitting a grant application, talk to the SROs &amp; POs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Questions about whether or not a project is fundable, and worth submitting, are best left to your mentors.</a:t>
            </a:r>
          </a:p>
          <a:p>
            <a:pPr lvl="1">
              <a:lnSpc>
                <a:spcPct val="80000"/>
              </a:lnSpc>
            </a:pPr>
            <a:r>
              <a:rPr lang="en-US" sz="1600" dirty="0" err="1"/>
              <a:t>SROs</a:t>
            </a:r>
            <a:r>
              <a:rPr lang="en-US" sz="1600" dirty="0"/>
              <a:t> and POs can help you determine if a project is applicable to their funding agency and/or the most appropriate study section for your application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You can contact several different POs and </a:t>
            </a:r>
            <a:r>
              <a:rPr lang="en-US" sz="1600" dirty="0" err="1"/>
              <a:t>SROs</a:t>
            </a:r>
            <a:r>
              <a:rPr lang="en-US" sz="1600" dirty="0"/>
              <a:t> from different institutes. Some people will be more helpful than others. However, the staff at NIH is small and there are a limited number of people to speak with.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It is the job of </a:t>
            </a:r>
            <a:r>
              <a:rPr lang="en-US" sz="1600" dirty="0" err="1"/>
              <a:t>SROs</a:t>
            </a:r>
            <a:r>
              <a:rPr lang="en-US" sz="1600" dirty="0"/>
              <a:t> and POs to help you. Feel free to contact them about most questions you may have.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Many </a:t>
            </a:r>
            <a:r>
              <a:rPr lang="en-US" sz="1600" dirty="0" err="1"/>
              <a:t>SROs</a:t>
            </a:r>
            <a:r>
              <a:rPr lang="en-US" sz="1600" dirty="0"/>
              <a:t> and POs are helpful and want you to succeed. You can develop a long-lasting working relationship with them. It is best to be friendly and nice when speaking with the SROs and </a:t>
            </a:r>
            <a:r>
              <a:rPr lang="en-US" sz="1600" dirty="0" err="1"/>
              <a:t>POs.</a:t>
            </a:r>
            <a:r>
              <a:rPr lang="en-US" sz="16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0F9EA-4879-0E4E-9108-C4203A0A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More stuff</a:t>
            </a:r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5800" y="1926265"/>
            <a:ext cx="7772400" cy="4572000"/>
          </a:xfrm>
        </p:spPr>
        <p:txBody>
          <a:bodyPr>
            <a:normAutofit/>
          </a:bodyPr>
          <a:lstStyle/>
          <a:p>
            <a:r>
              <a:rPr lang="en-US" sz="2400" dirty="0"/>
              <a:t>SROs and POs sit in on the review process.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They can help clarify some of the issues raised by the review panel.</a:t>
            </a:r>
          </a:p>
          <a:p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When you have chosen an RFA or PA, check the funding announcement to get a list of contacts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NIH institutes will often set up booths at many national meetings and hold grant-writing workshops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A5F146-5F21-214E-967B-11BA9C58B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91700" y="15240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 Peer Review Process:</a:t>
            </a:r>
            <a:b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</a:b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Study Sections</a:t>
            </a: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199" y="1499158"/>
            <a:ext cx="8458200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Center for Scientific Review (CSR):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hlinkClick r:id="rId3"/>
              </a:rPr>
              <a:t>https://public.csr.nih.gov/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Organizes peer review groups &amp; study sections to evaluate grants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Once submitted to NIH, grants are assigned to a study section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Study sections are made up of individuals with expertise in a particular field/scientific domain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Standing study section: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Review most investigator-initiated applications (both permanent and temporary members)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Special emphasis panel: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Review applications on specific topics (only temporary members)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Request a particular study section if the roster includes people with pertinent expertise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If a study section does not contain appropriate expertise to review your application, you can work with the SRO to request and recommend an additional reviewer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A78CBE-D84A-8746-83BF-D231919C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NIH Grant Scoring</a:t>
            </a:r>
            <a:endParaRPr lang="en-US" sz="3600" b="1" dirty="0">
              <a:ln w="5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blurRad="50800" dist="38100" dir="5400000" algn="tl" rotWithShape="0">
                  <a:prstClr val="black">
                    <a:alpha val="50000"/>
                  </a:prstClr>
                </a:outerShdw>
              </a:effectLst>
              <a:latin typeface="+mn-lt"/>
            </a:endParaRP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43000" y="1828800"/>
            <a:ext cx="6591985" cy="3777622"/>
          </a:xfrm>
        </p:spPr>
        <p:txBody>
          <a:bodyPr>
            <a:normAutofit/>
          </a:bodyPr>
          <a:lstStyle/>
          <a:p>
            <a:r>
              <a:rPr lang="en-US" dirty="0"/>
              <a:t>Peer review at NIH:</a:t>
            </a:r>
          </a:p>
          <a:p>
            <a:pPr lvl="1"/>
            <a:r>
              <a:rPr lang="en-US" sz="1400" dirty="0">
                <a:hlinkClick r:id="rId3"/>
              </a:rPr>
              <a:t>http://grants.nih.gov/grants/peer/peer.htm </a:t>
            </a:r>
            <a:endParaRPr lang="en-US" sz="1400" dirty="0"/>
          </a:p>
          <a:p>
            <a:endParaRPr lang="en-US" dirty="0"/>
          </a:p>
          <a:p>
            <a:r>
              <a:rPr lang="en-US" dirty="0"/>
              <a:t>Scoring:</a:t>
            </a:r>
          </a:p>
          <a:p>
            <a:pPr lvl="1"/>
            <a:r>
              <a:rPr lang="en-US" sz="1400" dirty="0">
                <a:hlinkClick r:id="rId4"/>
              </a:rPr>
              <a:t>http://grants.nih.gov/grants/peer/guidelines_general/scoring_system_and_procedure.pdf</a:t>
            </a:r>
            <a:endParaRPr lang="en-US" sz="1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68" y="1811079"/>
            <a:ext cx="2766421" cy="1192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57484"/>
            <a:ext cx="6108644" cy="27719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406B-CE80-724F-8A30-1DE2D62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36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EAE6-177B-C049-8121-0FE12127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Step 3: Write the Grant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B0D48-9246-514A-B17A-D4563F86F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lecture for another day …</a:t>
            </a:r>
          </a:p>
          <a:p>
            <a:pPr marL="0" indent="0">
              <a:buNone/>
            </a:pPr>
            <a:r>
              <a:rPr lang="en-US" dirty="0"/>
              <a:t>…. Go to Harvard Catalyst site in slide #10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141C6-4FD9-D34C-8B1B-7882D83E6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42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Grant</a:t>
            </a:r>
            <a:r>
              <a:rPr lang="en-US" sz="3600" dirty="0"/>
              <a:t> 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Applications </a:t>
            </a:r>
            <a:r>
              <a:rPr lang="en-US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&amp;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Forms</a:t>
            </a: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14772" y="1371600"/>
            <a:ext cx="5439203" cy="5257800"/>
          </a:xfrm>
        </p:spPr>
        <p:txBody>
          <a:bodyPr>
            <a:normAutofit/>
          </a:bodyPr>
          <a:lstStyle/>
          <a:p>
            <a:pPr algn="just"/>
            <a:r>
              <a:rPr lang="en-US" b="1" i="1" dirty="0"/>
              <a:t>NIH:</a:t>
            </a:r>
          </a:p>
          <a:p>
            <a:pPr lvl="1" algn="just"/>
            <a:r>
              <a:rPr lang="en-US" dirty="0"/>
              <a:t>Most competing grant applications to the NIH require electronic submission.</a:t>
            </a:r>
          </a:p>
          <a:p>
            <a:pPr lvl="1" algn="just"/>
            <a:r>
              <a:rPr lang="en-US" dirty="0">
                <a:hlinkClick r:id="rId3"/>
              </a:rPr>
              <a:t> </a:t>
            </a:r>
            <a:r>
              <a:rPr lang="en-US" sz="1400" dirty="0">
                <a:hlinkClick r:id="rId3"/>
              </a:rPr>
              <a:t>http://grants.nih.gov/grants/submitapplication.htm</a:t>
            </a:r>
            <a:endParaRPr lang="en-US" sz="1400" dirty="0"/>
          </a:p>
          <a:p>
            <a:pPr lvl="1" algn="just"/>
            <a:endParaRPr lang="en-US" sz="1400" dirty="0"/>
          </a:p>
          <a:p>
            <a:pPr algn="just"/>
            <a:r>
              <a:rPr lang="en-US" b="1" i="1" dirty="0"/>
              <a:t>Organizations (MGH, BWH, etc.):</a:t>
            </a:r>
          </a:p>
          <a:p>
            <a:pPr lvl="1" algn="just"/>
            <a:r>
              <a:rPr lang="en-US" dirty="0"/>
              <a:t>submit applications via </a:t>
            </a:r>
            <a:r>
              <a:rPr lang="en-US" sz="1400" dirty="0">
                <a:hlinkClick r:id="rId4"/>
              </a:rPr>
              <a:t>www.grants.gov</a:t>
            </a:r>
            <a:endParaRPr lang="en-US" dirty="0"/>
          </a:p>
          <a:p>
            <a:pPr lvl="2" algn="just"/>
            <a:r>
              <a:rPr lang="en-US" dirty="0"/>
              <a:t>online portal, to all Federal agencies</a:t>
            </a:r>
          </a:p>
          <a:p>
            <a:pPr marL="457200" lvl="1" indent="0" algn="just">
              <a:buNone/>
            </a:pPr>
            <a:endParaRPr lang="en-US" dirty="0"/>
          </a:p>
          <a:p>
            <a:pPr algn="just"/>
            <a:r>
              <a:rPr lang="en-US" b="1" i="1" dirty="0"/>
              <a:t>Applicants (PIs):</a:t>
            </a:r>
          </a:p>
          <a:p>
            <a:pPr lvl="1"/>
            <a:r>
              <a:rPr lang="en-US" dirty="0"/>
              <a:t>follow application through </a:t>
            </a:r>
            <a:r>
              <a:rPr lang="en-US" dirty="0" err="1"/>
              <a:t>eRA</a:t>
            </a:r>
            <a:r>
              <a:rPr lang="en-US" dirty="0"/>
              <a:t> Commons; NIH’s electronic system for grants administration. </a:t>
            </a:r>
          </a:p>
          <a:p>
            <a:pPr lvl="1"/>
            <a:r>
              <a:rPr lang="en-US" sz="1400" dirty="0">
                <a:hlinkClick r:id="rId3"/>
              </a:rPr>
              <a:t>https://commons.era.nih.gov/commons/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also tracks funded grants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38" y="1476302"/>
            <a:ext cx="2928989" cy="1336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46634"/>
            <a:ext cx="3119585" cy="179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6" y="5093055"/>
            <a:ext cx="3119586" cy="13023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3B635-3D2D-504A-9474-DEBA3412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Submitting </a:t>
            </a:r>
            <a:r>
              <a:rPr lang="en-US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an NIH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Proposal:</a:t>
            </a: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03923" y="1752600"/>
            <a:ext cx="7416077" cy="4648200"/>
          </a:xfrm>
        </p:spPr>
        <p:txBody>
          <a:bodyPr>
            <a:normAutofit/>
          </a:bodyPr>
          <a:lstStyle/>
          <a:p>
            <a:r>
              <a:rPr lang="en-US" dirty="0"/>
              <a:t>Check the grant announcement:</a:t>
            </a:r>
          </a:p>
          <a:p>
            <a:pPr lvl="1"/>
            <a:r>
              <a:rPr lang="en-US" dirty="0"/>
              <a:t>for specifics regarding dates and deadlines</a:t>
            </a:r>
          </a:p>
          <a:p>
            <a:pPr lvl="1"/>
            <a:r>
              <a:rPr lang="en-US" dirty="0"/>
              <a:t>NIH Deadlines:</a:t>
            </a:r>
          </a:p>
          <a:p>
            <a:pPr lvl="2"/>
            <a:r>
              <a:rPr lang="en-US" sz="1500" dirty="0">
                <a:hlinkClick r:id="rId3"/>
              </a:rPr>
              <a:t>http://grants1.nih.gov/grants/funding/submissionschedule.htm</a:t>
            </a:r>
            <a:endParaRPr lang="en-US" sz="1500" dirty="0"/>
          </a:p>
          <a:p>
            <a:r>
              <a:rPr lang="en-US" dirty="0"/>
              <a:t>Register early for </a:t>
            </a:r>
            <a:r>
              <a:rPr lang="en-US" dirty="0" err="1"/>
              <a:t>grants.gov</a:t>
            </a:r>
            <a:r>
              <a:rPr lang="en-US" dirty="0"/>
              <a:t> and </a:t>
            </a:r>
            <a:r>
              <a:rPr lang="en-US" dirty="0" err="1"/>
              <a:t>eRA</a:t>
            </a:r>
            <a:r>
              <a:rPr lang="en-US" dirty="0"/>
              <a:t> Commons!</a:t>
            </a:r>
          </a:p>
          <a:p>
            <a:r>
              <a:rPr lang="en-US" dirty="0"/>
              <a:t>*Submit early!</a:t>
            </a:r>
          </a:p>
          <a:p>
            <a:r>
              <a:rPr lang="en-US" dirty="0"/>
              <a:t>Always download new forms/templates for each grant submission as forms change often</a:t>
            </a:r>
          </a:p>
          <a:p>
            <a:pPr lvl="1"/>
            <a:r>
              <a:rPr lang="en-US" sz="1500" dirty="0">
                <a:hlinkClick r:id="rId4"/>
              </a:rPr>
              <a:t>http://grants.nih.gov/grants/forms.htm</a:t>
            </a:r>
            <a:r>
              <a:rPr lang="en-US" sz="1500" dirty="0"/>
              <a:t> </a:t>
            </a:r>
          </a:p>
          <a:p>
            <a:pPr lvl="1"/>
            <a:endParaRPr lang="en-US" sz="1500" dirty="0"/>
          </a:p>
          <a:p>
            <a:pPr marL="457200" lvl="1" indent="0">
              <a:buNone/>
            </a:pPr>
            <a:r>
              <a:rPr lang="en-US" sz="1500" dirty="0"/>
              <a:t>*If asking for letters of recommendation or support, do so early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05" y="1718930"/>
            <a:ext cx="2123389" cy="1110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84" y="4601004"/>
            <a:ext cx="2330593" cy="1219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EBB2F-759B-294F-B5FB-C375370A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0" y="228361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Timeline of NIH Grants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11228" y="1258666"/>
            <a:ext cx="8480372" cy="1408334"/>
          </a:xfrm>
        </p:spPr>
        <p:txBody>
          <a:bodyPr>
            <a:normAutofit/>
          </a:bodyPr>
          <a:lstStyle/>
          <a:p>
            <a:r>
              <a:rPr lang="en-US" dirty="0"/>
              <a:t>Application timeline: It’s all about the cycle</a:t>
            </a:r>
          </a:p>
          <a:p>
            <a:pPr lvl="1"/>
            <a:r>
              <a:rPr lang="en-US" sz="1400" dirty="0">
                <a:hlinkClick r:id="rId3"/>
              </a:rPr>
              <a:t>https://grants.nih.gov/grants/how-to-apply-application-guide/due-dates-and-submission-policies/due-dates.htm</a:t>
            </a:r>
            <a:endParaRPr lang="en-US" sz="1400" dirty="0"/>
          </a:p>
          <a:p>
            <a:pPr lvl="1"/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406B-CE80-724F-8A30-1DE2D62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BE226-E24F-CB4F-BF13-0B98F1F54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133600"/>
            <a:ext cx="5715000" cy="262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98736-AD40-7045-9DCD-775790A5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572000"/>
            <a:ext cx="6584823" cy="2170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40655"/>
            <a:ext cx="7239000" cy="7474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Submitting A </a:t>
            </a:r>
            <a:r>
              <a:rPr lang="en-US" sz="3600" b="1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Partners Proposal</a:t>
            </a:r>
            <a:endParaRPr lang="en-US" sz="3600" b="1" dirty="0">
              <a:ln w="5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blurRad="50800" dist="38100" dir="5400000" algn="tl" rotWithShape="0">
                  <a:prstClr val="black">
                    <a:alpha val="50000"/>
                  </a:prstClr>
                </a:outerShdw>
              </a:effectLst>
              <a:latin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193591-D5E4-4F42-9FA8-B90F7EE748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4962" y="2362200"/>
            <a:ext cx="6834076" cy="344782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152400" y="1370937"/>
            <a:ext cx="8553028" cy="1066800"/>
          </a:xfrm>
        </p:spPr>
        <p:txBody>
          <a:bodyPr>
            <a:normAutofit/>
          </a:bodyPr>
          <a:lstStyle/>
          <a:p>
            <a:r>
              <a:rPr lang="en-US" sz="2353" b="0" dirty="0">
                <a:solidFill>
                  <a:schemeClr val="tx1"/>
                </a:solidFill>
              </a:rPr>
              <a:t>Partners requires</a:t>
            </a:r>
            <a:r>
              <a:rPr lang="en-US" b="0" dirty="0"/>
              <a:t> </a:t>
            </a:r>
            <a:r>
              <a:rPr lang="en-US" sz="2353" b="0" dirty="0">
                <a:solidFill>
                  <a:schemeClr val="tx1"/>
                </a:solidFill>
              </a:rPr>
              <a:t>internal review of all NIH grants before NIH Submission.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9786" y="6070217"/>
            <a:ext cx="8553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All proposals will be developed, submitted, and tracked online using </a:t>
            </a:r>
            <a:r>
              <a:rPr lang="en-US" dirty="0" err="1"/>
              <a:t>InfoED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F1620-B649-924E-AE44-AA84B48E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3F0A-06BF-5A42-B4CD-5A93B7E5B28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6F5631-EEB5-2147-8949-0E7571DD8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165" y="1771"/>
            <a:ext cx="6142435" cy="67778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65AD0-B540-0A44-AE11-67EFD3EB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4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89043"/>
            <a:ext cx="7162800" cy="128089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Writing </a:t>
            </a:r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a</a:t>
            </a:r>
            <a: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successful grant </a:t>
            </a:r>
            <a:b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</a:br>
            <a:r>
              <a:rPr lang="en-US" sz="3600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Step 1: The Idea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35117" y="1446133"/>
            <a:ext cx="8001000" cy="541186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Good grant applications: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Address a </a:t>
            </a:r>
            <a:r>
              <a:rPr lang="en-US" sz="1600" u="sng" dirty="0"/>
              <a:t>previously unanswered scientific question,</a:t>
            </a:r>
            <a:r>
              <a:rPr lang="en-US" sz="1600" dirty="0"/>
              <a:t> or seek to </a:t>
            </a:r>
            <a:r>
              <a:rPr lang="en-US" sz="1600" u="sng" dirty="0"/>
              <a:t>resolve controversies</a:t>
            </a:r>
            <a:r>
              <a:rPr lang="en-US" sz="1600" dirty="0"/>
              <a:t> in a known body of knowledge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Have well d</a:t>
            </a:r>
            <a:r>
              <a:rPr lang="en-US" sz="1600" dirty="0"/>
              <a:t>eveloped </a:t>
            </a:r>
            <a:r>
              <a:rPr lang="en-US" sz="1600" u="sng" dirty="0"/>
              <a:t>specific aims</a:t>
            </a:r>
            <a:r>
              <a:rPr lang="en-US" sz="1600" dirty="0"/>
              <a:t>, as well as </a:t>
            </a:r>
            <a:r>
              <a:rPr lang="en-US" sz="1600" u="sng" dirty="0"/>
              <a:t>feasible methods</a:t>
            </a:r>
            <a:r>
              <a:rPr lang="en-US" sz="1600" dirty="0"/>
              <a:t> </a:t>
            </a:r>
            <a:r>
              <a:rPr lang="en-US" dirty="0"/>
              <a:t>&amp;</a:t>
            </a:r>
            <a:r>
              <a:rPr lang="en-US" sz="1600" dirty="0"/>
              <a:t> a </a:t>
            </a:r>
            <a:r>
              <a:rPr lang="en-US" sz="1600" u="sng" dirty="0"/>
              <a:t>reasonable hypothesis</a:t>
            </a:r>
            <a:r>
              <a:rPr lang="en-US" sz="1600" dirty="0"/>
              <a:t> for each aim </a:t>
            </a:r>
          </a:p>
          <a:p>
            <a:pPr>
              <a:lnSpc>
                <a:spcPct val="80000"/>
              </a:lnSpc>
            </a:pPr>
            <a:r>
              <a:rPr lang="en-US" b="1" dirty="0"/>
              <a:t>F</a:t>
            </a:r>
            <a:r>
              <a:rPr lang="en-US" sz="1800" b="1" dirty="0"/>
              <a:t>undable</a:t>
            </a:r>
            <a:r>
              <a:rPr lang="en-US" sz="1800" dirty="0"/>
              <a:t> grants are </a:t>
            </a:r>
            <a:r>
              <a:rPr lang="en-US" dirty="0"/>
              <a:t>on </a:t>
            </a:r>
            <a:r>
              <a:rPr lang="en-US" sz="1800" dirty="0"/>
              <a:t>target: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The climate of research changes </a:t>
            </a:r>
            <a:r>
              <a:rPr lang="en-US" sz="1600" u="sng" dirty="0"/>
              <a:t>fast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Discuss the project with mentors to determine if it is </a:t>
            </a:r>
            <a:r>
              <a:rPr lang="en-US" sz="1600" u="sng" dirty="0"/>
              <a:t>fundable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Some areas of research receive </a:t>
            </a:r>
            <a:r>
              <a:rPr lang="en-US" sz="1600" u="sng" dirty="0"/>
              <a:t>priority</a:t>
            </a:r>
            <a:r>
              <a:rPr lang="en-US" sz="1600" dirty="0"/>
              <a:t>.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Your grant has a greater chance of being funded if it matches the goals of the funding agency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Make sure that there are </a:t>
            </a:r>
            <a:r>
              <a:rPr lang="en-US" sz="1600" u="sng" dirty="0"/>
              <a:t>no restrictions</a:t>
            </a:r>
            <a:r>
              <a:rPr lang="en-US" sz="1600" dirty="0"/>
              <a:t> prohibiting your grant.</a:t>
            </a:r>
          </a:p>
          <a:p>
            <a:pPr lvl="2">
              <a:lnSpc>
                <a:spcPct val="80000"/>
              </a:lnSpc>
            </a:pPr>
            <a:r>
              <a:rPr lang="en-US" dirty="0" err="1"/>
              <a:t>Ie</a:t>
            </a:r>
            <a:r>
              <a:rPr lang="en-US" dirty="0"/>
              <a:t>. D</a:t>
            </a:r>
            <a:r>
              <a:rPr lang="en-US" sz="1400" dirty="0"/>
              <a:t>uring Bush administration, no funding available for stem cell research</a:t>
            </a: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800" b="1" dirty="0"/>
              <a:t>Note: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Most grants are not contracts. Your research plan </a:t>
            </a:r>
            <a:r>
              <a:rPr lang="en-US" sz="1600" dirty="0">
                <a:solidFill>
                  <a:srgbClr val="FF0000"/>
                </a:solidFill>
              </a:rPr>
              <a:t>may </a:t>
            </a:r>
            <a:r>
              <a:rPr lang="en-US" sz="1600" dirty="0"/>
              <a:t>be modified over time. Sometimes, a new discovery will invalidate your research methods, in which case you may have to come up with a new plan. 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</a:rPr>
              <a:t>If the hypothesis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sz="1600" dirty="0">
                <a:solidFill>
                  <a:srgbClr val="FF0000"/>
                </a:solidFill>
              </a:rPr>
              <a:t> methods are good, NIH (</a:t>
            </a:r>
            <a:r>
              <a:rPr lang="en-US" dirty="0" err="1">
                <a:solidFill>
                  <a:srgbClr val="FF0000"/>
                </a:solidFill>
              </a:rPr>
              <a:t>ie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sz="1600" dirty="0">
                <a:solidFill>
                  <a:srgbClr val="FF0000"/>
                </a:solidFill>
              </a:rPr>
              <a:t>your Program Officer) may allow modifications to your plan</a:t>
            </a:r>
            <a:r>
              <a:rPr lang="en-US" sz="1600" dirty="0"/>
              <a:t>. </a:t>
            </a:r>
          </a:p>
          <a:p>
            <a:pPr>
              <a:lnSpc>
                <a:spcPct val="80000"/>
              </a:lnSpc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31050-016C-2B42-94BC-3F9019BE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Letter</a:t>
            </a:r>
            <a:r>
              <a:rPr lang="en-US" sz="4000" dirty="0"/>
              <a:t> 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of Intent/Cover Letter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28600" y="1588576"/>
            <a:ext cx="8305800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Some grant announcements request a letter of intent, whereas others do not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A formal letter of intent or cover letter includes: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Funding announcement you are replying to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Institutes you would like to send your application to and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Review panels you think would be most appropriate for your project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Sending your grant to the right place can also increase your success in the review process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You may consider calling ahead to the SRO to let them know you are submitting a grant application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2000" dirty="0"/>
          </a:p>
          <a:p>
            <a:pPr lvl="1">
              <a:lnSpc>
                <a:spcPct val="80000"/>
              </a:lnSpc>
              <a:buFont typeface="Wingdings" charset="2"/>
              <a:buNone/>
            </a:pP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AD4BE6-C13B-EF4B-AE07-C6C5D4BB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512463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Preparing your Budget</a:t>
            </a:r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914400" y="1447800"/>
            <a:ext cx="7467600" cy="4191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Check the rules of the grant announcement to find budget restrictions.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includes the budget limits and whether a modular budget is allowed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Use </a:t>
            </a:r>
            <a:r>
              <a:rPr lang="en-US" sz="2600" dirty="0" err="1"/>
              <a:t>InfoED</a:t>
            </a:r>
            <a:r>
              <a:rPr lang="en-US" sz="2600" dirty="0"/>
              <a:t> (where available) or the budget template on the Partners Research Management website.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Request the appropriate amount of money to conduct your research properly and honestly.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includes a consideration of cohort size, outcome measures, and power. 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hlinkClick r:id="rId3"/>
              </a:rPr>
              <a:t>http://grants.nih.gov/grants/developing_budget.htm</a:t>
            </a:r>
            <a:r>
              <a:rPr lang="en-US" sz="14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211005"/>
            <a:ext cx="2852076" cy="14453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75155-AA17-5142-AC7D-404273C75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624110"/>
            <a:ext cx="7162800" cy="128089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Budgets: Modular vs Detailed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304800" y="1371600"/>
            <a:ext cx="5029200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u="sng" dirty="0"/>
              <a:t>Modular budget: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Lump sums of $25,000 intervals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Must include: personal justification, consortium justification (where applicable), additional narrative justification</a:t>
            </a:r>
          </a:p>
          <a:p>
            <a:pPr>
              <a:lnSpc>
                <a:spcPct val="80000"/>
              </a:lnSpc>
            </a:pPr>
            <a:r>
              <a:rPr lang="en-US" u="sng" dirty="0"/>
              <a:t>Detailed budget: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Includes: personnel, equipment, travel, trainees, materials and supplies, animals, publications, consultants, computer, alterations, patient care, tuition, and other costs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hlinkClick r:id="rId3"/>
              </a:rPr>
              <a:t>https://grants.nih.gov/grants/how-to-apply-application-guide/format-and-write/develop-your-budget.htm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F05D4-0F4A-9A42-8D7E-03954CAC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3F0A-06BF-5A42-B4CD-5A93B7E5B28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1CBE1-D90A-B349-AFAE-C902B6C9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481" y="2123692"/>
            <a:ext cx="3988659" cy="381990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483031"/>
            <a:ext cx="7696200" cy="1143000"/>
          </a:xfrm>
        </p:spPr>
        <p:txBody>
          <a:bodyPr/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More on Budget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077200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Having a budget planned out is essential to conduct honest research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A full budget is required for Just-In-Time (JIT) submissions, which will be requested if your project receives a good score at review and is likely to be funded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For some categories (ex. office supplies) it is fine to estimate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Get help from the grants or sponsored programs office within your own institution, your departmental administrative officials, and your peers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Things to take into consideration: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Indirect (F&amp;A) vs. direct costs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Salaries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Fringe benefit rates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Departmental fees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IT support (</a:t>
            </a:r>
            <a:r>
              <a:rPr lang="en-US" sz="1800" dirty="0" err="1"/>
              <a:t>Martinos</a:t>
            </a:r>
            <a:r>
              <a:rPr lang="en-US" sz="1800" dirty="0"/>
              <a:t> &amp;/or your parent institution)</a:t>
            </a:r>
            <a:endParaRPr lang="en-US" sz="16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1600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3817F-C8FC-2941-8AFF-87E99A7C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4042-3F4E-BF49-AD76-1F2485C3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Partners Template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37D93A-2AAF-9F40-ADBF-F70D855CD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384411"/>
            <a:ext cx="8381999" cy="53368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56F44-224E-A44D-BF08-6BA2BF90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44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Indirect Costs (F&amp;A)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676400"/>
            <a:ext cx="8229600" cy="4038600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Remember to consider indirect rates in your budget</a:t>
            </a:r>
          </a:p>
          <a:p>
            <a:pPr algn="just"/>
            <a:r>
              <a:rPr lang="en-US" sz="2200" dirty="0"/>
              <a:t>Strict 15% Minimum IDC Policy for ALL grants, only exceptions are for certain training fellowships*</a:t>
            </a:r>
          </a:p>
          <a:p>
            <a:pPr algn="just"/>
            <a:r>
              <a:rPr lang="en-US" sz="2200" dirty="0"/>
              <a:t>Each Partners entity negotiates a multi-year agreement of predetermined F&amp;A rates with DHHS every 3-4 years</a:t>
            </a:r>
          </a:p>
          <a:p>
            <a:pPr algn="just"/>
            <a:r>
              <a:rPr lang="en-US" sz="2200" dirty="0"/>
              <a:t>Partners charges </a:t>
            </a:r>
            <a:r>
              <a:rPr lang="en-US" sz="2200" dirty="0" err="1"/>
              <a:t>indirects</a:t>
            </a:r>
            <a:r>
              <a:rPr lang="en-US" sz="2200" dirty="0"/>
              <a:t> on all grants</a:t>
            </a:r>
          </a:p>
          <a:p>
            <a:pPr lvl="1"/>
            <a:r>
              <a:rPr lang="en-US" sz="1800" dirty="0" err="1"/>
              <a:t>Indirects</a:t>
            </a:r>
            <a:r>
              <a:rPr lang="en-US" sz="1800" dirty="0"/>
              <a:t> are used to fund institutional resources</a:t>
            </a:r>
          </a:p>
          <a:p>
            <a:pPr lvl="1"/>
            <a:r>
              <a:rPr lang="en-US" sz="1800" dirty="0"/>
              <a:t>Current Partners Institutional Agreements found on Navigator </a:t>
            </a:r>
          </a:p>
          <a:p>
            <a:pPr lvl="2"/>
            <a:r>
              <a:rPr lang="en-US" dirty="0"/>
              <a:t>Current MGH On Site Indirect rate = 68% (FY2020)</a:t>
            </a:r>
          </a:p>
          <a:p>
            <a:pPr lvl="2"/>
            <a:r>
              <a:rPr lang="en-US" dirty="0"/>
              <a:t>Complex, read the full policy</a:t>
            </a:r>
          </a:p>
          <a:p>
            <a:pPr>
              <a:buFont typeface="Wingdings" charset="2"/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E426F-165E-6D4F-9F42-A0DEF1D6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17123-C06C-3343-AF03-AAC10C9759CA}"/>
              </a:ext>
            </a:extLst>
          </p:cNvPr>
          <p:cNvSpPr txBox="1"/>
          <p:nvPr/>
        </p:nvSpPr>
        <p:spPr>
          <a:xfrm>
            <a:off x="797442" y="6081823"/>
            <a:ext cx="450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*See guidance on Research Navigator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36E5D3-5C57-6E4A-8F85-5601A7CA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3FE67-48A4-C64A-83A9-DFA81006F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5B562-44E0-3B49-8A3A-C9290B42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60" y="1406156"/>
            <a:ext cx="7562694" cy="52325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D486D-5F1D-E84E-863E-EA88FAF29A6F}"/>
              </a:ext>
            </a:extLst>
          </p:cNvPr>
          <p:cNvSpPr/>
          <p:nvPr/>
        </p:nvSpPr>
        <p:spPr>
          <a:xfrm>
            <a:off x="1343942" y="5462477"/>
            <a:ext cx="7209951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6167DAD-D3BC-C24C-AC7E-13C7AF5DA4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Indirect Costs (F&amp;A)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Salaries</a:t>
            </a:r>
            <a:r>
              <a:rPr lang="en-US" sz="4000" dirty="0"/>
              <a:t> </a:t>
            </a:r>
            <a:r>
              <a:rPr lang="en-US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&amp;</a:t>
            </a:r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 Percent Effort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11228" y="1371600"/>
            <a:ext cx="8251772" cy="5257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Salary ranges are dependent on official title and years of experience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Discuss your salary with your mentor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Raises can be requested at the departmental level upon success with grant submissions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Special permission is required for raises &gt;6%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The Center for Faculty Development provides consultation on professional staff compensation at Partners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Maximum Percent Effort allowed is 100% / 12 Calendar Months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In the “overlap” section of your Other Support page, it should explain how percent effort will be changed to maintain no more than 100%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Special approval is needed for changes to percent effort of 25% or more for Key Personnel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Work with your grant administrator to adjust your support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23DAD5-936C-FF4D-A108-B8CD1353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7" y="58140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Fringe Benefit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50584"/>
            <a:ext cx="8077199" cy="4495800"/>
          </a:xfrm>
        </p:spPr>
        <p:txBody>
          <a:bodyPr>
            <a:normAutofit/>
          </a:bodyPr>
          <a:lstStyle/>
          <a:p>
            <a:r>
              <a:rPr lang="en-US" sz="2200" dirty="0"/>
              <a:t>Fringe Benefit Rates: </a:t>
            </a:r>
          </a:p>
          <a:p>
            <a:pPr lvl="1"/>
            <a:r>
              <a:rPr lang="en-US" sz="1800" dirty="0"/>
              <a:t>Approved by federal government for each fiscal year</a:t>
            </a:r>
          </a:p>
          <a:p>
            <a:pPr lvl="1"/>
            <a:r>
              <a:rPr lang="en-US" sz="1800" dirty="0"/>
              <a:t>Cover cost of insurance coverage, retirement, etc.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C53ED-7A4F-6E46-9F3C-2A8148C0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98772-2DFE-C34C-83E9-22152058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16" y="2959100"/>
            <a:ext cx="7718065" cy="260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C6AD18-06D4-CE40-84E4-2C31879BD86D}"/>
              </a:ext>
            </a:extLst>
          </p:cNvPr>
          <p:cNvSpPr txBox="1"/>
          <p:nvPr/>
        </p:nvSpPr>
        <p:spPr>
          <a:xfrm>
            <a:off x="1096206" y="5791200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Fiscal year begins October 1st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40116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Departmental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50584"/>
            <a:ext cx="8077199" cy="4495800"/>
          </a:xfrm>
        </p:spPr>
        <p:txBody>
          <a:bodyPr>
            <a:normAutofit/>
          </a:bodyPr>
          <a:lstStyle/>
          <a:p>
            <a:r>
              <a:rPr lang="en-US" sz="2200" dirty="0"/>
              <a:t>Department fees:</a:t>
            </a:r>
          </a:p>
          <a:p>
            <a:pPr lvl="1"/>
            <a:r>
              <a:rPr lang="en-US" sz="1800" dirty="0"/>
              <a:t>Ex. </a:t>
            </a:r>
            <a:r>
              <a:rPr lang="en-US" sz="1800" dirty="0" err="1"/>
              <a:t>Martinos</a:t>
            </a:r>
            <a:r>
              <a:rPr lang="en-US" sz="1800" dirty="0"/>
              <a:t> Center IT support, research core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C53ED-7A4F-6E46-9F3C-2A8148C0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425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624110"/>
            <a:ext cx="7239000" cy="128089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Successful Content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75" y="1676400"/>
            <a:ext cx="7910625" cy="4953000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Scope</a:t>
            </a:r>
            <a:r>
              <a:rPr lang="en-US" sz="2800" dirty="0"/>
              <a:t>- </a:t>
            </a:r>
            <a:r>
              <a:rPr lang="en-US" sz="2800" u="sng" dirty="0"/>
              <a:t>Less</a:t>
            </a:r>
            <a:r>
              <a:rPr lang="en-US" sz="2800" dirty="0"/>
              <a:t> is more.   FOCUS.</a:t>
            </a:r>
          </a:p>
          <a:p>
            <a:pPr lvl="1"/>
            <a:r>
              <a:rPr lang="en-US" sz="2600" dirty="0"/>
              <a:t>Over-estimate time &amp; under-estimate work- everything takes longer than expected and reviewers know it. Be realistic.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800" dirty="0">
                <a:solidFill>
                  <a:srgbClr val="C00000"/>
                </a:solidFill>
              </a:rPr>
              <a:t>Amount</a:t>
            </a:r>
            <a:r>
              <a:rPr lang="en-US" sz="2800" dirty="0"/>
              <a:t>- Match work to reasonable budget</a:t>
            </a:r>
          </a:p>
          <a:p>
            <a:pPr lvl="1"/>
            <a:r>
              <a:rPr lang="en-US" sz="2600" dirty="0"/>
              <a:t>Salaries typically consume 60-80% of budget; first NIH grants typically $225-250K.</a:t>
            </a:r>
          </a:p>
          <a:p>
            <a:endParaRPr lang="en-US" sz="2400" dirty="0"/>
          </a:p>
          <a:p>
            <a:r>
              <a:rPr lang="en-US" sz="2800" dirty="0">
                <a:solidFill>
                  <a:srgbClr val="C00000"/>
                </a:solidFill>
              </a:rPr>
              <a:t>Effort</a:t>
            </a:r>
            <a:r>
              <a:rPr lang="en-US" sz="2800" dirty="0"/>
              <a:t>- Diversify your support, but don’t spread yourself too thin; 25-40% effort per project.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9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900" b="1" dirty="0"/>
              <a:t>Note:</a:t>
            </a:r>
          </a:p>
          <a:p>
            <a:pPr lvl="1">
              <a:lnSpc>
                <a:spcPct val="80000"/>
              </a:lnSpc>
            </a:pPr>
            <a:r>
              <a:rPr lang="en-US" sz="2700" dirty="0"/>
              <a:t>Grant competition is extremely high</a:t>
            </a:r>
          </a:p>
          <a:p>
            <a:pPr lvl="1">
              <a:lnSpc>
                <a:spcPct val="80000"/>
              </a:lnSpc>
            </a:pPr>
            <a:r>
              <a:rPr lang="en-US" sz="2600" dirty="0"/>
              <a:t>No sloppiness in grant preparation will be tolerated (proofread &amp; edit!)</a:t>
            </a:r>
          </a:p>
          <a:p>
            <a:endParaRPr lang="en-US" sz="2800" dirty="0"/>
          </a:p>
          <a:p>
            <a:pPr marL="36576" indent="0">
              <a:buNone/>
            </a:pPr>
            <a:r>
              <a:rPr lang="en-US" sz="2800" dirty="0"/>
              <a:t>		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25FDD-8CE7-2A44-81DF-72CB2150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53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How Long Will It Take?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52903" y="2456268"/>
            <a:ext cx="7438194" cy="3777622"/>
          </a:xfrm>
        </p:spPr>
        <p:txBody>
          <a:bodyPr>
            <a:normAutofit/>
          </a:bodyPr>
          <a:lstStyle/>
          <a:p>
            <a:r>
              <a:rPr lang="en-US" sz="2200" dirty="0"/>
              <a:t>Expect to spend 2+ months of hard work to prepare your first NIH type grant</a:t>
            </a:r>
          </a:p>
          <a:p>
            <a:pPr lvl="1"/>
            <a:r>
              <a:rPr lang="en-US" sz="1800" dirty="0"/>
              <a:t>It can take 5-18 months after receipt for an award to be made, up to 28 months if you need to resubmit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2F8159-AEAB-374C-BBDD-F245DA53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17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rPr>
              <a:t>What if I don’t get funded?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Join the crowd!  You are not alone.</a:t>
            </a:r>
          </a:p>
          <a:p>
            <a:r>
              <a:rPr lang="en-US" sz="2200" dirty="0"/>
              <a:t>Resubmissions</a:t>
            </a:r>
          </a:p>
          <a:p>
            <a:pPr lvl="1"/>
            <a:r>
              <a:rPr lang="en-US" sz="1800" dirty="0"/>
              <a:t>You are allowed 1 resubmission of an NIH application – if scored, comments can be useful</a:t>
            </a:r>
          </a:p>
          <a:p>
            <a:r>
              <a:rPr lang="en-US" sz="2200" dirty="0"/>
              <a:t>Then… Try again, and keep trying!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22EF0-EFA2-D443-ACF2-78B0684D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051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sz="4000" dirty="0">
                <a:latin typeface="Corbel" panose="020B0503020204020204" pitchFamily="34" charset="0"/>
                <a:cs typeface="Calibri" panose="020F0502020204030204" pitchFamily="34" charset="0"/>
              </a:rPr>
              <a:t>?</a:t>
            </a:r>
            <a:endParaRPr lang="en-US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READ THE MATERIAL ON THE LINKS PROVIDED!!!!!</a:t>
            </a:r>
          </a:p>
          <a:p>
            <a:endParaRPr lang="en-US" sz="2800" i="1" dirty="0"/>
          </a:p>
          <a:p>
            <a:pPr marL="36576" indent="0">
              <a:buNone/>
            </a:pPr>
            <a:r>
              <a:rPr lang="en-US" sz="2800" i="1" dirty="0"/>
              <a:t>Still got questions:</a:t>
            </a:r>
          </a:p>
          <a:p>
            <a:r>
              <a:rPr lang="en-US" sz="2800" i="1" dirty="0" err="1"/>
              <a:t>rgollub@partners.org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AF7F5-B274-5044-B694-7D4E03411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7C68A-E0FF-6543-AA52-BC28FAB62480}"/>
              </a:ext>
            </a:extLst>
          </p:cNvPr>
          <p:cNvSpPr txBox="1"/>
          <p:nvPr/>
        </p:nvSpPr>
        <p:spPr>
          <a:xfrm>
            <a:off x="342900" y="5608552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DISCLAIMER</a:t>
            </a:r>
            <a:r>
              <a:rPr lang="en-US" dirty="0"/>
              <a:t>: All information was verified to be current 02/27/2020.  But things change so, if you find any errors, broken links, or salient updates, please send them to me and I will update and repost these slides.</a:t>
            </a:r>
          </a:p>
        </p:txBody>
      </p:sp>
    </p:spTree>
    <p:extLst>
      <p:ext uri="{BB962C8B-B14F-4D97-AF65-F5344CB8AC3E}">
        <p14:creationId xmlns:p14="http://schemas.microsoft.com/office/powerpoint/2010/main" val="353429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12463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Step 2: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Choose the target grant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86000"/>
            <a:ext cx="7620000" cy="3503443"/>
          </a:xfrm>
        </p:spPr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endParaRPr lang="en-US" sz="2400" dirty="0"/>
          </a:p>
          <a:p>
            <a:r>
              <a:rPr lang="en-US" sz="3200" dirty="0"/>
              <a:t>Who cares about your idea</a:t>
            </a:r>
          </a:p>
          <a:p>
            <a:r>
              <a:rPr lang="en-US" sz="3200" dirty="0"/>
              <a:t>What resources are required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Can one great idea be strategically partitioned into multiple non-overlapping but highly synergistic grants</a:t>
            </a:r>
            <a:endParaRPr lang="en-US" sz="2000" dirty="0"/>
          </a:p>
          <a:p>
            <a:pPr marL="36576" indent="0">
              <a:buNone/>
            </a:pPr>
            <a:r>
              <a:rPr lang="en-US" sz="2800" dirty="0"/>
              <a:t>	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490A7-5DED-2F4B-8436-58C80FCB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8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838200"/>
            <a:ext cx="6589199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n w="5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l" rotWithShape="0">
                    <a:prstClr val="black">
                      <a:alpha val="50000"/>
                    </a:prstClr>
                  </a:outerShdw>
                </a:effectLst>
              </a:rPr>
              <a:t>Lots of ways to get help with Step 2: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8458200" cy="4343400"/>
          </a:xfrm>
        </p:spPr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endParaRPr lang="en-US" sz="2400" dirty="0"/>
          </a:p>
          <a:p>
            <a:pPr algn="ctr"/>
            <a:r>
              <a:rPr lang="en-US" sz="3200" dirty="0"/>
              <a:t>Partners Research Management Intranet: </a:t>
            </a:r>
          </a:p>
          <a:p>
            <a:pPr algn="ctr"/>
            <a:r>
              <a:rPr lang="en-US" sz="3200" dirty="0"/>
              <a:t>Gain credentialed access through:</a:t>
            </a:r>
          </a:p>
          <a:p>
            <a:pPr lvl="1" algn="ctr"/>
            <a:r>
              <a:rPr lang="en-US" sz="2000" dirty="0">
                <a:hlinkClick r:id="rId3"/>
              </a:rPr>
              <a:t>https://mghresearch.partners.org/</a:t>
            </a:r>
            <a:endParaRPr lang="en-US" sz="20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Harvard Longwood Campus Research Administration</a:t>
            </a:r>
          </a:p>
          <a:p>
            <a:pPr lvl="1" algn="ctr"/>
            <a:r>
              <a:rPr lang="en-US" sz="2000" dirty="0">
                <a:hlinkClick r:id="rId4"/>
              </a:rPr>
              <a:t>http://hlcra.harvard.edu</a:t>
            </a:r>
            <a:endParaRPr lang="en-US" sz="2000" dirty="0"/>
          </a:p>
          <a:p>
            <a:pPr algn="ctr"/>
            <a:endParaRPr lang="en-US" sz="2400" dirty="0"/>
          </a:p>
          <a:p>
            <a:pPr algn="ctr"/>
            <a:r>
              <a:rPr lang="en-US" sz="2800" dirty="0"/>
              <a:t>MIT Office of Sponsored Programs</a:t>
            </a:r>
          </a:p>
          <a:p>
            <a:pPr lvl="1" algn="ctr"/>
            <a:r>
              <a:rPr lang="en-US" sz="2000" dirty="0">
                <a:hlinkClick r:id="rId5"/>
              </a:rPr>
              <a:t>https://ras.mit.edu/</a:t>
            </a:r>
            <a:endParaRPr lang="en-US" sz="2000" dirty="0"/>
          </a:p>
          <a:p>
            <a:pPr marL="36576" indent="0" algn="ctr">
              <a:buNone/>
            </a:pPr>
            <a:r>
              <a:rPr lang="en-US" sz="2800" dirty="0"/>
              <a:t>	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007AA-9623-C74A-872B-271BF1B8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9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9F9EE-D170-6A45-9A9C-2273A724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you are matters...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A0A1AC-2EAE-0D48-A41A-3EB73BD96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68" r="1897" b="2980"/>
          <a:stretch/>
        </p:blipFill>
        <p:spPr>
          <a:xfrm>
            <a:off x="1066800" y="1524000"/>
            <a:ext cx="6934200" cy="49601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FFF6B-3C05-B24C-AD02-C37EEF0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18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F942-6E77-B942-B2FF-A6CA32A7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MGH by the numbers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F33A2-5B5C-C440-824A-EC275753A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76400"/>
            <a:ext cx="8024204" cy="44405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DA343-CF84-3E42-AC67-9C8525E4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B645-7E4A-F645-BB4C-826D8FC43A7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A755D-65EC-CA47-A34A-38BC0AB73BF1}"/>
              </a:ext>
            </a:extLst>
          </p:cNvPr>
          <p:cNvSpPr txBox="1"/>
          <p:nvPr/>
        </p:nvSpPr>
        <p:spPr>
          <a:xfrm>
            <a:off x="803717" y="6233890"/>
            <a:ext cx="820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https://www.massgeneral.org/research/about/research-institute-by-the-numbers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322137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3150</Words>
  <Application>Microsoft Macintosh PowerPoint</Application>
  <PresentationFormat>On-screen Show (4:3)</PresentationFormat>
  <Paragraphs>421</Paragraphs>
  <Slides>52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Century Gothic</vt:lpstr>
      <vt:lpstr>Corbel</vt:lpstr>
      <vt:lpstr>Wingdings</vt:lpstr>
      <vt:lpstr>Wingdings 3</vt:lpstr>
      <vt:lpstr>Wisp</vt:lpstr>
      <vt:lpstr>How to Write a  Fundable Grant</vt:lpstr>
      <vt:lpstr>Why you should write a grant  </vt:lpstr>
      <vt:lpstr>Grant Writing 101</vt:lpstr>
      <vt:lpstr>Writing a successful grant  Step 1: The Idea</vt:lpstr>
      <vt:lpstr>Successful Content Strategies</vt:lpstr>
      <vt:lpstr>Step 2: Choose the target grant</vt:lpstr>
      <vt:lpstr>Lots of ways to get help with Step 2:</vt:lpstr>
      <vt:lpstr>Where you are matters...</vt:lpstr>
      <vt:lpstr>MGH by the numbers</vt:lpstr>
      <vt:lpstr>https://catalyst.harvard.edu/fundingdiagram.html</vt:lpstr>
      <vt:lpstr>https://mghresearch.partners.org/</vt:lpstr>
      <vt:lpstr>PowerPoint Presentation</vt:lpstr>
      <vt:lpstr>PowerPoint Presentation</vt:lpstr>
      <vt:lpstr>Avoid Grant Scams!  </vt:lpstr>
      <vt:lpstr>Types of Grants</vt:lpstr>
      <vt:lpstr>Harvard Catalyst Search Results</vt:lpstr>
      <vt:lpstr>https://ecor.mgh.harvard.edu/</vt:lpstr>
      <vt:lpstr>PowerPoint Presentation</vt:lpstr>
      <vt:lpstr>NIH grants</vt:lpstr>
      <vt:lpstr>NIH Grants Process Overview</vt:lpstr>
      <vt:lpstr>NIH Grants Process Overview</vt:lpstr>
      <vt:lpstr>NIH Grants</vt:lpstr>
      <vt:lpstr>NIH Institutes</vt:lpstr>
      <vt:lpstr>Select Activity Codes Summary</vt:lpstr>
      <vt:lpstr>RFA vs PA vs FOA</vt:lpstr>
      <vt:lpstr>https://report.nih.gov/</vt:lpstr>
      <vt:lpstr>NIH Reporter Search Page</vt:lpstr>
      <vt:lpstr>NIH Reporter Results Page  “migraine headache, human, imaging”</vt:lpstr>
      <vt:lpstr>Know the Rules</vt:lpstr>
      <vt:lpstr>SROs and POs</vt:lpstr>
      <vt:lpstr>More stuff</vt:lpstr>
      <vt:lpstr>NIH Peer Review Process: Study Sections</vt:lpstr>
      <vt:lpstr>NIH Grant Scoring</vt:lpstr>
      <vt:lpstr>Step 3: Write the Grant</vt:lpstr>
      <vt:lpstr>Grant Applications &amp; Forms</vt:lpstr>
      <vt:lpstr>Submitting an NIH Proposal:</vt:lpstr>
      <vt:lpstr>Timeline of NIH Grants</vt:lpstr>
      <vt:lpstr>Submitting A Partners Proposal</vt:lpstr>
      <vt:lpstr>PowerPoint Presentation</vt:lpstr>
      <vt:lpstr>Letter of Intent/Cover Letter</vt:lpstr>
      <vt:lpstr>Preparing your Budget</vt:lpstr>
      <vt:lpstr>Budgets: Modular vs Detailed</vt:lpstr>
      <vt:lpstr>More on Budget</vt:lpstr>
      <vt:lpstr>Use the Partners Template</vt:lpstr>
      <vt:lpstr>Indirect Costs (F&amp;A)</vt:lpstr>
      <vt:lpstr>Indirect Costs (F&amp;A)</vt:lpstr>
      <vt:lpstr>Salaries &amp; Percent Effort</vt:lpstr>
      <vt:lpstr>Fringe Benefit Rates</vt:lpstr>
      <vt:lpstr>Departmental Fees</vt:lpstr>
      <vt:lpstr>How Long Will It Take?</vt:lpstr>
      <vt:lpstr>What if I don’t get funded?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  Fundable Grant</dc:title>
  <dc:creator>Gollub, Randy L.</dc:creator>
  <cp:lastModifiedBy>Gollub, Randy L.</cp:lastModifiedBy>
  <cp:revision>42</cp:revision>
  <dcterms:created xsi:type="dcterms:W3CDTF">2020-02-26T17:30:56Z</dcterms:created>
  <dcterms:modified xsi:type="dcterms:W3CDTF">2020-02-27T17:18:14Z</dcterms:modified>
</cp:coreProperties>
</file>