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.xml" ContentType="application/vnd.openxmlformats-officedocument.presentationml.tags+xml"/>
  <Override PartName="/ppt/notesSlides/notesSlide13.xml" ContentType="application/vnd.openxmlformats-officedocument.presentationml.notesSlide+xml"/>
  <Override PartName="/ppt/tags/tag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14" r:id="rId1"/>
  </p:sldMasterIdLst>
  <p:notesMasterIdLst>
    <p:notesMasterId r:id="rId53"/>
  </p:notesMasterIdLst>
  <p:sldIdLst>
    <p:sldId id="256" r:id="rId2"/>
    <p:sldId id="602" r:id="rId3"/>
    <p:sldId id="323" r:id="rId4"/>
    <p:sldId id="559" r:id="rId5"/>
    <p:sldId id="561" r:id="rId6"/>
    <p:sldId id="560" r:id="rId7"/>
    <p:sldId id="565" r:id="rId8"/>
    <p:sldId id="563" r:id="rId9"/>
    <p:sldId id="566" r:id="rId10"/>
    <p:sldId id="588" r:id="rId11"/>
    <p:sldId id="589" r:id="rId12"/>
    <p:sldId id="609" r:id="rId13"/>
    <p:sldId id="605" r:id="rId14"/>
    <p:sldId id="604" r:id="rId15"/>
    <p:sldId id="568" r:id="rId16"/>
    <p:sldId id="569" r:id="rId17"/>
    <p:sldId id="571" r:id="rId18"/>
    <p:sldId id="590" r:id="rId19"/>
    <p:sldId id="591" r:id="rId20"/>
    <p:sldId id="592" r:id="rId21"/>
    <p:sldId id="574" r:id="rId22"/>
    <p:sldId id="575" r:id="rId23"/>
    <p:sldId id="576" r:id="rId24"/>
    <p:sldId id="577" r:id="rId25"/>
    <p:sldId id="593" r:id="rId26"/>
    <p:sldId id="607" r:id="rId27"/>
    <p:sldId id="596" r:id="rId28"/>
    <p:sldId id="579" r:id="rId29"/>
    <p:sldId id="580" r:id="rId30"/>
    <p:sldId id="598" r:id="rId31"/>
    <p:sldId id="610" r:id="rId32"/>
    <p:sldId id="611" r:id="rId33"/>
    <p:sldId id="613" r:id="rId34"/>
    <p:sldId id="614" r:id="rId35"/>
    <p:sldId id="612" r:id="rId36"/>
    <p:sldId id="597" r:id="rId37"/>
    <p:sldId id="581" r:id="rId38"/>
    <p:sldId id="582" r:id="rId39"/>
    <p:sldId id="608" r:id="rId40"/>
    <p:sldId id="585" r:id="rId41"/>
    <p:sldId id="600" r:id="rId42"/>
    <p:sldId id="601" r:id="rId43"/>
    <p:sldId id="586" r:id="rId44"/>
    <p:sldId id="587" r:id="rId45"/>
    <p:sldId id="599" r:id="rId46"/>
    <p:sldId id="616" r:id="rId47"/>
    <p:sldId id="615" r:id="rId48"/>
    <p:sldId id="617" r:id="rId49"/>
    <p:sldId id="619" r:id="rId50"/>
    <p:sldId id="618" r:id="rId51"/>
    <p:sldId id="620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81D"/>
    <a:srgbClr val="D3000E"/>
    <a:srgbClr val="FFFFFF"/>
    <a:srgbClr val="F1F9FF"/>
    <a:srgbClr val="89C389"/>
    <a:srgbClr val="3CDDDD"/>
    <a:srgbClr val="55ED55"/>
    <a:srgbClr val="D735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33"/>
    <p:restoredTop sz="85151" autoAdjust="0"/>
  </p:normalViewPr>
  <p:slideViewPr>
    <p:cSldViewPr snapToObjects="1">
      <p:cViewPr varScale="1">
        <p:scale>
          <a:sx n="75" d="100"/>
          <a:sy n="75" d="100"/>
        </p:scale>
        <p:origin x="942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2304BC6-B858-BE48-8294-37AAF6E517B6}" type="datetime1">
              <a:rPr lang="en-US"/>
              <a:pPr>
                <a:defRPr/>
              </a:pPr>
              <a:t>1/28/2018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83E968C-9AD3-E249-9BEB-949D2FF8F1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4185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tip: </a:t>
            </a:r>
            <a:r>
              <a:rPr lang="en-US" dirty="0" err="1"/>
              <a:t>lmstat</a:t>
            </a:r>
            <a:r>
              <a:rPr lang="en-US" dirty="0"/>
              <a:t> for toolboxes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3E968C-9AD3-E249-9BEB-949D2FF8F13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801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3E968C-9AD3-E249-9BEB-949D2FF8F13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21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size vs. </a:t>
            </a:r>
            <a:r>
              <a:rPr lang="en-US" dirty="0" err="1"/>
              <a:t>numel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3E968C-9AD3-E249-9BEB-949D2FF8F13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201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size vs. </a:t>
            </a:r>
            <a:r>
              <a:rPr lang="en-US" dirty="0" err="1"/>
              <a:t>numel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3E968C-9AD3-E249-9BEB-949D2FF8F13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9843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is the output of size( [1 2 3; 4 5 6] )?</a:t>
            </a:r>
          </a:p>
          <a:p>
            <a:r>
              <a:rPr lang="en-US"/>
              <a:t>https://www.polleverywhere.com/multiple_choice_polls/BlciIEIKl56yZA0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3E968C-9AD3-E249-9BEB-949D2FF8F13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6533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Which of the following will produce a vector [1, 2, 4, 16]?</a:t>
            </a:r>
          </a:p>
          <a:p>
            <a:r>
              <a:rPr lang="en-US"/>
              <a:t>https://www.polleverywhere.com/multiple_choice_polls/dA5WgghoT0RwmoW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3E968C-9AD3-E249-9BEB-949D2FF8F13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5988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3E968C-9AD3-E249-9BEB-949D2FF8F13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545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3E968C-9AD3-E249-9BEB-949D2FF8F13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9183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3E968C-9AD3-E249-9BEB-949D2FF8F13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850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3E968C-9AD3-E249-9BEB-949D2FF8F13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2577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3E968C-9AD3-E249-9BEB-949D2FF8F13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11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 to </a:t>
            </a:r>
            <a:r>
              <a:rPr lang="en-US" dirty="0" err="1"/>
              <a:t>Aapo</a:t>
            </a:r>
            <a:r>
              <a:rPr lang="en-US" dirty="0"/>
              <a:t>. This year I’ve added some interactive questions and examples.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3E968C-9AD3-E249-9BEB-949D2FF8F13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188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3E968C-9AD3-E249-9BEB-949D2FF8F13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5287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3E968C-9AD3-E249-9BEB-949D2FF8F13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3623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3E968C-9AD3-E249-9BEB-949D2FF8F13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226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3E968C-9AD3-E249-9BEB-949D2FF8F13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0577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3E968C-9AD3-E249-9BEB-949D2FF8F13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937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3E968C-9AD3-E249-9BEB-949D2FF8F13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0404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I have time –</a:t>
            </a:r>
            <a:r>
              <a:rPr lang="en-US" baseline="0" dirty="0"/>
              <a:t> filter out f0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C2A36-2C03-4A02-B156-15D866E06888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5770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3E968C-9AD3-E249-9BEB-949D2FF8F13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2588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3E968C-9AD3-E249-9BEB-949D2FF8F13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6612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3E968C-9AD3-E249-9BEB-949D2FF8F13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586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3E968C-9AD3-E249-9BEB-949D2FF8F13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9909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3E968C-9AD3-E249-9BEB-949D2FF8F13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817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3E968C-9AD3-E249-9BEB-949D2FF8F13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57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3E968C-9AD3-E249-9BEB-949D2FF8F13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1878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3E968C-9AD3-E249-9BEB-949D2FF8F13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259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3E968C-9AD3-E249-9BEB-949D2FF8F13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753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3E968C-9AD3-E249-9BEB-949D2FF8F13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620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3E968C-9AD3-E249-9BEB-949D2FF8F13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4559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3E968C-9AD3-E249-9BEB-949D2FF8F139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515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3E968C-9AD3-E249-9BEB-949D2FF8F139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8706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3E968C-9AD3-E249-9BEB-949D2FF8F139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723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CBC064-1E02-3449-BD3E-202FF0307AA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1927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3E968C-9AD3-E249-9BEB-949D2FF8F139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66326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3E968C-9AD3-E249-9BEB-949D2FF8F139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38739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3E968C-9AD3-E249-9BEB-949D2FF8F139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68987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3E968C-9AD3-E249-9BEB-949D2FF8F139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31480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3E968C-9AD3-E249-9BEB-949D2FF8F139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4659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3E968C-9AD3-E249-9BEB-949D2FF8F139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51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”i” as imaginary number vs looping variable.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CBC064-1E02-3449-BD3E-202FF0307AA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46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CBC064-1E02-3449-BD3E-202FF0307AA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95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3E968C-9AD3-E249-9BEB-949D2FF8F13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569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3E968C-9AD3-E249-9BEB-949D2FF8F13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5698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3E968C-9AD3-E249-9BEB-949D2FF8F13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383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2AE3A4-A9D9-CC4F-B54B-F96B7C918307}" type="datetime1">
              <a:rPr lang="en-US" smtClean="0"/>
              <a:pPr>
                <a:defRPr/>
              </a:pPr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520DB6-E84D-BB4A-BA6A-62998E406C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00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D09392-F2C8-5C40-B567-9427A61DED0C}" type="datetime1">
              <a:rPr lang="en-US" smtClean="0"/>
              <a:pPr>
                <a:defRPr/>
              </a:pPr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772AC1-123B-C64D-AEBD-34C5DE0EB6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09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F6AC5D-14F6-5A46-9400-DEC934279DF4}" type="datetime1">
              <a:rPr lang="en-US" smtClean="0"/>
              <a:pPr>
                <a:defRPr/>
              </a:pPr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08C0DB-2964-B649-A5AB-4820B34727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047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E90AC1-29D2-8E4B-83F4-D46217C92567}" type="datetime1">
              <a:rPr lang="en-US" smtClean="0"/>
              <a:pPr>
                <a:defRPr/>
              </a:pPr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E4710F-6A4A-A04E-A895-411B4BFAFA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511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3C05E0-DDC8-3A4A-A383-63D8A02E6773}" type="datetime1">
              <a:rPr lang="en-US" smtClean="0"/>
              <a:pPr>
                <a:defRPr/>
              </a:pPr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B83CD-F290-8A4F-A1A0-6053226646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98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2B6B06-B6E8-724F-B239-3F9CCF928B56}" type="datetime1">
              <a:rPr lang="en-US" smtClean="0"/>
              <a:pPr>
                <a:defRPr/>
              </a:pPr>
              <a:t>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074DC1-B414-4B43-9A89-C17B0F2AC2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433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4B9945-22A8-5442-98F8-742912498F5A}" type="datetime1">
              <a:rPr lang="en-US" smtClean="0"/>
              <a:pPr>
                <a:defRPr/>
              </a:pPr>
              <a:t>1/28/2018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BACB5-6AAC-9249-B225-C434C764F9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5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FDFF8D-DABC-D944-A3FD-E44976874B60}" type="datetime1">
              <a:rPr lang="en-US" smtClean="0"/>
              <a:pPr>
                <a:defRPr/>
              </a:pPr>
              <a:t>1/28/2018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83505-C4FF-FB40-844D-4BF1F39016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38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4953D8-CB32-C946-A9B2-D15A611B08BE}" type="datetime1">
              <a:rPr lang="en-US" smtClean="0"/>
              <a:pPr>
                <a:defRPr/>
              </a:pPr>
              <a:t>1/28/2018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601E91-663E-4048-853C-36CC3F82A3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050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FAC261-3940-F740-B5B2-0A60F9DF876A}" type="datetime1">
              <a:rPr lang="en-US" smtClean="0"/>
              <a:pPr>
                <a:defRPr/>
              </a:pPr>
              <a:t>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66FDA1-863B-0447-89C9-18A599DA6C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197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F02F3B-464D-AA45-BB99-5EE3814C1E6A}" type="datetime1">
              <a:rPr lang="en-US" smtClean="0"/>
              <a:pPr>
                <a:defRPr/>
              </a:pPr>
              <a:t>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B85347-06CA-1444-80F3-0330D918F7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07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F6C8CB9-7DF5-0A4E-BB7E-4BEDF1EF9800}" type="datetime1">
              <a:rPr lang="en-US" smtClean="0"/>
              <a:pPr>
                <a:defRPr/>
              </a:pPr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71746CD-F505-614D-9A63-9EE2C63C426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43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tiff"/><Relationship Id="rId4" Type="http://schemas.openxmlformats.org/officeDocument/2006/relationships/image" Target="../media/image16.tif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tif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tif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tif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tiff"/><Relationship Id="rId4" Type="http://schemas.openxmlformats.org/officeDocument/2006/relationships/image" Target="../media/image38.tif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if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tif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if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 idx="4294967295"/>
          </p:nvPr>
        </p:nvSpPr>
        <p:spPr>
          <a:xfrm>
            <a:off x="1818138" y="1147354"/>
            <a:ext cx="8001000" cy="914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800" b="1" dirty="0">
                <a:ea typeface="ＭＳ Ｐゴシック" pitchFamily="-1" charset="-128"/>
                <a:cs typeface="ＭＳ Ｐゴシック" pitchFamily="-1" charset="-128"/>
              </a:rPr>
              <a:t>Introduction to MATLAB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104138" y="1943100"/>
            <a:ext cx="3429000" cy="762000"/>
          </a:xfrm>
        </p:spPr>
        <p:txBody>
          <a:bodyPr>
            <a:noAutofit/>
          </a:bodyPr>
          <a:lstStyle/>
          <a:p>
            <a:pPr algn="ctr" eaLnBrk="1" hangingPunct="1">
              <a:buNone/>
              <a:defRPr/>
            </a:pPr>
            <a:r>
              <a:rPr lang="en-US" sz="2200" dirty="0">
                <a:latin typeface="+mj-lt"/>
                <a:ea typeface="ＭＳ Ｐゴシック" pitchFamily="-1" charset="-128"/>
                <a:cs typeface="ＭＳ Ｐゴシック" pitchFamily="-1" charset="-128"/>
              </a:rPr>
              <a:t>Melissa Haskell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1D407EB-8A4A-4D5F-8EE5-C08626CFC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3505200"/>
            <a:ext cx="6150877" cy="31943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Help!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Remember: MATLAB is your best friend!</a:t>
            </a:r>
          </a:p>
          <a:p>
            <a:pPr lvl="1"/>
            <a:r>
              <a:rPr lang="en-US" dirty="0"/>
              <a:t>In many case, the documentation texts are quite informative and educational.</a:t>
            </a:r>
          </a:p>
          <a:p>
            <a:r>
              <a:rPr lang="en-US" dirty="0"/>
              <a:t>You even get help to using command </a:t>
            </a:r>
            <a:r>
              <a:rPr lang="en-US" dirty="0">
                <a:solidFill>
                  <a:schemeClr val="accent4"/>
                </a:solidFill>
              </a:rPr>
              <a:t>help</a:t>
            </a:r>
            <a:r>
              <a:rPr lang="en-US" dirty="0"/>
              <a:t>: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By typing </a:t>
            </a:r>
            <a:r>
              <a:rPr lang="en-US" dirty="0">
                <a:solidFill>
                  <a:schemeClr val="accent4"/>
                </a:solidFill>
              </a:rPr>
              <a:t>helpdesk </a:t>
            </a:r>
            <a:r>
              <a:rPr lang="en-US" dirty="0"/>
              <a:t>(or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accent4"/>
                </a:solidFill>
              </a:rPr>
              <a:t>doc</a:t>
            </a:r>
            <a:r>
              <a:rPr lang="en-US" dirty="0"/>
              <a:t>)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into the MATLAB command line, an interactive help system launched.</a:t>
            </a:r>
          </a:p>
          <a:p>
            <a:pPr lvl="1"/>
            <a:r>
              <a:rPr lang="en-US" dirty="0"/>
              <a:t>You can start browsing and searching for various things.</a:t>
            </a:r>
          </a:p>
          <a:p>
            <a:r>
              <a:rPr lang="en-US" dirty="0" err="1"/>
              <a:t>mathworks.com</a:t>
            </a:r>
            <a:endParaRPr lang="en-US" dirty="0"/>
          </a:p>
          <a:p>
            <a:pPr lvl="1">
              <a:buClr>
                <a:srgbClr val="660066"/>
              </a:buClr>
            </a:pPr>
            <a:endParaRPr lang="en-US" dirty="0"/>
          </a:p>
          <a:p>
            <a:pPr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</p:txBody>
      </p:sp>
      <p:pic>
        <p:nvPicPr>
          <p:cNvPr id="5" name="Picture 4" descr="help_command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6801" y="3200401"/>
            <a:ext cx="7727555" cy="9037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MATLAB syntax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09800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create vector -&gt;  </a:t>
            </a:r>
            <a:r>
              <a:rPr lang="en-US" dirty="0">
                <a:solidFill>
                  <a:schemeClr val="accent4"/>
                </a:solidFill>
              </a:rPr>
              <a:t>x = 1:step_size:10;   </a:t>
            </a:r>
            <a:r>
              <a:rPr lang="en-US" dirty="0"/>
              <a:t>(default step size is one)</a:t>
            </a:r>
          </a:p>
          <a:p>
            <a:r>
              <a:rPr lang="en-US" dirty="0"/>
              <a:t>create row vector -&gt;  </a:t>
            </a:r>
            <a:r>
              <a:rPr lang="en-US" dirty="0">
                <a:solidFill>
                  <a:schemeClr val="accent4"/>
                </a:solidFill>
              </a:rPr>
              <a:t>x = [1, 2, 3]; </a:t>
            </a:r>
          </a:p>
          <a:p>
            <a:r>
              <a:rPr lang="en-US" dirty="0"/>
              <a:t>create column vector -&gt;  </a:t>
            </a:r>
            <a:r>
              <a:rPr lang="en-US" dirty="0">
                <a:solidFill>
                  <a:schemeClr val="accent4"/>
                </a:solidFill>
              </a:rPr>
              <a:t>x = [1; 2; 3]; </a:t>
            </a:r>
          </a:p>
          <a:p>
            <a:r>
              <a:rPr lang="en-US" dirty="0"/>
              <a:t>don’t need commas, but it will suppress output to the command line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ubiquitous MATLAB commands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4"/>
                </a:solidFill>
              </a:rPr>
              <a:t>size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Tells you the size of a variable (by each index).</a:t>
            </a:r>
          </a:p>
          <a:p>
            <a:r>
              <a:rPr lang="en-US" dirty="0">
                <a:solidFill>
                  <a:schemeClr val="accent4"/>
                </a:solidFill>
              </a:rPr>
              <a:t>zeros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You can create a matrix filled with zeros. </a:t>
            </a:r>
          </a:p>
          <a:p>
            <a:pPr lvl="2"/>
            <a:r>
              <a:rPr lang="en-US" dirty="0"/>
              <a:t>Useful for allocating memory.</a:t>
            </a:r>
          </a:p>
          <a:p>
            <a:r>
              <a:rPr lang="en-US" dirty="0">
                <a:solidFill>
                  <a:schemeClr val="accent4"/>
                </a:solidFill>
              </a:rPr>
              <a:t>.(*, /, …) </a:t>
            </a:r>
            <a:r>
              <a:rPr lang="en-US" dirty="0"/>
              <a:t>element-by-element operations:	</a:t>
            </a:r>
          </a:p>
          <a:p>
            <a:pPr lvl="1"/>
            <a:r>
              <a:rPr lang="en-US" dirty="0"/>
              <a:t>X</a:t>
            </a:r>
            <a:r>
              <a:rPr lang="en-US" sz="3600" dirty="0">
                <a:solidFill>
                  <a:schemeClr val="accent4"/>
                </a:solidFill>
              </a:rPr>
              <a:t>.</a:t>
            </a:r>
            <a:r>
              <a:rPr lang="en-US" dirty="0"/>
              <a:t>*Y multiplies elements of </a:t>
            </a:r>
          </a:p>
          <a:p>
            <a:pPr lvl="1">
              <a:buNone/>
            </a:pPr>
            <a:r>
              <a:rPr lang="en-US" dirty="0"/>
              <a:t>	 equal-sized arrays.</a:t>
            </a:r>
          </a:p>
          <a:p>
            <a:r>
              <a:rPr lang="en-US" dirty="0"/>
              <a:t> </a:t>
            </a:r>
            <a:r>
              <a:rPr lang="en-US" dirty="0">
                <a:solidFill>
                  <a:schemeClr val="accent4"/>
                </a:solidFill>
              </a:rPr>
              <a:t>repmat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Create a replicate of array: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 descr="repmat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595" y="3581400"/>
            <a:ext cx="4205006" cy="261951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990600" y="4656925"/>
            <a:ext cx="762004" cy="381000"/>
          </a:xfrm>
          <a:prstGeom prst="straightConnector1">
            <a:avLst/>
          </a:prstGeom>
          <a:ln w="44450">
            <a:solidFill>
              <a:srgbClr val="FF0000">
                <a:alpha val="73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24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12065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605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12065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677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Scripts, Functions &amp; The Editor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10515600" cy="1325563"/>
          </a:xfrm>
        </p:spPr>
        <p:txBody>
          <a:bodyPr/>
          <a:lstStyle/>
          <a:p>
            <a:r>
              <a:rPr lang="en-US" dirty="0"/>
              <a:t>Writing and executing a script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48000"/>
            <a:ext cx="10515600" cy="1965466"/>
          </a:xfrm>
        </p:spPr>
        <p:txBody>
          <a:bodyPr/>
          <a:lstStyle/>
          <a:p>
            <a:r>
              <a:rPr lang="en-US" dirty="0">
                <a:latin typeface="+mj-lt"/>
              </a:rPr>
              <a:t>Typing the commands to the prompt is not very convenient in the long run.</a:t>
            </a:r>
          </a:p>
          <a:p>
            <a:pPr lvl="1"/>
            <a:r>
              <a:rPr lang="en-US" dirty="0">
                <a:latin typeface="+mj-lt"/>
              </a:rPr>
              <a:t>It is better to write a script that executes all commands.</a:t>
            </a:r>
          </a:p>
          <a:p>
            <a:pPr lvl="1"/>
            <a:r>
              <a:rPr lang="en-US" dirty="0">
                <a:latin typeface="+mj-lt"/>
              </a:rPr>
              <a:t>Example</a:t>
            </a:r>
          </a:p>
          <a:p>
            <a:pPr lvl="1"/>
            <a:endParaRPr lang="en-US" dirty="0">
              <a:latin typeface="+mj-lt"/>
            </a:endParaRPr>
          </a:p>
          <a:p>
            <a:pPr lvl="1"/>
            <a:endParaRPr lang="en-US" dirty="0">
              <a:latin typeface="+mj-lt"/>
            </a:endParaRPr>
          </a:p>
          <a:p>
            <a:pPr lvl="1"/>
            <a:endParaRPr lang="en-US" dirty="0">
              <a:latin typeface="+mj-lt"/>
            </a:endParaRPr>
          </a:p>
          <a:p>
            <a:pPr lvl="1"/>
            <a:endParaRPr lang="en-US" dirty="0">
              <a:latin typeface="+mj-lt"/>
            </a:endParaRPr>
          </a:p>
          <a:p>
            <a:pPr lvl="1"/>
            <a:endParaRPr lang="en-US" dirty="0">
              <a:latin typeface="+mj-lt"/>
            </a:endParaRPr>
          </a:p>
          <a:p>
            <a:pPr lvl="1"/>
            <a:endParaRPr lang="en-US" dirty="0">
              <a:latin typeface="+mj-lt"/>
            </a:endParaRP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a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5928"/>
            <a:ext cx="10515600" cy="4351338"/>
          </a:xfrm>
        </p:spPr>
        <p:txBody>
          <a:bodyPr/>
          <a:lstStyle/>
          <a:p>
            <a:r>
              <a:rPr lang="en-US" dirty="0">
                <a:latin typeface="+mj-lt"/>
              </a:rPr>
              <a:t>If you use a particular piece of code often, it is better to write it as a separate function.</a:t>
            </a:r>
          </a:p>
        </p:txBody>
      </p:sp>
      <p:pic>
        <p:nvPicPr>
          <p:cNvPr id="4" name="Picture 3" descr="compute_square_function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854" y="3372612"/>
            <a:ext cx="7908746" cy="13517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55626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Save this as </a:t>
            </a:r>
            <a:r>
              <a:rPr lang="en-US" dirty="0">
                <a:solidFill>
                  <a:schemeClr val="accent4"/>
                </a:solidFill>
              </a:rPr>
              <a:t>m</a:t>
            </a:r>
            <a:r>
              <a:rPr lang="en-US" dirty="0"/>
              <a:t>-file: </a:t>
            </a:r>
            <a:r>
              <a:rPr lang="en-US" dirty="0" err="1">
                <a:solidFill>
                  <a:schemeClr val="accent4"/>
                </a:solidFill>
              </a:rPr>
              <a:t>compute_square.m</a:t>
            </a:r>
            <a:endParaRPr lang="en-US" dirty="0">
              <a:solidFill>
                <a:schemeClr val="accent4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135188" y="2331262"/>
            <a:ext cx="2284412" cy="1611327"/>
            <a:chOff x="611188" y="2331261"/>
            <a:chExt cx="2284412" cy="1611327"/>
          </a:xfrm>
        </p:grpSpPr>
        <p:sp>
          <p:nvSpPr>
            <p:cNvPr id="7" name="Donut 6"/>
            <p:cNvSpPr/>
            <p:nvPr/>
          </p:nvSpPr>
          <p:spPr>
            <a:xfrm>
              <a:off x="1371600" y="3124200"/>
              <a:ext cx="1371600" cy="818388"/>
            </a:xfrm>
            <a:prstGeom prst="donut">
              <a:avLst>
                <a:gd name="adj" fmla="val 7929"/>
              </a:avLst>
            </a:prstGeom>
            <a:solidFill>
              <a:srgbClr val="3366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11188" y="2331261"/>
              <a:ext cx="22844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The file begins with “</a:t>
              </a:r>
              <a:r>
                <a:rPr lang="en-US" sz="2000" dirty="0">
                  <a:solidFill>
                    <a:srgbClr val="3366FF"/>
                  </a:solidFill>
                </a:rPr>
                <a:t>function</a:t>
              </a:r>
              <a:r>
                <a:rPr lang="en-US" sz="2000" dirty="0"/>
                <a:t>”.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521929" y="2241649"/>
            <a:ext cx="2971800" cy="1226975"/>
            <a:chOff x="2997929" y="2241649"/>
            <a:chExt cx="2971800" cy="1226975"/>
          </a:xfrm>
        </p:grpSpPr>
        <p:sp>
          <p:nvSpPr>
            <p:cNvPr id="11" name="TextBox 10"/>
            <p:cNvSpPr txBox="1"/>
            <p:nvPr/>
          </p:nvSpPr>
          <p:spPr>
            <a:xfrm>
              <a:off x="2997929" y="2241649"/>
              <a:ext cx="2971800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The output </a:t>
              </a:r>
              <a:r>
                <a:rPr lang="en-US" sz="2000" dirty="0" err="1"/>
                <a:t>argument(s</a:t>
              </a:r>
              <a:r>
                <a:rPr lang="en-US" sz="2000" dirty="0"/>
                <a:t>) are in brackets [ ].</a:t>
              </a:r>
            </a:p>
            <a:p>
              <a:r>
                <a:rPr lang="en-US" dirty="0"/>
                <a:t> 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rot="10800000" flipV="1">
              <a:off x="3962400" y="3048000"/>
              <a:ext cx="533400" cy="420624"/>
            </a:xfrm>
            <a:prstGeom prst="straightConnector1">
              <a:avLst/>
            </a:prstGeom>
            <a:ln w="57150">
              <a:solidFill>
                <a:srgbClr val="D735D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7771606" y="2192762"/>
            <a:ext cx="2514600" cy="1275860"/>
            <a:chOff x="6247606" y="2192762"/>
            <a:chExt cx="2514600" cy="1275860"/>
          </a:xfrm>
        </p:grpSpPr>
        <p:sp>
          <p:nvSpPr>
            <p:cNvPr id="14" name="TextBox 13"/>
            <p:cNvSpPr txBox="1"/>
            <p:nvPr/>
          </p:nvSpPr>
          <p:spPr>
            <a:xfrm>
              <a:off x="6247606" y="2192762"/>
              <a:ext cx="2514600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The input </a:t>
              </a:r>
              <a:r>
                <a:rPr lang="en-US" sz="2000" dirty="0" err="1"/>
                <a:t>argument(s</a:t>
              </a:r>
              <a:r>
                <a:rPr lang="en-US" sz="2000" dirty="0"/>
                <a:t>) are in parentheses ( ).</a:t>
              </a:r>
            </a:p>
            <a:p>
              <a:r>
                <a:rPr lang="en-US" dirty="0"/>
                <a:t> 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rot="10800000" flipV="1">
              <a:off x="7237412" y="3034605"/>
              <a:ext cx="534988" cy="434017"/>
            </a:xfrm>
            <a:prstGeom prst="straightConnector1">
              <a:avLst/>
            </a:prstGeom>
            <a:ln w="57150">
              <a:solidFill>
                <a:srgbClr val="D735D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6324602" y="3733801"/>
            <a:ext cx="4114799" cy="1828801"/>
            <a:chOff x="4800601" y="3733800"/>
            <a:chExt cx="4114799" cy="1828801"/>
          </a:xfrm>
        </p:grpSpPr>
        <p:grpSp>
          <p:nvGrpSpPr>
            <p:cNvPr id="25" name="Group 24"/>
            <p:cNvGrpSpPr/>
            <p:nvPr/>
          </p:nvGrpSpPr>
          <p:grpSpPr>
            <a:xfrm>
              <a:off x="4800601" y="4895672"/>
              <a:ext cx="4114799" cy="666929"/>
              <a:chOff x="4800601" y="4895672"/>
              <a:chExt cx="4114799" cy="666929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5867400" y="4895672"/>
                <a:ext cx="3048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The name of the function and file should be the same!</a:t>
                </a:r>
              </a:p>
            </p:txBody>
          </p:sp>
          <p:cxnSp>
            <p:nvCxnSpPr>
              <p:cNvPr id="18" name="Straight Arrow Connector 17"/>
              <p:cNvCxnSpPr/>
              <p:nvPr/>
            </p:nvCxnSpPr>
            <p:spPr>
              <a:xfrm rot="10800000" flipV="1">
                <a:off x="4800601" y="4952998"/>
                <a:ext cx="1066807" cy="609603"/>
              </a:xfrm>
              <a:prstGeom prst="straightConnector1">
                <a:avLst/>
              </a:prstGeom>
              <a:ln w="57150">
                <a:solidFill>
                  <a:srgbClr val="D735D3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Arrow Connector 19"/>
            <p:cNvCxnSpPr/>
            <p:nvPr/>
          </p:nvCxnSpPr>
          <p:spPr>
            <a:xfrm rot="5400000" flipH="1" flipV="1">
              <a:off x="5315714" y="4285487"/>
              <a:ext cx="1255776" cy="152402"/>
            </a:xfrm>
            <a:prstGeom prst="straightConnector1">
              <a:avLst/>
            </a:prstGeom>
            <a:ln w="57150">
              <a:solidFill>
                <a:srgbClr val="D735D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2286000" y="4315206"/>
            <a:ext cx="2133600" cy="1247394"/>
            <a:chOff x="762000" y="4315206"/>
            <a:chExt cx="2133600" cy="1247394"/>
          </a:xfrm>
        </p:grpSpPr>
        <p:sp>
          <p:nvSpPr>
            <p:cNvPr id="28" name="Donut 27"/>
            <p:cNvSpPr/>
            <p:nvPr/>
          </p:nvSpPr>
          <p:spPr>
            <a:xfrm>
              <a:off x="1295400" y="4315206"/>
              <a:ext cx="990600" cy="580466"/>
            </a:xfrm>
            <a:prstGeom prst="donut">
              <a:avLst>
                <a:gd name="adj" fmla="val 7929"/>
              </a:avLst>
            </a:prstGeom>
            <a:solidFill>
              <a:srgbClr val="3366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62000" y="4854714"/>
              <a:ext cx="2133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The file ends with “</a:t>
              </a:r>
              <a:r>
                <a:rPr lang="en-US" sz="2000" dirty="0">
                  <a:solidFill>
                    <a:srgbClr val="3366FF"/>
                  </a:solidFill>
                </a:rPr>
                <a:t>end</a:t>
              </a:r>
              <a:r>
                <a:rPr lang="en-US" sz="2000" dirty="0"/>
                <a:t>”.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366962" y="6085820"/>
            <a:ext cx="2513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-&gt; 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MATLAB editor: Quite convenient!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143000"/>
            <a:ext cx="9677400" cy="5486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/>
          </a:p>
          <a:p>
            <a:r>
              <a:rPr lang="en-US" dirty="0">
                <a:solidFill>
                  <a:schemeClr val="accent4"/>
                </a:solidFill>
              </a:rPr>
              <a:t>To run piece of code: </a:t>
            </a:r>
            <a:r>
              <a:rPr lang="en-US" dirty="0"/>
              <a:t>Highlight it  &amp; press F9: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Extremely useful for “interactive debugging”.</a:t>
            </a:r>
          </a:p>
          <a:p>
            <a:pPr lvl="1"/>
            <a:endParaRPr lang="en-US" dirty="0"/>
          </a:p>
          <a:p>
            <a:r>
              <a:rPr lang="en-US" dirty="0"/>
              <a:t>The Editor also gives you useful “warnings” and even “programming tips”!</a:t>
            </a:r>
          </a:p>
          <a:p>
            <a:r>
              <a:rPr lang="en-US" dirty="0">
                <a:solidFill>
                  <a:srgbClr val="FF0000"/>
                </a:solidFill>
              </a:rPr>
              <a:t>Debugger demo!!</a:t>
            </a:r>
          </a:p>
          <a:p>
            <a:pPr lvl="1"/>
            <a:endParaRPr lang="en-US" dirty="0"/>
          </a:p>
          <a:p>
            <a:pPr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</p:txBody>
      </p:sp>
      <p:pic>
        <p:nvPicPr>
          <p:cNvPr id="4" name="Picture 3" descr="editor_example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900" y="2019300"/>
            <a:ext cx="4533900" cy="723900"/>
          </a:xfrm>
          <a:prstGeom prst="rect">
            <a:avLst/>
          </a:prstGeom>
        </p:spPr>
      </p:pic>
      <p:pic>
        <p:nvPicPr>
          <p:cNvPr id="5" name="Picture 4" descr="editor_example_cmdl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8900" y="2819400"/>
            <a:ext cx="45339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“Advanced” uses of the MATLAB editor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r>
              <a:rPr lang="en-US" dirty="0"/>
              <a:t> </a:t>
            </a:r>
          </a:p>
          <a:p>
            <a:r>
              <a:rPr lang="en-US" dirty="0"/>
              <a:t>Use “cell mode” to move between blocks of script. </a:t>
            </a:r>
          </a:p>
          <a:p>
            <a:pPr lvl="1"/>
            <a:r>
              <a:rPr lang="en-US" dirty="0"/>
              <a:t>Inserting             into the beginning of a line creates a cell.</a:t>
            </a:r>
          </a:p>
          <a:p>
            <a:r>
              <a:rPr lang="en-US" dirty="0"/>
              <a:t>You can evaluate the whole cell and jump to next.</a:t>
            </a:r>
          </a:p>
          <a:p>
            <a:pPr lvl="2">
              <a:buClr>
                <a:srgbClr val="660066"/>
              </a:buClr>
            </a:pPr>
            <a:r>
              <a:rPr lang="en-US" dirty="0"/>
              <a:t>You can turn the cell mode on/off from the Editor top panel.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3200" y="2719646"/>
            <a:ext cx="762000" cy="457200"/>
          </a:xfrm>
          <a:prstGeom prst="rect">
            <a:avLst/>
          </a:prstGeom>
          <a:noFill/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%%</a:t>
            </a:r>
          </a:p>
        </p:txBody>
      </p:sp>
      <p:pic>
        <p:nvPicPr>
          <p:cNvPr id="5" name="Picture 4" descr="cell_mode_ex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4388107"/>
            <a:ext cx="8077793" cy="19237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97B4E60-9458-4290-8FDA-90A7A6290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224" y="1600200"/>
            <a:ext cx="1885950" cy="26596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FC44518-1517-4987-A4A7-58C0A006F99B}"/>
              </a:ext>
            </a:extLst>
          </p:cNvPr>
          <p:cNvSpPr txBox="1"/>
          <p:nvPr/>
        </p:nvSpPr>
        <p:spPr>
          <a:xfrm>
            <a:off x="2700599" y="4465782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Thank you to </a:t>
            </a:r>
            <a:r>
              <a:rPr lang="en-US" sz="2400" i="1" dirty="0" err="1"/>
              <a:t>Aapo</a:t>
            </a:r>
            <a:r>
              <a:rPr lang="en-US" sz="2400" i="1" dirty="0"/>
              <a:t> </a:t>
            </a:r>
            <a:r>
              <a:rPr lang="en-US" sz="2400" i="1" dirty="0" err="1"/>
              <a:t>Nnummenmaa</a:t>
            </a:r>
            <a:r>
              <a:rPr lang="en-US" sz="2400" i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759300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“Advanced” uses of the MATLAB editor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897" y="2514600"/>
            <a:ext cx="10515600" cy="2746375"/>
          </a:xfrm>
        </p:spPr>
        <p:txBody>
          <a:bodyPr>
            <a:normAutofit/>
          </a:bodyPr>
          <a:lstStyle/>
          <a:p>
            <a:r>
              <a:rPr lang="en-US" dirty="0"/>
              <a:t>Use “code folding” toggle hiding parts of script. </a:t>
            </a:r>
          </a:p>
          <a:p>
            <a:pPr lvl="1"/>
            <a:r>
              <a:rPr lang="en-US" dirty="0"/>
              <a:t>MATLAB editor can fold pieces of code under command blocks.</a:t>
            </a:r>
          </a:p>
          <a:p>
            <a:pPr lvl="1"/>
            <a:r>
              <a:rPr lang="en-US" dirty="0"/>
              <a:t>File -&gt; Preferences… -&gt; Editor / Debugger -&gt; Code Folding</a:t>
            </a:r>
          </a:p>
          <a:p>
            <a:pPr lvl="2">
              <a:buClr>
                <a:srgbClr val="D735D3"/>
              </a:buClr>
            </a:pPr>
            <a:r>
              <a:rPr lang="en-US" dirty="0"/>
              <a:t>You can create “fake logical tests” like                        to: </a:t>
            </a:r>
          </a:p>
          <a:p>
            <a:pPr lvl="3">
              <a:buClr>
                <a:srgbClr val="D735D3"/>
              </a:buClr>
            </a:pPr>
            <a:r>
              <a:rPr lang="en-US" dirty="0"/>
              <a:t>1) determine if a piece script is evaluated of not (change 0 -&gt; 1). </a:t>
            </a:r>
          </a:p>
          <a:p>
            <a:pPr lvl="3">
              <a:buClr>
                <a:srgbClr val="D735D3"/>
              </a:buClr>
            </a:pPr>
            <a:r>
              <a:rPr lang="en-US" dirty="0"/>
              <a:t>2) To hide the piece of script.</a:t>
            </a:r>
          </a:p>
        </p:txBody>
      </p:sp>
      <p:sp>
        <p:nvSpPr>
          <p:cNvPr id="5" name="Rectangle 4"/>
          <p:cNvSpPr/>
          <p:nvPr/>
        </p:nvSpPr>
        <p:spPr>
          <a:xfrm>
            <a:off x="5791200" y="3697287"/>
            <a:ext cx="1600200" cy="381000"/>
          </a:xfrm>
          <a:prstGeom prst="rect">
            <a:avLst/>
          </a:prstGeom>
          <a:noFill/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4"/>
                </a:solidFill>
              </a:rPr>
              <a:t>if 1 = = 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Visualization tools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Plotting 3D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The command </a:t>
            </a:r>
            <a:r>
              <a:rPr lang="en-US" dirty="0">
                <a:solidFill>
                  <a:schemeClr val="accent4"/>
                </a:solidFill>
                <a:latin typeface="+mj-lt"/>
              </a:rPr>
              <a:t>plot3</a:t>
            </a:r>
            <a:r>
              <a:rPr lang="en-US" dirty="0">
                <a:solidFill>
                  <a:srgbClr val="CCFFCC"/>
                </a:solidFill>
                <a:latin typeface="+mj-lt"/>
              </a:rPr>
              <a:t> </a:t>
            </a:r>
            <a:r>
              <a:rPr lang="en-US" dirty="0"/>
              <a:t>allows you to plot points in 3-dimensional space.</a:t>
            </a:r>
          </a:p>
          <a:p>
            <a:r>
              <a:rPr lang="en-US" dirty="0">
                <a:latin typeface="+mj-lt"/>
              </a:rPr>
              <a:t>Basic usage: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		       plot3(X,Y,Z)</a:t>
            </a:r>
          </a:p>
          <a:p>
            <a:pPr lvl="1"/>
            <a:r>
              <a:rPr lang="en-US" dirty="0">
                <a:latin typeface="+mj-lt"/>
              </a:rPr>
              <a:t>X/Y/Z is a vector of </a:t>
            </a:r>
            <a:r>
              <a:rPr lang="en-US" dirty="0" err="1">
                <a:latin typeface="+mj-lt"/>
              </a:rPr>
              <a:t>x/y/z</a:t>
            </a:r>
            <a:r>
              <a:rPr lang="en-US" dirty="0">
                <a:latin typeface="+mj-lt"/>
              </a:rPr>
              <a:t>-coordinates</a:t>
            </a:r>
            <a:r>
              <a:rPr lang="en-US" i="1" dirty="0">
                <a:latin typeface="+mj-lt"/>
              </a:rPr>
              <a:t> of all points.</a:t>
            </a:r>
          </a:p>
        </p:txBody>
      </p:sp>
      <p:pic>
        <p:nvPicPr>
          <p:cNvPr id="4" name="Picture 3" descr="plot3_helix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0" y="4343400"/>
            <a:ext cx="3314700" cy="723900"/>
          </a:xfrm>
          <a:prstGeom prst="rect">
            <a:avLst/>
          </a:prstGeom>
        </p:spPr>
      </p:pic>
      <p:pic>
        <p:nvPicPr>
          <p:cNvPr id="6" name="Picture 5" descr="graph_helix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3333750"/>
            <a:ext cx="3715473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2D/3D vector fields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062000" y="1371601"/>
            <a:ext cx="3957801" cy="4251067"/>
            <a:chOff x="537999" y="1371600"/>
            <a:chExt cx="3957801" cy="4251067"/>
          </a:xfrm>
        </p:grpSpPr>
        <p:pic>
          <p:nvPicPr>
            <p:cNvPr id="5" name="Picture 4" descr="quiver_vec_field.tif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7999" y="1905000"/>
              <a:ext cx="3957801" cy="319125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295400" y="5253335"/>
              <a:ext cx="236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quiver / quiver3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76400" y="1371600"/>
              <a:ext cx="1220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Vector plot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172200" y="1371601"/>
            <a:ext cx="4146664" cy="4251067"/>
            <a:chOff x="4648200" y="1371600"/>
            <a:chExt cx="4146664" cy="4251067"/>
          </a:xfrm>
        </p:grpSpPr>
        <p:pic>
          <p:nvPicPr>
            <p:cNvPr id="6" name="Picture 5" descr="streamslice_vec_field.tif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48200" y="1924268"/>
              <a:ext cx="4146664" cy="318113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724400" y="5253335"/>
              <a:ext cx="3918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   streamline / </a:t>
              </a:r>
              <a:r>
                <a:rPr lang="en-US" dirty="0" err="1"/>
                <a:t>streamslice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91200" y="1371600"/>
              <a:ext cx="16243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Streamline plot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image data / matrices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361412" y="1219200"/>
            <a:ext cx="3849389" cy="2514600"/>
            <a:chOff x="4837411" y="1219200"/>
            <a:chExt cx="3849389" cy="2514600"/>
          </a:xfrm>
        </p:grpSpPr>
        <p:pic>
          <p:nvPicPr>
            <p:cNvPr id="10" name="Picture 9" descr="random_matrix.tif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39864" y="1630680"/>
              <a:ext cx="2637336" cy="2103120"/>
            </a:xfrm>
            <a:prstGeom prst="rect">
              <a:avLst/>
            </a:prstGeom>
          </p:spPr>
        </p:pic>
        <p:pic>
          <p:nvPicPr>
            <p:cNvPr id="12" name="Picture 11" descr="random_matrix_plot.tiff"/>
            <p:cNvPicPr>
              <a:picLocks noChangeAspect="1"/>
            </p:cNvPicPr>
            <p:nvPr/>
          </p:nvPicPr>
          <p:blipFill>
            <a:blip r:embed="rId4"/>
            <a:srcRect r="1909" b="36842"/>
            <a:stretch>
              <a:fillRect/>
            </a:stretch>
          </p:blipFill>
          <p:spPr>
            <a:xfrm>
              <a:off x="4837411" y="1219200"/>
              <a:ext cx="3849389" cy="914400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6362700" y="3876948"/>
            <a:ext cx="3924300" cy="2340973"/>
            <a:chOff x="4838700" y="3876947"/>
            <a:chExt cx="3924300" cy="2340973"/>
          </a:xfrm>
        </p:grpSpPr>
        <p:pic>
          <p:nvPicPr>
            <p:cNvPr id="11" name="Picture 10" descr="rand_matrix_hor.tif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10200" y="4114800"/>
              <a:ext cx="2653418" cy="2103120"/>
            </a:xfrm>
            <a:prstGeom prst="rect">
              <a:avLst/>
            </a:prstGeom>
          </p:spPr>
        </p:pic>
        <p:pic>
          <p:nvPicPr>
            <p:cNvPr id="13" name="Picture 12" descr="random_matrix_plot.tiff"/>
            <p:cNvPicPr>
              <a:picLocks noChangeAspect="1"/>
            </p:cNvPicPr>
            <p:nvPr/>
          </p:nvPicPr>
          <p:blipFill>
            <a:blip r:embed="rId4"/>
            <a:srcRect t="62526"/>
            <a:stretch>
              <a:fillRect/>
            </a:stretch>
          </p:blipFill>
          <p:spPr>
            <a:xfrm>
              <a:off x="4838700" y="3876947"/>
              <a:ext cx="3924300" cy="542653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574" y="2627910"/>
            <a:ext cx="4491104" cy="38944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381424"/>
            <a:ext cx="4081827" cy="1173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rendering with MATLAB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74320" lvl="1">
              <a:spcBef>
                <a:spcPts val="600"/>
              </a:spcBef>
              <a:buClr>
                <a:srgbClr val="FFFF00"/>
              </a:buClr>
            </a:pPr>
            <a:r>
              <a:rPr lang="en-US" sz="2600" dirty="0"/>
              <a:t>Discrete surface consists of  “</a:t>
            </a:r>
            <a:r>
              <a:rPr lang="en-US" sz="2595" dirty="0">
                <a:solidFill>
                  <a:schemeClr val="accent4"/>
                </a:solidFill>
              </a:rPr>
              <a:t>vertex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sz="2600" dirty="0"/>
              <a:t>points” and “edges”:</a:t>
            </a:r>
            <a:endParaRPr lang="en-US" dirty="0">
              <a:solidFill>
                <a:srgbClr val="FFFFFF"/>
              </a:solidFill>
            </a:endParaRPr>
          </a:p>
          <a:p>
            <a:pPr marL="274320" lvl="1">
              <a:spcBef>
                <a:spcPts val="600"/>
              </a:spcBef>
              <a:buClr>
                <a:srgbClr val="FFFF00"/>
              </a:buClr>
            </a:pPr>
            <a:endParaRPr lang="en-US" dirty="0">
              <a:solidFill>
                <a:srgbClr val="3366FF"/>
              </a:solidFill>
            </a:endParaRPr>
          </a:p>
          <a:p>
            <a:pPr>
              <a:buNone/>
            </a:pPr>
            <a:endParaRPr lang="en-US" dirty="0">
              <a:solidFill>
                <a:srgbClr val="3366FF"/>
              </a:solidFill>
            </a:endParaRPr>
          </a:p>
          <a:p>
            <a:pPr>
              <a:buNone/>
            </a:pPr>
            <a:endParaRPr lang="en-US" dirty="0">
              <a:solidFill>
                <a:srgbClr val="3366FF"/>
              </a:solidFill>
            </a:endParaRPr>
          </a:p>
          <a:p>
            <a:pPr>
              <a:buNone/>
            </a:pPr>
            <a:endParaRPr lang="en-US" dirty="0">
              <a:solidFill>
                <a:srgbClr val="3366FF"/>
              </a:solidFill>
            </a:endParaRPr>
          </a:p>
          <a:p>
            <a:pPr>
              <a:buNone/>
            </a:pPr>
            <a:endParaRPr lang="en-US" dirty="0">
              <a:solidFill>
                <a:srgbClr val="3366FF"/>
              </a:solidFill>
            </a:endParaRPr>
          </a:p>
          <a:p>
            <a:pPr>
              <a:buNone/>
            </a:pPr>
            <a:endParaRPr lang="en-US" dirty="0">
              <a:solidFill>
                <a:schemeClr val="accent4"/>
              </a:solidFill>
            </a:endParaRPr>
          </a:p>
          <a:p>
            <a:endParaRPr lang="en-US" dirty="0">
              <a:solidFill>
                <a:schemeClr val="accent4"/>
              </a:solidFill>
            </a:endParaRPr>
          </a:p>
          <a:p>
            <a:r>
              <a:rPr lang="en-US" dirty="0">
                <a:solidFill>
                  <a:schemeClr val="accent4"/>
                </a:solidFill>
              </a:rPr>
              <a:t>Surface or “Patch” objects utilize such </a:t>
            </a:r>
            <a:r>
              <a:rPr lang="en-US" dirty="0">
                <a:solidFill>
                  <a:srgbClr val="FF0000"/>
                </a:solidFill>
              </a:rPr>
              <a:t>triangulation</a:t>
            </a:r>
            <a:r>
              <a:rPr lang="en-US" dirty="0">
                <a:solidFill>
                  <a:schemeClr val="accent4"/>
                </a:solidFill>
              </a:rPr>
              <a:t>.</a:t>
            </a:r>
          </a:p>
          <a:p>
            <a:r>
              <a:rPr lang="en-US" dirty="0">
                <a:solidFill>
                  <a:schemeClr val="accent4"/>
                </a:solidFill>
              </a:rPr>
              <a:t>In MATLAB, you need two lists of numbers: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“Vertices”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are</a:t>
            </a:r>
            <a:r>
              <a:rPr lang="en-US" dirty="0"/>
              <a:t> the coordinates of surface points.</a:t>
            </a:r>
          </a:p>
          <a:p>
            <a:pPr lvl="1"/>
            <a:r>
              <a:rPr lang="en-US" dirty="0"/>
              <a:t>“Faces” </a:t>
            </a:r>
            <a:r>
              <a:rPr lang="en-US" dirty="0">
                <a:solidFill>
                  <a:schemeClr val="tx1"/>
                </a:solidFill>
              </a:rPr>
              <a:t>tell which three vertices form a given triangle.</a:t>
            </a:r>
          </a:p>
        </p:txBody>
      </p:sp>
      <p:pic>
        <p:nvPicPr>
          <p:cNvPr id="4" name="Picture 3" descr="lh_surf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452" y="2287588"/>
            <a:ext cx="3396875" cy="2286000"/>
          </a:xfrm>
          <a:prstGeom prst="rect">
            <a:avLst/>
          </a:prstGeom>
        </p:spPr>
      </p:pic>
      <p:pic>
        <p:nvPicPr>
          <p:cNvPr id="5" name="Picture 4" descr="lh_surf_zoom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3730" y="2287588"/>
            <a:ext cx="3263005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99543"/>
            <a:ext cx="4572000" cy="46905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557457"/>
            <a:ext cx="4833571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27715" y="669358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+mn-lt"/>
              </a:rPr>
              <a:t>Time Vary Figure Example: Magnetic Particle Imaging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230209" y="2017217"/>
            <a:ext cx="1471559" cy="4154983"/>
            <a:chOff x="7530860" y="1348350"/>
            <a:chExt cx="727532" cy="2054205"/>
          </a:xfrm>
        </p:grpSpPr>
        <p:sp>
          <p:nvSpPr>
            <p:cNvPr id="6" name="Oval 5"/>
            <p:cNvSpPr/>
            <p:nvPr/>
          </p:nvSpPr>
          <p:spPr>
            <a:xfrm>
              <a:off x="7530860" y="1348350"/>
              <a:ext cx="566543" cy="1656107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" name="Straight Connector 6"/>
            <p:cNvCxnSpPr/>
            <p:nvPr/>
          </p:nvCxnSpPr>
          <p:spPr>
            <a:xfrm flipH="1">
              <a:off x="7755961" y="2999950"/>
              <a:ext cx="26128" cy="24448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858844" y="2991979"/>
              <a:ext cx="19397" cy="249559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7868542" y="2971668"/>
              <a:ext cx="38985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/>
                <a:t>Rx</a:t>
              </a:r>
            </a:p>
            <a:p>
              <a:pPr algn="ctr"/>
              <a:r>
                <a:rPr lang="en-US" sz="1100" b="1" dirty="0"/>
                <a:t>coil</a:t>
              </a:r>
            </a:p>
          </p:txBody>
        </p:sp>
      </p:grpSp>
      <p:sp>
        <p:nvSpPr>
          <p:cNvPr id="11" name="Arc 10"/>
          <p:cNvSpPr/>
          <p:nvPr/>
        </p:nvSpPr>
        <p:spPr>
          <a:xfrm>
            <a:off x="5345974" y="1828800"/>
            <a:ext cx="914400" cy="914400"/>
          </a:xfrm>
          <a:prstGeom prst="arc">
            <a:avLst>
              <a:gd name="adj1" fmla="val 15657632"/>
              <a:gd name="adj2" fmla="val 20878163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64624" y="1603294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v(t)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58740" y="2558534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v(t)</a:t>
            </a:r>
          </a:p>
        </p:txBody>
      </p:sp>
      <p:sp>
        <p:nvSpPr>
          <p:cNvPr id="16" name="Oval 15"/>
          <p:cNvSpPr/>
          <p:nvPr/>
        </p:nvSpPr>
        <p:spPr>
          <a:xfrm>
            <a:off x="2194509" y="3822742"/>
            <a:ext cx="68555" cy="746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239902" y="3822742"/>
            <a:ext cx="68555" cy="746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5197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imagination is the limit!</a:t>
            </a:r>
          </a:p>
        </p:txBody>
      </p:sp>
      <p:pic>
        <p:nvPicPr>
          <p:cNvPr id="5" name="Picture 4" descr="MEG_Lena.tiff"/>
          <p:cNvPicPr>
            <a:picLocks noChangeAspect="1"/>
          </p:cNvPicPr>
          <p:nvPr/>
        </p:nvPicPr>
        <p:blipFill>
          <a:blip r:embed="rId3"/>
          <a:srcRect l="7292" t="7955" r="5918" b="-3422"/>
          <a:stretch>
            <a:fillRect/>
          </a:stretch>
        </p:blipFill>
        <p:spPr>
          <a:xfrm>
            <a:off x="1905000" y="2743200"/>
            <a:ext cx="3352800" cy="3657600"/>
          </a:xfrm>
          <a:prstGeom prst="rect">
            <a:avLst/>
          </a:prstGeom>
        </p:spPr>
      </p:pic>
      <p:pic>
        <p:nvPicPr>
          <p:cNvPr id="6" name="Picture 5" descr="TMS_E_fields.tiff"/>
          <p:cNvPicPr>
            <a:picLocks noChangeAspect="1"/>
          </p:cNvPicPr>
          <p:nvPr/>
        </p:nvPicPr>
        <p:blipFill>
          <a:blip r:embed="rId4"/>
          <a:srcRect l="-2112" r="34270"/>
          <a:stretch>
            <a:fillRect/>
          </a:stretch>
        </p:blipFill>
        <p:spPr>
          <a:xfrm>
            <a:off x="5257801" y="2743200"/>
            <a:ext cx="4890897" cy="3557016"/>
          </a:xfrm>
          <a:prstGeom prst="rect">
            <a:avLst/>
          </a:prstGeom>
        </p:spPr>
      </p:pic>
      <p:pic>
        <p:nvPicPr>
          <p:cNvPr id="7" name="Picture 6" descr="TMS_E_fields.tiff"/>
          <p:cNvPicPr>
            <a:picLocks noChangeAspect="1"/>
          </p:cNvPicPr>
          <p:nvPr/>
        </p:nvPicPr>
        <p:blipFill>
          <a:blip r:embed="rId4"/>
          <a:srcRect l="65419" t="7883" r="642"/>
          <a:stretch>
            <a:fillRect/>
          </a:stretch>
        </p:blipFill>
        <p:spPr>
          <a:xfrm>
            <a:off x="8783029" y="1219200"/>
            <a:ext cx="1365669" cy="1828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52600" y="1390472"/>
            <a:ext cx="699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following have been all made using MATLAB</a:t>
            </a:r>
          </a:p>
          <a:p>
            <a:r>
              <a:rPr lang="en-US" dirty="0"/>
              <a:t>tools presented  (cosmetic enhancement in</a:t>
            </a:r>
          </a:p>
          <a:p>
            <a:r>
              <a:rPr lang="en-US" dirty="0"/>
              <a:t> Illustrator).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Miscellaneous “advanced” topics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computing toolbox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MATLAB loops can be slow.</a:t>
            </a:r>
          </a:p>
          <a:p>
            <a:pPr lvl="1"/>
            <a:r>
              <a:rPr lang="en-US" dirty="0">
                <a:latin typeface="+mj-lt"/>
              </a:rPr>
              <a:t>You should try to use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vector operations </a:t>
            </a:r>
            <a:r>
              <a:rPr lang="en-US" dirty="0">
                <a:latin typeface="+mj-lt"/>
              </a:rPr>
              <a:t>when possible!</a:t>
            </a:r>
          </a:p>
          <a:p>
            <a:r>
              <a:rPr lang="en-US" dirty="0">
                <a:latin typeface="+mj-lt"/>
              </a:rPr>
              <a:t>Example scenario: you have to run an intensive simulation for a grant due in a week. </a:t>
            </a:r>
          </a:p>
          <a:p>
            <a:pPr lvl="1"/>
            <a:r>
              <a:rPr lang="en-US" dirty="0">
                <a:latin typeface="+mj-lt"/>
              </a:rPr>
              <a:t>Said simulation takes two weeks due to a massive FOR-loop. </a:t>
            </a:r>
          </a:p>
          <a:p>
            <a:pPr lvl="1"/>
            <a:r>
              <a:rPr lang="en-US" dirty="0">
                <a:latin typeface="+mj-lt"/>
              </a:rPr>
              <a:t> Loops are “independent” -&gt; you can parallelize the loop.</a:t>
            </a:r>
          </a:p>
          <a:p>
            <a:pPr lvl="2">
              <a:buClr>
                <a:srgbClr val="D735D3"/>
              </a:buClr>
            </a:pPr>
            <a:r>
              <a:rPr lang="en-US" dirty="0">
                <a:latin typeface="+mj-lt"/>
              </a:rPr>
              <a:t>Results cannot depend on the order of loop iterations!</a:t>
            </a:r>
          </a:p>
          <a:p>
            <a:r>
              <a:rPr lang="en-US" dirty="0">
                <a:latin typeface="+mj-lt"/>
              </a:rPr>
              <a:t>NOTE: uses multiple MATLAB instances</a:t>
            </a:r>
          </a:p>
          <a:p>
            <a:pPr lvl="1"/>
            <a:r>
              <a:rPr lang="en-US" dirty="0">
                <a:latin typeface="+mj-lt"/>
              </a:rPr>
              <a:t>Make sure to terminate the jobs when done.</a:t>
            </a:r>
          </a:p>
          <a:p>
            <a:pPr lvl="1"/>
            <a:r>
              <a:rPr lang="en-US" dirty="0">
                <a:latin typeface="+mj-lt"/>
              </a:rPr>
              <a:t>It also uses the parallel computation TOOLBOX license!</a:t>
            </a:r>
          </a:p>
          <a:p>
            <a:endParaRPr lang="en-US" dirty="0">
              <a:latin typeface="+mj-lt"/>
            </a:endParaRPr>
          </a:p>
          <a:p>
            <a:pPr lvl="1"/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Background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parallel for-loop (PARFOR)</a:t>
            </a:r>
          </a:p>
        </p:txBody>
      </p:sp>
      <p:pic>
        <p:nvPicPr>
          <p:cNvPr id="5" name="Picture 4" descr="parallel_example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028" y="1295400"/>
            <a:ext cx="6300172" cy="457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1201" y="5867400"/>
            <a:ext cx="5913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Homework: compare the elapsed time when using FOR-loop!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 Optimization in MATLAB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33391"/>
                <a:ext cx="10515600" cy="2124209"/>
              </a:xfrm>
            </p:spPr>
            <p:txBody>
              <a:bodyPr>
                <a:noAutofit/>
              </a:bodyPr>
              <a:lstStyle/>
              <a:p>
                <a:r>
                  <a:rPr lang="en-US" dirty="0">
                    <a:latin typeface="+mj-lt"/>
                  </a:rPr>
                  <a:t>Given a range of capacitors that can be connected in series, how can I create the desired final capacitance?</a:t>
                </a:r>
              </a:p>
              <a:p>
                <a:pPr lvl="1"/>
                <a:r>
                  <a:rPr lang="en-US" dirty="0">
                    <a:latin typeface="+mj-lt"/>
                  </a:rPr>
                  <a:t>Desired capacitance: 6.95 µF</a:t>
                </a:r>
              </a:p>
              <a:p>
                <a:pPr lvl="1"/>
                <a:r>
                  <a:rPr lang="en-US" dirty="0">
                    <a:latin typeface="+mj-lt"/>
                  </a:rPr>
                  <a:t>Capacitors in the lab: </a:t>
                </a:r>
                <a:r>
                  <a:rPr lang="mr-IN" dirty="0">
                    <a:latin typeface="+mj-lt"/>
                  </a:rPr>
                  <a:t>[1.4, 5, 4, 6.3, 8.5, 3, 10, 0]*1e-6;</a:t>
                </a:r>
                <a:endParaRPr lang="en-US" dirty="0">
                  <a:latin typeface="+mj-lt"/>
                </a:endParaRPr>
              </a:p>
              <a:p>
                <a:pPr lvl="1"/>
                <a:endParaRPr lang="en-US" dirty="0">
                  <a:latin typeface="+mj-lt"/>
                </a:endParaRPr>
              </a:p>
              <a:p>
                <a:pPr lvl="1"/>
                <a:endParaRPr lang="en-US" dirty="0">
                  <a:latin typeface="+mj-lt"/>
                </a:endParaRPr>
              </a:p>
              <a:p>
                <a:pPr lvl="1"/>
                <a:endParaRPr lang="en-US" dirty="0">
                  <a:latin typeface="+mj-lt"/>
                </a:endParaRPr>
              </a:p>
              <a:p>
                <a:pPr lvl="1"/>
                <a:endParaRPr lang="en-US" dirty="0">
                  <a:latin typeface="+mj-lt"/>
                </a:endParaRPr>
              </a:p>
              <a:p>
                <a:pPr marL="457200" lvl="1" indent="0">
                  <a:buNone/>
                </a:pPr>
                <a:r>
                  <a:rPr lang="en-US" dirty="0">
                    <a:latin typeface="+mj-lt"/>
                  </a:rPr>
                  <a:t>            What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,…</m:t>
                    </m:r>
                  </m:oMath>
                </a14:m>
                <a:r>
                  <a:rPr lang="en-US" dirty="0">
                    <a:latin typeface="+mj-lt"/>
                  </a:rPr>
                  <a:t> will give me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>
                    <a:latin typeface="+mj-lt"/>
                  </a:rPr>
                  <a:t> that I want?</a:t>
                </a:r>
                <a:endParaRPr lang="mr-IN" dirty="0">
                  <a:latin typeface="+mj-lt"/>
                </a:endParaRPr>
              </a:p>
              <a:p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33391"/>
                <a:ext cx="10515600" cy="2124209"/>
              </a:xfrm>
              <a:blipFill rotWithShape="0">
                <a:blip r:embed="rId3"/>
                <a:stretch>
                  <a:fillRect l="-1043" t="-4885" r="-116" b="-77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495800" y="3624262"/>
                <a:ext cx="2409570" cy="7543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charset="0"/>
                        </a:rPr>
                        <m:t>+</m:t>
                      </m:r>
                      <m:f>
                        <m:fPr>
                          <m:ctrlPr>
                            <a:rPr lang="mr-I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charset="0"/>
                        </a:rPr>
                        <m:t>+…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3624262"/>
                <a:ext cx="2409570" cy="75430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895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 Optimization in MATLAB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18985" y="1726058"/>
                <a:ext cx="10515600" cy="905009"/>
              </a:xfrm>
            </p:spPr>
            <p:txBody>
              <a:bodyPr>
                <a:noAutofit/>
              </a:bodyPr>
              <a:lstStyle/>
              <a:p>
                <a:pPr marL="457200" lvl="1" indent="0" algn="ctr">
                  <a:buNone/>
                </a:pPr>
                <a:r>
                  <a:rPr lang="en-US" dirty="0">
                    <a:latin typeface="+mj-lt"/>
                  </a:rPr>
                  <a:t>What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,…</m:t>
                    </m:r>
                  </m:oMath>
                </a14:m>
                <a:r>
                  <a:rPr lang="en-US" dirty="0">
                    <a:latin typeface="+mj-lt"/>
                  </a:rPr>
                  <a:t> will give me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>
                    <a:latin typeface="+mj-lt"/>
                  </a:rPr>
                  <a:t> that I want?</a:t>
                </a:r>
                <a:endParaRPr lang="mr-IN" dirty="0">
                  <a:latin typeface="+mj-lt"/>
                </a:endParaRPr>
              </a:p>
              <a:p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8985" y="1726058"/>
                <a:ext cx="10515600" cy="905009"/>
              </a:xfrm>
              <a:blipFill rotWithShape="0">
                <a:blip r:embed="rId3"/>
                <a:stretch>
                  <a:fillRect t="-9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870672" y="2414347"/>
                <a:ext cx="1812226" cy="565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charset="0"/>
                        </a:rPr>
                        <m:t>+</m:t>
                      </m:r>
                      <m:f>
                        <m:fPr>
                          <m:ctrlPr>
                            <a:rPr lang="mr-I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charset="0"/>
                        </a:rPr>
                        <m:t>+…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672" y="2414347"/>
                <a:ext cx="1812226" cy="5657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8459C5DF-08B1-425A-9D7A-D27B799580BC}"/>
                  </a:ext>
                </a:extLst>
              </p:cNvPr>
              <p:cNvSpPr/>
              <p:nvPr/>
            </p:nvSpPr>
            <p:spPr>
              <a:xfrm>
                <a:off x="3276600" y="4343400"/>
                <a:ext cx="5367110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600" b="0" i="1" smtClean="0">
                          <a:latin typeface="Cambria Math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600" b="1" i="1" smtClean="0">
                              <a:latin typeface="Cambria Math" charset="0"/>
                            </a:rPr>
                            <m:t>𝒙</m:t>
                          </m:r>
                        </m:e>
                      </m:acc>
                      <m:r>
                        <a:rPr lang="en-US" sz="2600" b="0" i="0" smtClean="0">
                          <a:latin typeface="Cambria Math" charset="0"/>
                        </a:rPr>
                        <m:t> </m:t>
                      </m:r>
                      <m:r>
                        <a:rPr lang="en-US" sz="2600">
                          <a:latin typeface="Cambria Math" panose="02040503050406030204" pitchFamily="18" charset="0"/>
                        </a:rPr>
                        <m:t>]=</m:t>
                      </m:r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600">
                              <a:latin typeface="Cambria Math" panose="02040503050406030204" pitchFamily="18" charset="0"/>
                            </a:rPr>
                            <m:t>argmi</m:t>
                          </m:r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60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a:rPr lang="en-US" sz="2600" b="1" i="1" smtClean="0">
                                  <a:latin typeface="Cambria Math" charset="0"/>
                                </a:rPr>
                                <m:t>𝒙</m:t>
                              </m:r>
                            </m:sub>
                          </m:sSub>
                          <m:d>
                            <m:dPr>
                              <m:begChr m:val="‖"/>
                              <m:endChr m:val="‖"/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 smtClean="0">
                                      <a:latin typeface="Cambria Math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latin typeface="Cambria Math" charset="0"/>
                                    </a:rPr>
                                    <m:t>𝑑𝑒𝑠𝑖𝑟𝑒𝑑</m:t>
                                  </m:r>
                                </m:sub>
                              </m:sSub>
                              <m:r>
                                <a:rPr lang="en-US" sz="2600" i="1" smtClean="0">
                                  <a:latin typeface="Cambria Math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smtClean="0">
                                      <a:latin typeface="Cambria Math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latin typeface="Cambria Math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en-US" sz="2600" b="0" i="1" smtClean="0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sz="2600" b="1" i="1" smtClean="0">
                                  <a:latin typeface="Cambria Math" charset="0"/>
                                </a:rPr>
                                <m:t>𝒙</m:t>
                              </m:r>
                              <m:r>
                                <a:rPr lang="en-US" sz="2600" b="0" i="1" smtClean="0">
                                  <a:latin typeface="Cambria Math" charset="0"/>
                                </a:rPr>
                                <m:t>)</m:t>
                              </m:r>
                            </m:e>
                          </m:d>
                        </m:e>
                        <m:sub/>
                      </m:sSub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459C5DF-08B1-425A-9D7A-D27B799580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4343400"/>
                <a:ext cx="5367110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220200" y="6311900"/>
                <a:ext cx="2775682" cy="5461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spcBef>
                    <a:spcPts val="900"/>
                  </a:spcBef>
                </a:pP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latin typeface="Cambria Math" charset="0"/>
                              </a:rPr>
                              <m:t>𝒗</m:t>
                            </m:r>
                          </m:e>
                        </m:acc>
                      </m:e>
                    </m:d>
                    <m:r>
                      <a:rPr lang="en-US" sz="2000" b="1" i="1" smtClean="0">
                        <a:latin typeface="Cambria Math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000" b="0" i="1" smtClean="0">
                            <a:latin typeface="Cambria Math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000" b="0" i="1" smtClean="0">
                            <a:latin typeface="Cambria Math" charset="0"/>
                          </a:rPr>
                          <m:t>+⋯</m:t>
                        </m:r>
                        <m:sSubSup>
                          <m:sSub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r>
                  <a:rPr lang="en-US" sz="2000" dirty="0"/>
                  <a:t> </a:t>
                </a:r>
                <a:endParaRPr lang="en-US" sz="20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0200" y="6311900"/>
                <a:ext cx="2775682" cy="546100"/>
              </a:xfrm>
              <a:prstGeom prst="rect">
                <a:avLst/>
              </a:prstGeom>
              <a:blipFill rotWithShape="0">
                <a:blip r:embed="rId6"/>
                <a:stretch>
                  <a:fillRect t="-4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62000" y="3505200"/>
            <a:ext cx="952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Iteratively change values of x to find the optimal one:</a:t>
            </a:r>
          </a:p>
        </p:txBody>
      </p:sp>
    </p:spTree>
    <p:extLst>
      <p:ext uri="{BB962C8B-B14F-4D97-AF65-F5344CB8AC3E}">
        <p14:creationId xmlns:p14="http://schemas.microsoft.com/office/powerpoint/2010/main" val="173917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 Optimization in MATLAB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8459C5DF-08B1-425A-9D7A-D27B799580BC}"/>
                  </a:ext>
                </a:extLst>
              </p:cNvPr>
              <p:cNvSpPr/>
              <p:nvPr/>
            </p:nvSpPr>
            <p:spPr>
              <a:xfrm>
                <a:off x="3200400" y="2362200"/>
                <a:ext cx="5367110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600" b="0" i="1" smtClean="0">
                          <a:latin typeface="Cambria Math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600" b="1" i="1" smtClean="0">
                              <a:latin typeface="Cambria Math" charset="0"/>
                            </a:rPr>
                            <m:t>𝒙</m:t>
                          </m:r>
                        </m:e>
                      </m:acc>
                      <m:r>
                        <a:rPr lang="en-US" sz="2600" b="0" i="0" smtClean="0">
                          <a:latin typeface="Cambria Math" charset="0"/>
                        </a:rPr>
                        <m:t> </m:t>
                      </m:r>
                      <m:r>
                        <a:rPr lang="en-US" sz="2600">
                          <a:latin typeface="Cambria Math" panose="02040503050406030204" pitchFamily="18" charset="0"/>
                        </a:rPr>
                        <m:t>]=</m:t>
                      </m:r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600">
                              <a:latin typeface="Cambria Math" panose="02040503050406030204" pitchFamily="18" charset="0"/>
                            </a:rPr>
                            <m:t>argmi</m:t>
                          </m:r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60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a:rPr lang="en-US" sz="2600" b="1" i="1" smtClean="0">
                                  <a:latin typeface="Cambria Math" charset="0"/>
                                </a:rPr>
                                <m:t>𝒙</m:t>
                              </m:r>
                            </m:sub>
                          </m:sSub>
                          <m:d>
                            <m:dPr>
                              <m:begChr m:val="‖"/>
                              <m:endChr m:val="‖"/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 smtClean="0">
                                      <a:latin typeface="Cambria Math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latin typeface="Cambria Math" charset="0"/>
                                    </a:rPr>
                                    <m:t>𝑑𝑒𝑠𝑖𝑟𝑒𝑑</m:t>
                                  </m:r>
                                </m:sub>
                              </m:sSub>
                              <m:r>
                                <a:rPr lang="en-US" sz="2600" i="1" smtClean="0">
                                  <a:latin typeface="Cambria Math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smtClean="0">
                                      <a:latin typeface="Cambria Math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latin typeface="Cambria Math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en-US" sz="2600" b="0" i="1" smtClean="0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sz="2600" b="1" i="1" smtClean="0">
                                  <a:latin typeface="Cambria Math" charset="0"/>
                                </a:rPr>
                                <m:t>𝒙</m:t>
                              </m:r>
                              <m:r>
                                <a:rPr lang="en-US" sz="2600" b="0" i="1" smtClean="0">
                                  <a:latin typeface="Cambria Math" charset="0"/>
                                </a:rPr>
                                <m:t>)</m:t>
                              </m:r>
                            </m:e>
                          </m:d>
                        </m:e>
                        <m:sub/>
                      </m:sSub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459C5DF-08B1-425A-9D7A-D27B799580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2362200"/>
                <a:ext cx="5367110" cy="4924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5486400" y="2151221"/>
            <a:ext cx="2895600" cy="9144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3202692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objective function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dirty="0"/>
              <a:t> ”It is our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objective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/>
              <a:t>to make this function as small as possible!!!”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521755" y="2922078"/>
            <a:ext cx="2117045" cy="6040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114800" y="4218355"/>
            <a:ext cx="990600" cy="12504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638800" y="4038600"/>
            <a:ext cx="6248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Can write custom objection function in MATLAB, and then have it handle the minimization</a:t>
            </a:r>
          </a:p>
          <a:p>
            <a:r>
              <a:rPr lang="en-US" sz="2400" dirty="0"/>
              <a:t>	</a:t>
            </a:r>
            <a:r>
              <a:rPr lang="en-US" sz="2000" dirty="0"/>
              <a:t>- lots of different options for how to do the 	minimization</a:t>
            </a:r>
          </a:p>
        </p:txBody>
      </p:sp>
    </p:spTree>
    <p:extLst>
      <p:ext uri="{BB962C8B-B14F-4D97-AF65-F5344CB8AC3E}">
        <p14:creationId xmlns:p14="http://schemas.microsoft.com/office/powerpoint/2010/main" val="208393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/>
      <p:bldP spid="16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a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5928"/>
            <a:ext cx="10515600" cy="4351338"/>
          </a:xfrm>
        </p:spPr>
        <p:txBody>
          <a:bodyPr/>
          <a:lstStyle/>
          <a:p>
            <a:r>
              <a:rPr lang="en-US" dirty="0">
                <a:latin typeface="+mj-lt"/>
              </a:rPr>
              <a:t>If you use a particular piece of code often, it is better to write it as a separate function.</a:t>
            </a:r>
          </a:p>
        </p:txBody>
      </p:sp>
      <p:pic>
        <p:nvPicPr>
          <p:cNvPr id="4" name="Picture 3" descr="compute_square_function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854" y="3372612"/>
            <a:ext cx="7908746" cy="1351788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2135188" y="2331262"/>
            <a:ext cx="2284412" cy="1611327"/>
            <a:chOff x="611188" y="2331261"/>
            <a:chExt cx="2284412" cy="1611327"/>
          </a:xfrm>
        </p:grpSpPr>
        <p:sp>
          <p:nvSpPr>
            <p:cNvPr id="7" name="Donut 6"/>
            <p:cNvSpPr/>
            <p:nvPr/>
          </p:nvSpPr>
          <p:spPr>
            <a:xfrm>
              <a:off x="1371600" y="3124200"/>
              <a:ext cx="1371600" cy="818388"/>
            </a:xfrm>
            <a:prstGeom prst="donut">
              <a:avLst>
                <a:gd name="adj" fmla="val 7929"/>
              </a:avLst>
            </a:prstGeom>
            <a:solidFill>
              <a:srgbClr val="3366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11188" y="2331261"/>
              <a:ext cx="22844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The file begins with “</a:t>
              </a:r>
              <a:r>
                <a:rPr lang="en-US" sz="2000" dirty="0">
                  <a:solidFill>
                    <a:srgbClr val="3366FF"/>
                  </a:solidFill>
                </a:rPr>
                <a:t>function</a:t>
              </a:r>
              <a:r>
                <a:rPr lang="en-US" sz="2000" dirty="0"/>
                <a:t>”.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521929" y="2241649"/>
            <a:ext cx="2971800" cy="1226975"/>
            <a:chOff x="2997929" y="2241649"/>
            <a:chExt cx="2971800" cy="1226975"/>
          </a:xfrm>
        </p:grpSpPr>
        <p:sp>
          <p:nvSpPr>
            <p:cNvPr id="11" name="TextBox 10"/>
            <p:cNvSpPr txBox="1"/>
            <p:nvPr/>
          </p:nvSpPr>
          <p:spPr>
            <a:xfrm>
              <a:off x="2997929" y="2241649"/>
              <a:ext cx="2971800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The output </a:t>
              </a:r>
              <a:r>
                <a:rPr lang="en-US" sz="2000" dirty="0" err="1"/>
                <a:t>argument(s</a:t>
              </a:r>
              <a:r>
                <a:rPr lang="en-US" sz="2000" dirty="0"/>
                <a:t>) are in brackets [ ].</a:t>
              </a:r>
            </a:p>
            <a:p>
              <a:r>
                <a:rPr lang="en-US" dirty="0"/>
                <a:t> 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rot="10800000" flipV="1">
              <a:off x="3962400" y="3048000"/>
              <a:ext cx="533400" cy="420624"/>
            </a:xfrm>
            <a:prstGeom prst="straightConnector1">
              <a:avLst/>
            </a:prstGeom>
            <a:ln w="57150">
              <a:solidFill>
                <a:srgbClr val="D735D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7771606" y="2192762"/>
            <a:ext cx="2514600" cy="1275860"/>
            <a:chOff x="6247606" y="2192762"/>
            <a:chExt cx="2514600" cy="1275860"/>
          </a:xfrm>
        </p:grpSpPr>
        <p:sp>
          <p:nvSpPr>
            <p:cNvPr id="14" name="TextBox 13"/>
            <p:cNvSpPr txBox="1"/>
            <p:nvPr/>
          </p:nvSpPr>
          <p:spPr>
            <a:xfrm>
              <a:off x="6247606" y="2192762"/>
              <a:ext cx="2514600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The input </a:t>
              </a:r>
              <a:r>
                <a:rPr lang="en-US" sz="2000" dirty="0" err="1"/>
                <a:t>argument(s</a:t>
              </a:r>
              <a:r>
                <a:rPr lang="en-US" sz="2000" dirty="0"/>
                <a:t>) are in parentheses ( ).</a:t>
              </a:r>
            </a:p>
            <a:p>
              <a:r>
                <a:rPr lang="en-US" dirty="0"/>
                <a:t> 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rot="10800000" flipV="1">
              <a:off x="7237412" y="3034605"/>
              <a:ext cx="534988" cy="434017"/>
            </a:xfrm>
            <a:prstGeom prst="straightConnector1">
              <a:avLst/>
            </a:prstGeom>
            <a:ln w="57150">
              <a:solidFill>
                <a:srgbClr val="D735D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2286000" y="4315206"/>
            <a:ext cx="2133600" cy="1247394"/>
            <a:chOff x="762000" y="4315206"/>
            <a:chExt cx="2133600" cy="1247394"/>
          </a:xfrm>
        </p:grpSpPr>
        <p:sp>
          <p:nvSpPr>
            <p:cNvPr id="28" name="Donut 27"/>
            <p:cNvSpPr/>
            <p:nvPr/>
          </p:nvSpPr>
          <p:spPr>
            <a:xfrm>
              <a:off x="1295400" y="4315206"/>
              <a:ext cx="990600" cy="580466"/>
            </a:xfrm>
            <a:prstGeom prst="donut">
              <a:avLst>
                <a:gd name="adj" fmla="val 7929"/>
              </a:avLst>
            </a:prstGeom>
            <a:solidFill>
              <a:srgbClr val="3366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62000" y="4854714"/>
              <a:ext cx="2133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The file ends with “</a:t>
              </a:r>
              <a:r>
                <a:rPr lang="en-US" sz="2000" dirty="0">
                  <a:solidFill>
                    <a:srgbClr val="3366FF"/>
                  </a:solidFill>
                </a:rPr>
                <a:t>end</a:t>
              </a:r>
              <a:r>
                <a:rPr lang="en-US" sz="2000" dirty="0"/>
                <a:t>”.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80194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7"/>
          <a:stretch/>
        </p:blipFill>
        <p:spPr>
          <a:xfrm>
            <a:off x="3213100" y="1695450"/>
            <a:ext cx="5977441" cy="228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48800" y="5850493"/>
            <a:ext cx="256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CZ Cooley et. al, 2017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78"/>
          <a:stretch/>
        </p:blipFill>
        <p:spPr>
          <a:xfrm>
            <a:off x="3213100" y="3981450"/>
            <a:ext cx="5977441" cy="22098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Custom Optimization in MATLAB: Example</a:t>
            </a:r>
          </a:p>
        </p:txBody>
      </p:sp>
    </p:spTree>
    <p:extLst>
      <p:ext uri="{BB962C8B-B14F-4D97-AF65-F5344CB8AC3E}">
        <p14:creationId xmlns:p14="http://schemas.microsoft.com/office/powerpoint/2010/main" val="13587983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MATLAB scripts from SHELL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828800" y="1653677"/>
            <a:ext cx="8229600" cy="493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76000"/>
              <a:buFont typeface="Wingdings 3" pitchFamily="-1" charset="2"/>
              <a:buChar char=""/>
              <a:defRPr/>
            </a:pPr>
            <a:r>
              <a:rPr lang="en-US" sz="2600" dirty="0">
                <a:latin typeface="+mj-lt"/>
                <a:ea typeface="ＭＳ Ｐゴシック" pitchFamily="-65" charset="-128"/>
                <a:cs typeface="ＭＳ Ｐゴシック" pitchFamily="-65" charset="-128"/>
              </a:rPr>
              <a:t>The MATLAB Editor is nice but:</a:t>
            </a:r>
          </a:p>
          <a:p>
            <a:pPr marL="730250" lvl="1" indent="-273050" eaLnBrk="0" hangingPunct="0">
              <a:spcBef>
                <a:spcPts val="600"/>
              </a:spcBef>
              <a:buClr>
                <a:schemeClr val="tx1"/>
              </a:buClr>
              <a:buSzPct val="76000"/>
              <a:buFont typeface="Wingdings 3" pitchFamily="-1" charset="2"/>
              <a:buChar char=""/>
            </a:pPr>
            <a:r>
              <a:rPr lang="en-US" dirty="0">
                <a:latin typeface="+mj-lt"/>
                <a:ea typeface="ＭＳ Ｐゴシック" pitchFamily="-65" charset="-128"/>
                <a:cs typeface="ＭＳ Ｐゴシック" pitchFamily="-65" charset="-128"/>
              </a:rPr>
              <a:t>Let us assume that you have a complicated SHELL processing stream using FSL &amp; </a:t>
            </a:r>
            <a:r>
              <a:rPr lang="en-US" dirty="0" err="1">
                <a:latin typeface="+mj-lt"/>
                <a:ea typeface="ＭＳ Ｐゴシック" pitchFamily="-65" charset="-128"/>
                <a:cs typeface="ＭＳ Ｐゴシック" pitchFamily="-65" charset="-128"/>
              </a:rPr>
              <a:t>FreeSurfer</a:t>
            </a:r>
            <a:r>
              <a:rPr lang="en-US" dirty="0">
                <a:latin typeface="+mj-lt"/>
                <a:ea typeface="ＭＳ Ｐゴシック" pitchFamily="-65" charset="-128"/>
                <a:cs typeface="ＭＳ Ｐゴシック" pitchFamily="-65" charset="-128"/>
              </a:rPr>
              <a:t> tools.</a:t>
            </a:r>
          </a:p>
          <a:p>
            <a:pPr marL="730250" lvl="1" indent="-273050" eaLnBrk="0" hangingPunct="0">
              <a:spcBef>
                <a:spcPts val="600"/>
              </a:spcBef>
              <a:buClr>
                <a:schemeClr val="tx1"/>
              </a:buClr>
              <a:buSzPct val="76000"/>
              <a:buFont typeface="Wingdings 3" pitchFamily="-1" charset="2"/>
              <a:buChar char=""/>
            </a:pPr>
            <a:r>
              <a:rPr lang="en-US" dirty="0">
                <a:latin typeface="+mj-lt"/>
                <a:ea typeface="ＭＳ Ｐゴシック" pitchFamily="-65" charset="-128"/>
                <a:cs typeface="ＭＳ Ｐゴシック" pitchFamily="-65" charset="-128"/>
              </a:rPr>
              <a:t>You want to do a little bit of something </a:t>
            </a:r>
            <a:r>
              <a:rPr lang="en-US" dirty="0">
                <a:ea typeface="ＭＳ Ｐゴシック" pitchFamily="-65" charset="-128"/>
                <a:cs typeface="ＭＳ Ｐゴシック" pitchFamily="-65" charset="-128"/>
              </a:rPr>
              <a:t>in the middle with </a:t>
            </a:r>
            <a:r>
              <a:rPr lang="en-US" dirty="0">
                <a:latin typeface="+mj-lt"/>
                <a:ea typeface="ＭＳ Ｐゴシック" pitchFamily="-65" charset="-128"/>
                <a:cs typeface="ＭＳ Ｐゴシック" pitchFamily="-65" charset="-128"/>
              </a:rPr>
              <a:t>MATLAB that neither FSL or FS can do.</a:t>
            </a:r>
          </a:p>
          <a:p>
            <a:pPr marL="730250" lvl="1" indent="-273050" eaLnBrk="0" hangingPunct="0">
              <a:spcBef>
                <a:spcPts val="600"/>
              </a:spcBef>
              <a:buClr>
                <a:schemeClr val="tx1"/>
              </a:buClr>
              <a:buSzPct val="76000"/>
              <a:buFont typeface="Wingdings 3" pitchFamily="-1" charset="2"/>
              <a:buChar char=""/>
            </a:pPr>
            <a:r>
              <a:rPr lang="en-US" dirty="0">
                <a:latin typeface="+mj-lt"/>
                <a:ea typeface="ＭＳ Ｐゴシック" pitchFamily="-65" charset="-128"/>
                <a:cs typeface="ＭＳ Ｐゴシック" pitchFamily="-65" charset="-128"/>
              </a:rPr>
              <a:t>Then it is more convenient to run your MATLAB script from UNIX command line</a:t>
            </a:r>
            <a:r>
              <a:rPr lang="en-US" sz="2600" dirty="0">
                <a:latin typeface="+mj-lt"/>
                <a:ea typeface="ＭＳ Ｐゴシック" pitchFamily="-65" charset="-128"/>
                <a:cs typeface="ＭＳ Ｐゴシック" pitchFamily="-65" charset="-128"/>
              </a:rPr>
              <a:t>. </a:t>
            </a:r>
          </a:p>
          <a:p>
            <a:pPr marL="730250" lvl="1" indent="-273050" eaLnBrk="0" hangingPunct="0">
              <a:spcBef>
                <a:spcPts val="600"/>
              </a:spcBef>
              <a:buClr>
                <a:srgbClr val="FFFF00"/>
              </a:buClr>
              <a:buSzPct val="76000"/>
              <a:buFont typeface="Wingdings 3" pitchFamily="-1" charset="2"/>
              <a:buChar char=""/>
            </a:pPr>
            <a:endParaRPr lang="en-US" sz="2600" dirty="0">
              <a:latin typeface="+mj-lt"/>
              <a:ea typeface="ＭＳ Ｐゴシック" pitchFamily="-65" charset="-128"/>
              <a:cs typeface="ＭＳ Ｐゴシック" pitchFamily="-65" charset="-128"/>
            </a:endParaRPr>
          </a:p>
          <a:p>
            <a:pPr marL="730250" lvl="1" indent="-273050" eaLnBrk="0" hangingPunct="0">
              <a:spcBef>
                <a:spcPts val="600"/>
              </a:spcBef>
              <a:buClr>
                <a:srgbClr val="FFFF00"/>
              </a:buClr>
              <a:buSzPct val="76000"/>
            </a:pPr>
            <a:endParaRPr lang="en-US" sz="2600" dirty="0">
              <a:latin typeface="+mj-lt"/>
              <a:ea typeface="ＭＳ Ｐゴシック" pitchFamily="-65" charset="-128"/>
              <a:cs typeface="ＭＳ Ｐゴシック" pitchFamily="-65" charset="-128"/>
            </a:endParaRPr>
          </a:p>
          <a:p>
            <a:pPr marL="273050" indent="-27305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FFF00"/>
              </a:buClr>
              <a:buSzPct val="76000"/>
              <a:defRPr/>
            </a:pPr>
            <a:endParaRPr lang="en-US" sz="2300" dirty="0">
              <a:solidFill>
                <a:schemeClr val="tx2"/>
              </a:solidFill>
              <a:latin typeface="+mj-lt"/>
              <a:ea typeface="ＭＳ Ｐゴシック" pitchFamily="-65" charset="-128"/>
            </a:endParaRPr>
          </a:p>
          <a:p>
            <a:pPr marL="273050" indent="-27305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FFF00"/>
              </a:buClr>
              <a:buSzPct val="76000"/>
              <a:buFont typeface="Wingdings 3" pitchFamily="-1" charset="2"/>
              <a:buChar char=""/>
              <a:defRPr/>
            </a:pPr>
            <a:endParaRPr lang="en-US" sz="2600" dirty="0">
              <a:latin typeface="+mj-lt"/>
              <a:ea typeface="ＭＳ Ｐゴシック" pitchFamily="-65" charset="-128"/>
              <a:cs typeface="ＭＳ Ｐゴシック" pitchFamily="-65" charset="-128"/>
            </a:endParaRPr>
          </a:p>
          <a:p>
            <a:pPr marL="547688" lvl="1" indent="-27305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8000"/>
              </a:buClr>
              <a:buSzPct val="76000"/>
              <a:buFont typeface="Wingdings 3" pitchFamily="-1" charset="2"/>
              <a:buChar char=""/>
              <a:defRPr/>
            </a:pPr>
            <a:endParaRPr lang="en-US" sz="2300" dirty="0">
              <a:solidFill>
                <a:schemeClr val="tx2"/>
              </a:solidFill>
              <a:latin typeface="+mj-lt"/>
              <a:ea typeface="ＭＳ Ｐゴシック" pitchFamily="-65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432429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accent4"/>
                </a:solidFill>
              </a:rPr>
              <a:t>matlab.new</a:t>
            </a:r>
            <a:r>
              <a:rPr lang="en-US" sz="2000" dirty="0">
                <a:solidFill>
                  <a:schemeClr val="accent4"/>
                </a:solidFill>
              </a:rPr>
              <a:t> -</a:t>
            </a:r>
            <a:r>
              <a:rPr lang="en-US" sz="2000" dirty="0" err="1">
                <a:solidFill>
                  <a:schemeClr val="accent4"/>
                </a:solidFill>
              </a:rPr>
              <a:t>nodesktop</a:t>
            </a:r>
            <a:r>
              <a:rPr lang="en-US" sz="2000" dirty="0">
                <a:solidFill>
                  <a:schemeClr val="accent4"/>
                </a:solidFill>
              </a:rPr>
              <a:t> -</a:t>
            </a:r>
            <a:r>
              <a:rPr lang="en-US" sz="2000" dirty="0" err="1">
                <a:solidFill>
                  <a:schemeClr val="accent4"/>
                </a:solidFill>
              </a:rPr>
              <a:t>nodisplay</a:t>
            </a:r>
            <a:r>
              <a:rPr lang="en-US" sz="2000" dirty="0">
                <a:solidFill>
                  <a:schemeClr val="accent4"/>
                </a:solidFill>
              </a:rPr>
              <a:t> -</a:t>
            </a:r>
            <a:r>
              <a:rPr lang="en-US" sz="2000" dirty="0" err="1">
                <a:solidFill>
                  <a:schemeClr val="accent4"/>
                </a:solidFill>
              </a:rPr>
              <a:t>r</a:t>
            </a:r>
            <a:r>
              <a:rPr lang="en-US" sz="2000" dirty="0">
                <a:solidFill>
                  <a:schemeClr val="accent4"/>
                </a:solidFill>
              </a:rPr>
              <a:t> "run /full/path/to/script/</a:t>
            </a:r>
            <a:r>
              <a:rPr lang="en-US" sz="2000" dirty="0" err="1">
                <a:solidFill>
                  <a:schemeClr val="accent4"/>
                </a:solidFill>
              </a:rPr>
              <a:t>my_script</a:t>
            </a:r>
            <a:r>
              <a:rPr lang="en-US" sz="2000" dirty="0">
                <a:solidFill>
                  <a:schemeClr val="accent4"/>
                </a:solidFill>
              </a:rPr>
              <a:t>”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781300" y="4954248"/>
            <a:ext cx="6629400" cy="369332"/>
            <a:chOff x="838200" y="4876800"/>
            <a:chExt cx="6629400" cy="369332"/>
          </a:xfrm>
        </p:grpSpPr>
        <p:sp>
          <p:nvSpPr>
            <p:cNvPr id="7" name="TextBox 6"/>
            <p:cNvSpPr txBox="1"/>
            <p:nvPr/>
          </p:nvSpPr>
          <p:spPr>
            <a:xfrm>
              <a:off x="838200" y="4876800"/>
              <a:ext cx="7667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NOTE: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05000" y="4876800"/>
              <a:ext cx="556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NO </a:t>
              </a:r>
              <a:r>
                <a:rPr lang="en-US" dirty="0">
                  <a:solidFill>
                    <a:srgbClr val="FF0000"/>
                  </a:solidFill>
                </a:rPr>
                <a:t>*.</a:t>
              </a:r>
              <a:r>
                <a:rPr lang="en-US" dirty="0" err="1">
                  <a:solidFill>
                    <a:srgbClr val="FF0000"/>
                  </a:solidFill>
                </a:rPr>
                <a:t>m</a:t>
              </a:r>
              <a:r>
                <a:rPr lang="en-US" dirty="0">
                  <a:solidFill>
                    <a:srgbClr val="FF0000"/>
                  </a:solidFill>
                </a:rPr>
                <a:t> </a:t>
              </a:r>
              <a:r>
                <a:rPr lang="en-US" dirty="0"/>
                <a:t>extension in the script file name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971800" y="54864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Make sure last line of  the file </a:t>
            </a:r>
            <a:r>
              <a:rPr lang="en-US" dirty="0" err="1">
                <a:solidFill>
                  <a:srgbClr val="FF0000"/>
                </a:solidFill>
              </a:rPr>
              <a:t>my_script.m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is:  </a:t>
            </a:r>
            <a:r>
              <a:rPr lang="en-US" dirty="0">
                <a:solidFill>
                  <a:schemeClr val="accent4"/>
                </a:solidFill>
              </a:rPr>
              <a:t>exit</a:t>
            </a:r>
            <a:r>
              <a:rPr lang="en-US" dirty="0">
                <a:solidFill>
                  <a:srgbClr val="CCFFCC"/>
                </a:solidFill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MATLAB scripts from SHELL (Cont)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What if I need to pass variables to the MATLAB script?</a:t>
            </a:r>
          </a:p>
          <a:p>
            <a:pPr lvl="1"/>
            <a:r>
              <a:rPr lang="en-US" dirty="0">
                <a:latin typeface="+mj-lt"/>
              </a:rPr>
              <a:t>Convenient way is to use SHELL environment variables.</a:t>
            </a:r>
          </a:p>
          <a:p>
            <a:pPr lvl="1"/>
            <a:r>
              <a:rPr lang="en-US" dirty="0">
                <a:latin typeface="+mj-lt"/>
              </a:rPr>
              <a:t>MATLAB has command </a:t>
            </a:r>
            <a:r>
              <a:rPr lang="en-US" dirty="0" err="1">
                <a:solidFill>
                  <a:schemeClr val="accent4"/>
                </a:solidFill>
                <a:latin typeface="+mj-lt"/>
              </a:rPr>
              <a:t>getenv</a:t>
            </a:r>
            <a:r>
              <a:rPr lang="en-US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dirty="0">
                <a:latin typeface="+mj-lt"/>
              </a:rPr>
              <a:t>(and </a:t>
            </a:r>
            <a:r>
              <a:rPr lang="en-US" dirty="0" err="1">
                <a:solidFill>
                  <a:schemeClr val="accent4"/>
                </a:solidFill>
                <a:latin typeface="+mj-lt"/>
              </a:rPr>
              <a:t>setenv</a:t>
            </a:r>
            <a:r>
              <a:rPr lang="en-US" dirty="0">
                <a:latin typeface="+mj-lt"/>
              </a:rPr>
              <a:t>)</a:t>
            </a:r>
            <a:r>
              <a:rPr lang="en-US" dirty="0">
                <a:solidFill>
                  <a:srgbClr val="CCFFCC"/>
                </a:solidFill>
                <a:latin typeface="+mj-lt"/>
              </a:rPr>
              <a:t> </a:t>
            </a:r>
            <a:r>
              <a:rPr lang="en-US" dirty="0">
                <a:latin typeface="+mj-lt"/>
              </a:rPr>
              <a:t>to do this.</a:t>
            </a:r>
          </a:p>
          <a:p>
            <a:endParaRPr lang="en-US" dirty="0">
              <a:latin typeface="+mj-lt"/>
            </a:endParaRPr>
          </a:p>
        </p:txBody>
      </p:sp>
      <p:pic>
        <p:nvPicPr>
          <p:cNvPr id="5" name="Picture 4" descr="setting_env.tiff"/>
          <p:cNvPicPr>
            <a:picLocks noChangeAspect="1"/>
          </p:cNvPicPr>
          <p:nvPr/>
        </p:nvPicPr>
        <p:blipFill>
          <a:blip r:embed="rId3"/>
          <a:srcRect b="55290"/>
          <a:stretch>
            <a:fillRect/>
          </a:stretch>
        </p:blipFill>
        <p:spPr>
          <a:xfrm>
            <a:off x="2798936" y="3124200"/>
            <a:ext cx="7107064" cy="304800"/>
          </a:xfrm>
          <a:prstGeom prst="rect">
            <a:avLst/>
          </a:prstGeom>
        </p:spPr>
      </p:pic>
      <p:pic>
        <p:nvPicPr>
          <p:cNvPr id="6" name="Picture 5" descr="getting_env.tiff"/>
          <p:cNvPicPr>
            <a:picLocks noChangeAspect="1"/>
          </p:cNvPicPr>
          <p:nvPr/>
        </p:nvPicPr>
        <p:blipFill>
          <a:blip r:embed="rId4"/>
          <a:srcRect l="2130"/>
          <a:stretch>
            <a:fillRect/>
          </a:stretch>
        </p:blipFill>
        <p:spPr>
          <a:xfrm>
            <a:off x="4663336" y="4469386"/>
            <a:ext cx="2728065" cy="1550415"/>
          </a:xfrm>
          <a:prstGeom prst="rect">
            <a:avLst/>
          </a:prstGeom>
        </p:spPr>
      </p:pic>
      <p:pic>
        <p:nvPicPr>
          <p:cNvPr id="7" name="Picture 6" descr="setting_env.tiff"/>
          <p:cNvPicPr>
            <a:picLocks noChangeAspect="1"/>
          </p:cNvPicPr>
          <p:nvPr/>
        </p:nvPicPr>
        <p:blipFill>
          <a:blip r:embed="rId3"/>
          <a:srcRect t="44709"/>
          <a:stretch>
            <a:fillRect/>
          </a:stretch>
        </p:blipFill>
        <p:spPr>
          <a:xfrm>
            <a:off x="2798936" y="3769867"/>
            <a:ext cx="7107064" cy="376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Executing UNIX commands from MATLAB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3391"/>
            <a:ext cx="10515600" cy="4351338"/>
          </a:xfrm>
        </p:spPr>
        <p:txBody>
          <a:bodyPr/>
          <a:lstStyle/>
          <a:p>
            <a:r>
              <a:rPr lang="en-US" dirty="0">
                <a:latin typeface="+mj-lt"/>
              </a:rPr>
              <a:t>What if the scenario is the opposite:</a:t>
            </a:r>
          </a:p>
          <a:p>
            <a:pPr lvl="1"/>
            <a:r>
              <a:rPr lang="en-US" dirty="0">
                <a:latin typeface="+mj-lt"/>
              </a:rPr>
              <a:t>I need an FSL command in the middle of an elaborate MATLAB processing pipeline. </a:t>
            </a:r>
          </a:p>
          <a:p>
            <a:r>
              <a:rPr lang="en-US" dirty="0">
                <a:latin typeface="+mj-lt"/>
              </a:rPr>
              <a:t>MATLAB has a command </a:t>
            </a:r>
            <a:r>
              <a:rPr lang="en-US" dirty="0" err="1">
                <a:solidFill>
                  <a:schemeClr val="accent4"/>
                </a:solidFill>
                <a:latin typeface="+mj-lt"/>
              </a:rPr>
              <a:t>unix</a:t>
            </a:r>
            <a:r>
              <a:rPr lang="en-US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dirty="0">
                <a:latin typeface="+mj-lt"/>
              </a:rPr>
              <a:t>to do just this.</a:t>
            </a:r>
          </a:p>
        </p:txBody>
      </p:sp>
      <p:pic>
        <p:nvPicPr>
          <p:cNvPr id="5" name="Picture 4" descr="bet_command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3664914"/>
            <a:ext cx="6264684" cy="10185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94340" y="4727249"/>
            <a:ext cx="4096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the variable </a:t>
            </a:r>
            <a:r>
              <a:rPr lang="en-US" dirty="0">
                <a:solidFill>
                  <a:schemeClr val="accent4"/>
                </a:solidFill>
              </a:rPr>
              <a:t>res=0</a:t>
            </a:r>
            <a:r>
              <a:rPr lang="en-US" dirty="0">
                <a:solidFill>
                  <a:srgbClr val="CCFFCC"/>
                </a:solidFill>
              </a:rPr>
              <a:t> </a:t>
            </a:r>
            <a:r>
              <a:rPr lang="en-US" dirty="0"/>
              <a:t>there were no errors.</a:t>
            </a:r>
            <a:endParaRPr lang="en-US" dirty="0">
              <a:solidFill>
                <a:srgbClr val="CCFFCC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905000" y="5112714"/>
            <a:ext cx="7725556" cy="1740932"/>
            <a:chOff x="685800" y="4572000"/>
            <a:chExt cx="7725556" cy="1740932"/>
          </a:xfrm>
        </p:grpSpPr>
        <p:grpSp>
          <p:nvGrpSpPr>
            <p:cNvPr id="12" name="Group 11"/>
            <p:cNvGrpSpPr/>
            <p:nvPr/>
          </p:nvGrpSpPr>
          <p:grpSpPr>
            <a:xfrm>
              <a:off x="685800" y="4572000"/>
              <a:ext cx="7725556" cy="1517904"/>
              <a:chOff x="685800" y="4572000"/>
              <a:chExt cx="7725556" cy="1517904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685800" y="4876800"/>
                <a:ext cx="283930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Of course you should always</a:t>
                </a:r>
              </a:p>
              <a:p>
                <a:r>
                  <a:rPr lang="en-US" dirty="0"/>
                  <a:t>CHECK the result!</a:t>
                </a:r>
              </a:p>
            </p:txBody>
          </p:sp>
          <p:pic>
            <p:nvPicPr>
              <p:cNvPr id="8" name="Picture 7" descr="b0_original.tif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19496" y="4572000"/>
                <a:ext cx="1609904" cy="1517904"/>
              </a:xfrm>
              <a:prstGeom prst="rect">
                <a:avLst/>
              </a:prstGeom>
            </p:spPr>
          </p:pic>
          <p:pic>
            <p:nvPicPr>
              <p:cNvPr id="9" name="Picture 8" descr="b0_with_bet.tif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64700" y="4648200"/>
                <a:ext cx="1546656" cy="1335024"/>
              </a:xfrm>
              <a:prstGeom prst="rect">
                <a:avLst/>
              </a:prstGeom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5568993" y="5943600"/>
              <a:ext cx="423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b0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16793" y="5939135"/>
              <a:ext cx="1021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b0_brain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ea typeface="ＭＳ Ｐゴシック" pitchFamily="-1" charset="-128"/>
                <a:cs typeface="ＭＳ Ｐゴシック" pitchFamily="-1" charset="-128"/>
              </a:rPr>
              <a:t>Martinos</a:t>
            </a:r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 Center MATLAB information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04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Overview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400" dirty="0">
                <a:latin typeface="+mj-lt"/>
                <a:ea typeface="ＭＳ Ｐゴシック" pitchFamily="-1" charset="-128"/>
                <a:cs typeface="ＭＳ Ｐゴシック" pitchFamily="-1" charset="-128"/>
              </a:rPr>
              <a:t>What is MATLAB?</a:t>
            </a:r>
            <a:endParaRPr lang="en-US" sz="2400" dirty="0">
              <a:solidFill>
                <a:srgbClr val="FF0000"/>
              </a:solidFill>
              <a:latin typeface="+mj-lt"/>
              <a:ea typeface="ＭＳ Ｐゴシック" pitchFamily="-1" charset="-128"/>
              <a:cs typeface="ＭＳ Ｐゴシック" pitchFamily="-1" charset="-128"/>
            </a:endParaRPr>
          </a:p>
          <a:p>
            <a:pPr lvl="1">
              <a:defRPr/>
            </a:pPr>
            <a:r>
              <a:rPr lang="en-US" sz="2400" dirty="0">
                <a:latin typeface="+mj-lt"/>
              </a:rPr>
              <a:t>MATLAB=(</a:t>
            </a:r>
            <a:r>
              <a:rPr lang="en-US" sz="2400" dirty="0" err="1">
                <a:latin typeface="+mj-lt"/>
              </a:rPr>
              <a:t>MATrix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LABoratory</a:t>
            </a:r>
            <a:r>
              <a:rPr lang="en-US" sz="2400" dirty="0">
                <a:latin typeface="+mj-lt"/>
              </a:rPr>
              <a:t>)</a:t>
            </a:r>
          </a:p>
          <a:p>
            <a:pPr lvl="1">
              <a:defRPr/>
            </a:pPr>
            <a:r>
              <a:rPr lang="en-US" sz="2400" dirty="0">
                <a:latin typeface="+mj-lt"/>
              </a:rPr>
              <a:t>Mathematical scripting language.</a:t>
            </a:r>
          </a:p>
          <a:p>
            <a:pPr lvl="1">
              <a:defRPr/>
            </a:pPr>
            <a:r>
              <a:rPr lang="en-US" sz="2400" dirty="0">
                <a:latin typeface="+mj-lt"/>
              </a:rPr>
              <a:t>Scientific computation tool.</a:t>
            </a:r>
          </a:p>
          <a:p>
            <a:pPr lvl="1">
              <a:defRPr/>
            </a:pPr>
            <a:r>
              <a:rPr lang="en-US" sz="2400" dirty="0">
                <a:latin typeface="+mj-lt"/>
              </a:rPr>
              <a:t>Scientific visualization tool.</a:t>
            </a:r>
          </a:p>
          <a:p>
            <a:pPr lvl="1">
              <a:defRPr/>
            </a:pPr>
            <a:r>
              <a:rPr lang="en-US" sz="2400" dirty="0">
                <a:latin typeface="+mj-lt"/>
              </a:rPr>
              <a:t>Your best friend!</a:t>
            </a:r>
          </a:p>
          <a:p>
            <a:pPr>
              <a:defRPr/>
            </a:pPr>
            <a:r>
              <a:rPr lang="en-US" sz="2400" dirty="0">
                <a:latin typeface="+mj-lt"/>
                <a:ea typeface="ＭＳ Ｐゴシック" pitchFamily="-1" charset="-128"/>
                <a:cs typeface="ＭＳ Ｐゴシック" pitchFamily="-1" charset="-128"/>
              </a:rPr>
              <a:t>What can I do with MATLAB?</a:t>
            </a:r>
          </a:p>
          <a:p>
            <a:pPr lvl="1">
              <a:defRPr/>
            </a:pPr>
            <a:r>
              <a:rPr lang="en-US" sz="2400" dirty="0">
                <a:latin typeface="+mj-lt"/>
                <a:ea typeface="ＭＳ Ｐゴシック" pitchFamily="-1" charset="-128"/>
                <a:cs typeface="ＭＳ Ｐゴシック" pitchFamily="-1" charset="-128"/>
              </a:rPr>
              <a:t>Automate complex data processing streams.</a:t>
            </a:r>
          </a:p>
          <a:p>
            <a:pPr lvl="1">
              <a:defRPr/>
            </a:pPr>
            <a:r>
              <a:rPr lang="en-US" sz="2400" dirty="0">
                <a:latin typeface="+mj-lt"/>
                <a:ea typeface="ＭＳ Ｐゴシック" pitchFamily="-1" charset="-128"/>
                <a:cs typeface="ＭＳ Ｐゴシック" pitchFamily="-1" charset="-128"/>
              </a:rPr>
              <a:t>Utilize a vast library of “toolboxes” for various tasks.</a:t>
            </a:r>
          </a:p>
          <a:p>
            <a:pPr lvl="1">
              <a:defRPr/>
            </a:pPr>
            <a:r>
              <a:rPr lang="en-US" sz="2400" dirty="0">
                <a:latin typeface="+mj-lt"/>
                <a:ea typeface="ＭＳ Ｐゴシック" pitchFamily="-1" charset="-128"/>
                <a:cs typeface="ＭＳ Ｐゴシック" pitchFamily="-1" charset="-128"/>
              </a:rPr>
              <a:t>Write your own data analysis/computation tools.</a:t>
            </a:r>
          </a:p>
          <a:p>
            <a:pPr lvl="1">
              <a:defRPr/>
            </a:pPr>
            <a:r>
              <a:rPr lang="en-US" sz="2400" dirty="0">
                <a:latin typeface="+mj-lt"/>
                <a:ea typeface="ＭＳ Ｐゴシック" pitchFamily="-1" charset="-128"/>
                <a:cs typeface="ＭＳ Ｐゴシック" pitchFamily="-1" charset="-128"/>
              </a:rPr>
              <a:t>You can do almost ANYTHING (except make coffee…)</a:t>
            </a:r>
          </a:p>
          <a:p>
            <a:pPr lvl="1">
              <a:defRPr/>
            </a:pPr>
            <a:endParaRPr lang="en-US" sz="2400" dirty="0">
              <a:latin typeface="+mj-lt"/>
            </a:endParaRPr>
          </a:p>
          <a:p>
            <a:pPr lvl="2">
              <a:defRPr/>
            </a:pPr>
            <a:endParaRPr lang="en-US" sz="2100" dirty="0">
              <a:latin typeface="+mj-lt"/>
            </a:endParaRPr>
          </a:p>
          <a:p>
            <a:pPr lvl="2">
              <a:buFont typeface="Wingdings 3" pitchFamily="-1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MATLAB packages &amp; licenses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>
                <a:latin typeface="+mj-lt"/>
              </a:rPr>
              <a:t>Martinos</a:t>
            </a:r>
            <a:r>
              <a:rPr lang="en-US" dirty="0">
                <a:latin typeface="+mj-lt"/>
              </a:rPr>
              <a:t> Center has a number of MATLAB licenses and various toolboxes available.</a:t>
            </a:r>
          </a:p>
          <a:p>
            <a:pPr lvl="1"/>
            <a:r>
              <a:rPr lang="en-US" dirty="0">
                <a:latin typeface="+mj-lt"/>
              </a:rPr>
              <a:t>These can be viewed using SHELL command</a:t>
            </a:r>
            <a:r>
              <a:rPr lang="en-US" dirty="0">
                <a:solidFill>
                  <a:srgbClr val="D735D3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accent4"/>
                </a:solidFill>
                <a:latin typeface="+mj-lt"/>
              </a:rPr>
              <a:t>lmstat</a:t>
            </a:r>
            <a:r>
              <a:rPr lang="en-US" dirty="0">
                <a:solidFill>
                  <a:schemeClr val="accent4"/>
                </a:solidFill>
                <a:latin typeface="+mj-lt"/>
              </a:rPr>
              <a:t> –a</a:t>
            </a:r>
          </a:p>
          <a:p>
            <a:pPr lvl="2"/>
            <a:r>
              <a:rPr lang="en-US" dirty="0">
                <a:solidFill>
                  <a:schemeClr val="accent1"/>
                </a:solidFill>
                <a:latin typeface="+mj-lt"/>
              </a:rPr>
              <a:t>Different toolboxes have different numbers of licenses.</a:t>
            </a:r>
          </a:p>
          <a:p>
            <a:r>
              <a:rPr lang="en-US" dirty="0" err="1">
                <a:latin typeface="+mj-lt"/>
              </a:rPr>
              <a:t>FreeSurfer</a:t>
            </a:r>
            <a:r>
              <a:rPr lang="en-US" dirty="0">
                <a:latin typeface="+mj-lt"/>
              </a:rPr>
              <a:t> has a MATLAB “toolbox”</a:t>
            </a:r>
          </a:p>
          <a:p>
            <a:pPr lvl="1"/>
            <a:r>
              <a:rPr lang="en-US" dirty="0">
                <a:latin typeface="+mj-lt"/>
              </a:rPr>
              <a:t>/usr/local/freesurfer/stable5_3_0/matlab</a:t>
            </a:r>
          </a:p>
          <a:p>
            <a:pPr lvl="1"/>
            <a:r>
              <a:rPr lang="en-US" dirty="0">
                <a:latin typeface="+mj-lt"/>
              </a:rPr>
              <a:t>Contains functions for reading FS surfaces, NIFTI MRI volumes etc.</a:t>
            </a:r>
          </a:p>
          <a:p>
            <a:r>
              <a:rPr lang="en-US" dirty="0">
                <a:latin typeface="+mj-lt"/>
              </a:rPr>
              <a:t>Various other packages with MATLAB tools:</a:t>
            </a:r>
          </a:p>
          <a:p>
            <a:pPr lvl="1"/>
            <a:r>
              <a:rPr lang="en-US" dirty="0">
                <a:latin typeface="+mj-lt"/>
              </a:rPr>
              <a:t>MNE for MEG/EEG source analysis</a:t>
            </a:r>
          </a:p>
          <a:p>
            <a:pPr lvl="2"/>
            <a:r>
              <a:rPr lang="en-US" dirty="0">
                <a:latin typeface="+mj-lt"/>
              </a:rPr>
              <a:t>/</a:t>
            </a:r>
            <a:r>
              <a:rPr lang="en-US" dirty="0" err="1">
                <a:latin typeface="+mj-lt"/>
              </a:rPr>
              <a:t>usr/pubsw/packages/mne/stable/share/matlab</a:t>
            </a:r>
            <a:r>
              <a:rPr lang="en-US" dirty="0">
                <a:latin typeface="+mj-lt"/>
              </a:rPr>
              <a:t>/</a:t>
            </a:r>
          </a:p>
          <a:p>
            <a:pPr lvl="1"/>
            <a:r>
              <a:rPr lang="en-US" dirty="0">
                <a:latin typeface="+mj-lt"/>
              </a:rPr>
              <a:t>SPM for fMRI etc (/</a:t>
            </a:r>
            <a:r>
              <a:rPr lang="en-US" dirty="0" err="1">
                <a:latin typeface="+mj-lt"/>
              </a:rPr>
              <a:t>usr/pubsw/common/spm</a:t>
            </a:r>
            <a:r>
              <a:rPr lang="en-US" dirty="0">
                <a:latin typeface="+mj-lt"/>
              </a:rPr>
              <a:t>)</a:t>
            </a:r>
          </a:p>
          <a:p>
            <a:pPr lvl="1"/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MATLAB startup settings: </a:t>
            </a:r>
            <a:r>
              <a:rPr lang="en-US" dirty="0" err="1">
                <a:solidFill>
                  <a:schemeClr val="accent4"/>
                </a:solidFill>
              </a:rPr>
              <a:t>startup.m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27575"/>
          </a:xfrm>
        </p:spPr>
        <p:txBody>
          <a:bodyPr>
            <a:noAutofit/>
          </a:bodyPr>
          <a:lstStyle/>
          <a:p>
            <a:r>
              <a:rPr lang="en-US" dirty="0"/>
              <a:t>The recommended way to add the paths to </a:t>
            </a:r>
            <a:r>
              <a:rPr lang="en-US" dirty="0">
                <a:solidFill>
                  <a:srgbClr val="FF0000"/>
                </a:solidFill>
              </a:rPr>
              <a:t>tools that  you ALWAYS use </a:t>
            </a:r>
            <a:r>
              <a:rPr lang="en-US" dirty="0"/>
              <a:t>is to manually edit the file </a:t>
            </a:r>
            <a:r>
              <a:rPr lang="en-US" dirty="0" err="1">
                <a:solidFill>
                  <a:schemeClr val="accent4"/>
                </a:solidFill>
              </a:rPr>
              <a:t>startup.m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The default </a:t>
            </a:r>
            <a:r>
              <a:rPr lang="en-US" dirty="0" err="1">
                <a:solidFill>
                  <a:schemeClr val="tx1"/>
                </a:solidFill>
              </a:rPr>
              <a:t>Martinos</a:t>
            </a:r>
            <a:r>
              <a:rPr lang="en-US" dirty="0">
                <a:solidFill>
                  <a:schemeClr val="tx1"/>
                </a:solidFill>
              </a:rPr>
              <a:t> Center location is: </a:t>
            </a:r>
          </a:p>
          <a:p>
            <a:pPr lvl="2">
              <a:buClr>
                <a:srgbClr val="D735D3"/>
              </a:buClr>
            </a:pPr>
            <a:r>
              <a:rPr lang="en-US" dirty="0">
                <a:solidFill>
                  <a:schemeClr val="tx1"/>
                </a:solidFill>
              </a:rPr>
              <a:t>~username/</a:t>
            </a:r>
            <a:r>
              <a:rPr lang="en-US" dirty="0" err="1">
                <a:solidFill>
                  <a:schemeClr val="tx1"/>
                </a:solidFill>
              </a:rPr>
              <a:t>matlab/startup.m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If you need to locate where that file is use MATLAB command </a:t>
            </a:r>
            <a:r>
              <a:rPr lang="en-US" dirty="0">
                <a:solidFill>
                  <a:srgbClr val="CCFFCC"/>
                </a:solidFill>
              </a:rPr>
              <a:t>which: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For example, if you want SPM8 to be automatically available you would write this to your </a:t>
            </a:r>
            <a:r>
              <a:rPr lang="en-US" dirty="0" err="1">
                <a:solidFill>
                  <a:schemeClr val="accent4"/>
                </a:solidFill>
              </a:rPr>
              <a:t>startup.m</a:t>
            </a:r>
            <a:r>
              <a:rPr lang="en-US" dirty="0">
                <a:solidFill>
                  <a:schemeClr val="accent4"/>
                </a:solidFill>
              </a:rPr>
              <a:t>: </a:t>
            </a:r>
          </a:p>
          <a:p>
            <a:pPr>
              <a:buClr>
                <a:srgbClr val="CCFFCC"/>
              </a:buClr>
            </a:pPr>
            <a:endParaRPr lang="en-US" dirty="0">
              <a:solidFill>
                <a:srgbClr val="CCFFCC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Then command </a:t>
            </a:r>
            <a:r>
              <a:rPr lang="en-US" dirty="0" err="1">
                <a:solidFill>
                  <a:schemeClr val="accent4"/>
                </a:solidFill>
              </a:rPr>
              <a:t>spm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will launch the SPM8 GUI in MATLAB.</a:t>
            </a:r>
          </a:p>
          <a:p>
            <a:pPr>
              <a:buClr>
                <a:srgbClr val="CCFFCC"/>
              </a:buClr>
              <a:buNone/>
            </a:pPr>
            <a:endParaRPr lang="en-US" dirty="0">
              <a:solidFill>
                <a:srgbClr val="CCFFCC"/>
              </a:solidFill>
            </a:endParaRPr>
          </a:p>
          <a:p>
            <a:pPr>
              <a:buClr>
                <a:srgbClr val="CCFFCC"/>
              </a:buClr>
              <a:buNone/>
            </a:pPr>
            <a:r>
              <a:rPr lang="en-US" dirty="0">
                <a:solidFill>
                  <a:srgbClr val="CCFFCC"/>
                </a:solidFill>
              </a:rPr>
              <a:t>	</a:t>
            </a:r>
          </a:p>
        </p:txBody>
      </p:sp>
      <p:pic>
        <p:nvPicPr>
          <p:cNvPr id="5" name="Picture 4" descr="startup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3896042"/>
            <a:ext cx="4362925" cy="293369"/>
          </a:xfrm>
          <a:prstGeom prst="rect">
            <a:avLst/>
          </a:prstGeom>
        </p:spPr>
      </p:pic>
      <p:pic>
        <p:nvPicPr>
          <p:cNvPr id="6" name="Picture 5" descr="adding_spm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5029200"/>
            <a:ext cx="5880100" cy="44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further notes on paths in MATLAB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5928"/>
            <a:ext cx="10515600" cy="4351338"/>
          </a:xfrm>
        </p:spPr>
        <p:txBody>
          <a:bodyPr/>
          <a:lstStyle/>
          <a:p>
            <a:r>
              <a:rPr lang="en-US" dirty="0"/>
              <a:t>It is recommended that you </a:t>
            </a:r>
            <a:r>
              <a:rPr lang="en-US" u="sng" dirty="0">
                <a:solidFill>
                  <a:srgbClr val="FF0000"/>
                </a:solidFill>
              </a:rPr>
              <a:t>DO NOT USE</a:t>
            </a:r>
            <a:r>
              <a:rPr lang="en-US" dirty="0">
                <a:solidFill>
                  <a:srgbClr val="FF0000"/>
                </a:solidFill>
              </a:rPr>
              <a:t> command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strike="sngStrike" dirty="0" err="1">
                <a:solidFill>
                  <a:srgbClr val="FF0000"/>
                </a:solidFill>
              </a:rPr>
              <a:t>pathdef</a:t>
            </a:r>
            <a:r>
              <a:rPr lang="en-US" dirty="0">
                <a:solidFill>
                  <a:srgbClr val="FF0000"/>
                </a:solidFill>
              </a:rPr>
              <a:t> OR the GUI </a:t>
            </a:r>
            <a:r>
              <a:rPr lang="en-US" strike="sngStrike" dirty="0">
                <a:solidFill>
                  <a:srgbClr val="FF0000"/>
                </a:solidFill>
              </a:rPr>
              <a:t>Set Path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for adding paths. </a:t>
            </a:r>
          </a:p>
          <a:p>
            <a:r>
              <a:rPr lang="en-US" dirty="0"/>
              <a:t>The recommended way to add path to tools that you only need in a specific script is to: </a:t>
            </a:r>
          </a:p>
          <a:p>
            <a:pPr lvl="1"/>
            <a:r>
              <a:rPr lang="en-US" dirty="0"/>
              <a:t>Use command </a:t>
            </a:r>
            <a:r>
              <a:rPr lang="en-US" dirty="0" err="1">
                <a:solidFill>
                  <a:schemeClr val="accent4"/>
                </a:solidFill>
              </a:rPr>
              <a:t>addpath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(see, previously presented slide </a:t>
            </a:r>
            <a:r>
              <a:rPr lang="en-US" i="1" dirty="0"/>
              <a:t>“Calling a function inside a script”</a:t>
            </a:r>
            <a:r>
              <a:rPr lang="en-US" dirty="0"/>
              <a:t>).</a:t>
            </a:r>
          </a:p>
          <a:p>
            <a:r>
              <a:rPr lang="en-US" dirty="0"/>
              <a:t>In case you need to add all subdirectories you can use </a:t>
            </a:r>
            <a:r>
              <a:rPr lang="en-US" dirty="0" err="1">
                <a:solidFill>
                  <a:schemeClr val="accent4"/>
                </a:solidFill>
              </a:rPr>
              <a:t>addpath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in conjunction with </a:t>
            </a:r>
            <a:r>
              <a:rPr lang="en-US" dirty="0" err="1">
                <a:solidFill>
                  <a:schemeClr val="accent4"/>
                </a:solidFill>
              </a:rPr>
              <a:t>genpath</a:t>
            </a:r>
            <a:r>
              <a:rPr lang="en-US" dirty="0">
                <a:solidFill>
                  <a:srgbClr val="CCFFCC"/>
                </a:solidFill>
              </a:rPr>
              <a:t>:	</a:t>
            </a:r>
          </a:p>
          <a:p>
            <a:pPr lvl="1">
              <a:buNone/>
            </a:pPr>
            <a:endParaRPr lang="en-US" dirty="0">
              <a:solidFill>
                <a:srgbClr val="CCFFCC"/>
              </a:solidFill>
            </a:endParaRPr>
          </a:p>
        </p:txBody>
      </p:sp>
      <p:pic>
        <p:nvPicPr>
          <p:cNvPr id="4" name="Picture 3" descr="genpath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800" y="4800600"/>
            <a:ext cx="7289800" cy="584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09800" y="5562600"/>
            <a:ext cx="807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3366FF"/>
                </a:solidFill>
              </a:rPr>
              <a:t>addpath(genpath(’~username/matlab/my_tools_folder</a:t>
            </a:r>
            <a:r>
              <a:rPr lang="en-US" dirty="0">
                <a:solidFill>
                  <a:srgbClr val="3366FF"/>
                </a:solidFill>
              </a:rPr>
              <a:t>'))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MATLAB &amp; </a:t>
            </a:r>
            <a:r>
              <a:rPr lang="en-US" dirty="0" err="1"/>
              <a:t>launchpad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5625"/>
            <a:ext cx="10744200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You can run MATLAB jobs in the cluster (</a:t>
            </a:r>
            <a:r>
              <a:rPr lang="en-US" dirty="0" err="1">
                <a:latin typeface="+mj-lt"/>
              </a:rPr>
              <a:t>launchpad</a:t>
            </a:r>
            <a:r>
              <a:rPr lang="en-US" dirty="0">
                <a:latin typeface="+mj-lt"/>
              </a:rPr>
              <a:t>):</a:t>
            </a:r>
          </a:p>
          <a:p>
            <a:pPr lvl="1"/>
            <a:r>
              <a:rPr lang="en-US" dirty="0" err="1">
                <a:latin typeface="+mj-lt"/>
              </a:rPr>
              <a:t>http://www.nmr.mgh.harvard.edu/martinos/userInfo/computer/launchpad.php</a:t>
            </a:r>
            <a:endParaRPr lang="en-US" dirty="0">
              <a:latin typeface="+mj-lt"/>
            </a:endParaRPr>
          </a:p>
          <a:p>
            <a:pPr lvl="1"/>
            <a:r>
              <a:rPr lang="en-US" dirty="0">
                <a:latin typeface="+mj-lt"/>
              </a:rPr>
              <a:t>You can find detailed instructions under </a:t>
            </a:r>
            <a:r>
              <a:rPr lang="en-US" i="1" dirty="0">
                <a:latin typeface="+mj-lt"/>
              </a:rPr>
              <a:t>“How can I run a MATLAB job” </a:t>
            </a:r>
            <a:r>
              <a:rPr lang="en-US" dirty="0">
                <a:latin typeface="+mj-lt"/>
              </a:rPr>
              <a:t>section in the above link.</a:t>
            </a:r>
          </a:p>
          <a:p>
            <a:r>
              <a:rPr lang="en-US" dirty="0">
                <a:latin typeface="+mj-lt"/>
              </a:rPr>
              <a:t>There is a separate MATLAB queue in </a:t>
            </a:r>
            <a:r>
              <a:rPr lang="en-US" dirty="0" err="1">
                <a:latin typeface="+mj-lt"/>
              </a:rPr>
              <a:t>launchpad</a:t>
            </a:r>
            <a:r>
              <a:rPr lang="en-US" dirty="0">
                <a:latin typeface="+mj-lt"/>
              </a:rPr>
              <a:t>.</a:t>
            </a:r>
          </a:p>
          <a:p>
            <a:pPr lvl="1"/>
            <a:r>
              <a:rPr lang="en-US" dirty="0">
                <a:latin typeface="+mj-lt"/>
              </a:rPr>
              <a:t>Max of 20 jobs for a given user.</a:t>
            </a:r>
          </a:p>
          <a:p>
            <a:pPr lvl="1"/>
            <a:r>
              <a:rPr lang="en-US" dirty="0">
                <a:latin typeface="+mj-lt"/>
              </a:rPr>
              <a:t>Only 1 job that uses any toolbox.</a:t>
            </a:r>
          </a:p>
          <a:p>
            <a:r>
              <a:rPr lang="en-US" dirty="0">
                <a:latin typeface="+mj-lt"/>
              </a:rPr>
              <a:t>Running 100 MATLAB jobs in </a:t>
            </a:r>
            <a:r>
              <a:rPr lang="en-US" dirty="0" err="1">
                <a:latin typeface="+mj-lt"/>
              </a:rPr>
              <a:t>launchpad</a:t>
            </a:r>
            <a:r>
              <a:rPr lang="en-US" dirty="0">
                <a:latin typeface="+mj-lt"/>
              </a:rPr>
              <a:t> take 100 licenses.</a:t>
            </a:r>
          </a:p>
          <a:p>
            <a:pPr lvl="1"/>
            <a:r>
              <a:rPr lang="en-US" dirty="0">
                <a:latin typeface="+mj-lt"/>
              </a:rPr>
              <a:t>It is recommended that you create a stand-alone version of your MATLAB program in order to avoid license failure.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MATLAB from your fully encrypted and sanitized “home” laptop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What if I need to do some MATLAB stuff on my laptop?</a:t>
            </a:r>
          </a:p>
          <a:p>
            <a:pPr lvl="1"/>
            <a:r>
              <a:rPr lang="en-US" dirty="0">
                <a:latin typeface="+mj-lt"/>
              </a:rPr>
              <a:t>You can install MATLAB with network license:</a:t>
            </a:r>
          </a:p>
          <a:p>
            <a:pPr lvl="2"/>
            <a:r>
              <a:rPr lang="en-US" dirty="0" err="1">
                <a:latin typeface="+mj-lt"/>
              </a:rPr>
              <a:t>https://www.nmr.mgh.harvard.edu/martinos/userInfo/computer/matlab/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You can utilize remote access to your work desktop:</a:t>
            </a:r>
          </a:p>
          <a:p>
            <a:pPr lvl="1"/>
            <a:r>
              <a:rPr lang="en-US" dirty="0">
                <a:latin typeface="+mj-lt"/>
              </a:rPr>
              <a:t>https://</a:t>
            </a:r>
            <a:r>
              <a:rPr lang="en-US" dirty="0" err="1">
                <a:latin typeface="+mj-lt"/>
              </a:rPr>
              <a:t>www.martinos.org</a:t>
            </a:r>
            <a:r>
              <a:rPr lang="en-US" dirty="0">
                <a:latin typeface="+mj-lt"/>
              </a:rPr>
              <a:t>/intranet/computer/remote-access</a:t>
            </a:r>
          </a:p>
          <a:p>
            <a:pPr lvl="1"/>
            <a:r>
              <a:rPr lang="en-US" dirty="0">
                <a:latin typeface="+mj-lt"/>
              </a:rPr>
              <a:t>Convenient if you need to check if a script is running correctly (instead of waiting 12 hours to see it crashed).</a:t>
            </a:r>
          </a:p>
          <a:p>
            <a:r>
              <a:rPr lang="en-US" dirty="0">
                <a:latin typeface="+mj-lt"/>
              </a:rPr>
              <a:t>If you need MATLAB anytime/anywhere, then you need to purchase a standalone license.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 for listening!</a:t>
            </a:r>
          </a:p>
        </p:txBody>
      </p:sp>
      <p:sp>
        <p:nvSpPr>
          <p:cNvPr id="7" name="Rectangle 6"/>
          <p:cNvSpPr/>
          <p:nvPr/>
        </p:nvSpPr>
        <p:spPr>
          <a:xfrm>
            <a:off x="3704911" y="2773680"/>
            <a:ext cx="4800600" cy="9753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/>
              <a:t>Questions?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5A545C3-7A6B-4AAC-87BB-A2871969A9E6}"/>
              </a:ext>
            </a:extLst>
          </p:cNvPr>
          <p:cNvSpPr txBox="1"/>
          <p:nvPr/>
        </p:nvSpPr>
        <p:spPr>
          <a:xfrm>
            <a:off x="3886199" y="4495800"/>
            <a:ext cx="4495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Feedback: mhaskell@fas.harvard.edu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C19FA6-CF24-4EFC-86C0-37CC3E8B2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6700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Code Snippets from demos</a:t>
            </a:r>
          </a:p>
        </p:txBody>
      </p:sp>
    </p:spTree>
    <p:extLst>
      <p:ext uri="{BB962C8B-B14F-4D97-AF65-F5344CB8AC3E}">
        <p14:creationId xmlns:p14="http://schemas.microsoft.com/office/powerpoint/2010/main" val="10927878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37F7D1-8D4D-44ED-8AD7-057F9CAB2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24447"/>
            <a:ext cx="9906000" cy="792163"/>
          </a:xfrm>
        </p:spPr>
        <p:txBody>
          <a:bodyPr>
            <a:normAutofit fontScale="90000"/>
          </a:bodyPr>
          <a:lstStyle/>
          <a:p>
            <a:r>
              <a:rPr lang="en-US" dirty="0"/>
              <a:t>MATLAB Interface – point out different parts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9BCC95C-B856-4289-B32D-160A5BCFA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066800"/>
            <a:ext cx="9663322" cy="544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3185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37F7D1-8D4D-44ED-8AD7-057F9CAB2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First Examples – type this code on command 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A4E4446-9DA3-4B1F-96E8-D0FFEB552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981200"/>
            <a:ext cx="4819650" cy="2628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130BA26-2985-4D6D-A364-4DDC845DF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5687" y="1981200"/>
            <a:ext cx="261937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7533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37F7D1-8D4D-44ED-8AD7-057F9CAB2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Editor and Functions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130BA26-2985-4D6D-A364-4DDC845DF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995487"/>
            <a:ext cx="2619375" cy="27336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4446B45-3345-4709-ACA1-ABFAF7D54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1995487"/>
            <a:ext cx="3086100" cy="31623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68508835-EBC7-4713-9580-8A075E75F8E1}"/>
              </a:ext>
            </a:extLst>
          </p:cNvPr>
          <p:cNvSpPr/>
          <p:nvPr/>
        </p:nvSpPr>
        <p:spPr>
          <a:xfrm>
            <a:off x="7467600" y="2438400"/>
            <a:ext cx="28956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15CCC389-4B06-44A7-AB6B-D60D8A05E6AB}"/>
              </a:ext>
            </a:extLst>
          </p:cNvPr>
          <p:cNvSpPr/>
          <p:nvPr/>
        </p:nvSpPr>
        <p:spPr>
          <a:xfrm>
            <a:off x="7372350" y="3886201"/>
            <a:ext cx="28956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xmlns="" id="{D62DAB28-487B-457B-B92D-D37D5E25EA7D}"/>
              </a:ext>
            </a:extLst>
          </p:cNvPr>
          <p:cNvSpPr/>
          <p:nvPr/>
        </p:nvSpPr>
        <p:spPr>
          <a:xfrm>
            <a:off x="5313709" y="3414765"/>
            <a:ext cx="914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E8FD60E-4422-4D87-8B88-1099515DEC1C}"/>
              </a:ext>
            </a:extLst>
          </p:cNvPr>
          <p:cNvSpPr txBox="1"/>
          <p:nvPr/>
        </p:nvSpPr>
        <p:spPr>
          <a:xfrm>
            <a:off x="5080729" y="4029388"/>
            <a:ext cx="13310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show editor, then write function</a:t>
            </a:r>
          </a:p>
        </p:txBody>
      </p:sp>
    </p:spTree>
    <p:extLst>
      <p:ext uri="{BB962C8B-B14F-4D97-AF65-F5344CB8AC3E}">
        <p14:creationId xmlns:p14="http://schemas.microsoft.com/office/powerpoint/2010/main" val="229670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Double-edged sword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400" dirty="0">
                <a:latin typeface="+mj-lt"/>
                <a:ea typeface="ＭＳ Ｐゴシック" pitchFamily="-1" charset="-128"/>
                <a:cs typeface="ＭＳ Ｐゴシック" pitchFamily="-1" charset="-128"/>
              </a:rPr>
              <a:t>Pros of MATLAB</a:t>
            </a:r>
            <a:endParaRPr lang="en-US" sz="2400" dirty="0">
              <a:solidFill>
                <a:srgbClr val="FF0000"/>
              </a:solidFill>
              <a:latin typeface="+mj-lt"/>
              <a:ea typeface="ＭＳ Ｐゴシック" pitchFamily="-1" charset="-128"/>
              <a:cs typeface="ＭＳ Ｐゴシック" pitchFamily="-1" charset="-128"/>
            </a:endParaRPr>
          </a:p>
          <a:p>
            <a:pPr lvl="1">
              <a:defRPr/>
            </a:pPr>
            <a:r>
              <a:rPr lang="en-US" sz="2400" dirty="0">
                <a:latin typeface="+mj-lt"/>
              </a:rPr>
              <a:t>MATLAB is a commercial package:</a:t>
            </a:r>
          </a:p>
          <a:p>
            <a:pPr lvl="2">
              <a:buClr>
                <a:srgbClr val="D735D3"/>
              </a:buClr>
              <a:defRPr/>
            </a:pPr>
            <a:r>
              <a:rPr lang="en-US" sz="2100" dirty="0">
                <a:latin typeface="+mj-lt"/>
              </a:rPr>
              <a:t>Support is available and programs should “work”.</a:t>
            </a:r>
            <a:endParaRPr lang="en-US" sz="2400" dirty="0">
              <a:latin typeface="+mj-lt"/>
            </a:endParaRPr>
          </a:p>
          <a:p>
            <a:pPr lvl="1">
              <a:defRPr/>
            </a:pPr>
            <a:r>
              <a:rPr lang="en-US" sz="2400" dirty="0">
                <a:latin typeface="+mj-lt"/>
              </a:rPr>
              <a:t>MATLAB is a “scripting language”:</a:t>
            </a:r>
          </a:p>
          <a:p>
            <a:pPr lvl="2">
              <a:buClr>
                <a:srgbClr val="D735D3"/>
              </a:buClr>
              <a:defRPr/>
            </a:pPr>
            <a:r>
              <a:rPr lang="en-US" sz="2100" dirty="0">
                <a:latin typeface="+mj-lt"/>
              </a:rPr>
              <a:t>Programs don’t need to be “compiled”.</a:t>
            </a:r>
          </a:p>
          <a:p>
            <a:pPr lvl="2">
              <a:buClr>
                <a:srgbClr val="D735D3"/>
              </a:buClr>
              <a:defRPr/>
            </a:pPr>
            <a:r>
              <a:rPr lang="en-US" sz="2100" dirty="0">
                <a:latin typeface="+mj-lt"/>
              </a:rPr>
              <a:t>Allows “on-line debugging” and fast testing of ideas.</a:t>
            </a:r>
          </a:p>
          <a:p>
            <a:pPr>
              <a:defRPr/>
            </a:pPr>
            <a:r>
              <a:rPr lang="en-US" sz="2400" dirty="0">
                <a:latin typeface="+mj-lt"/>
                <a:ea typeface="ＭＳ Ｐゴシック" pitchFamily="-1" charset="-128"/>
                <a:cs typeface="ＭＳ Ｐゴシック" pitchFamily="-1" charset="-128"/>
              </a:rPr>
              <a:t>Cons of MATLAB</a:t>
            </a:r>
          </a:p>
          <a:p>
            <a:pPr lvl="1">
              <a:defRPr/>
            </a:pPr>
            <a:r>
              <a:rPr lang="en-US" sz="2400" dirty="0">
                <a:latin typeface="+mj-lt"/>
              </a:rPr>
              <a:t>MATLAB is a commercial package:</a:t>
            </a:r>
          </a:p>
          <a:p>
            <a:pPr lvl="2">
              <a:buClr>
                <a:srgbClr val="D735D3"/>
              </a:buClr>
              <a:defRPr/>
            </a:pPr>
            <a:r>
              <a:rPr lang="en-US" sz="2100" dirty="0">
                <a:latin typeface="+mj-lt"/>
              </a:rPr>
              <a:t>All toolboxes cost money (a LOT for non-academics).</a:t>
            </a:r>
          </a:p>
          <a:p>
            <a:pPr lvl="1">
              <a:defRPr/>
            </a:pPr>
            <a:r>
              <a:rPr lang="en-US" sz="2400" dirty="0">
                <a:latin typeface="+mj-lt"/>
              </a:rPr>
              <a:t>MATLAB is a “scripting language”:</a:t>
            </a:r>
          </a:p>
          <a:p>
            <a:pPr lvl="2">
              <a:buClr>
                <a:srgbClr val="D735D3"/>
              </a:buClr>
              <a:defRPr/>
            </a:pPr>
            <a:r>
              <a:rPr lang="en-US" sz="2100" dirty="0">
                <a:latin typeface="+mj-lt"/>
              </a:rPr>
              <a:t>Variables can be declared without explicit types.</a:t>
            </a:r>
          </a:p>
          <a:p>
            <a:pPr lvl="2">
              <a:buClr>
                <a:srgbClr val="D735D3"/>
              </a:buClr>
              <a:defRPr/>
            </a:pPr>
            <a:r>
              <a:rPr lang="en-US" sz="2100" dirty="0">
                <a:latin typeface="+mj-lt"/>
              </a:rPr>
              <a:t>MATLAB tries to guess what you mean (BEWARE! </a:t>
            </a:r>
            <a:r>
              <a:rPr lang="mr-IN" sz="2100" dirty="0">
                <a:latin typeface="+mj-lt"/>
              </a:rPr>
              <a:t>–</a:t>
            </a:r>
            <a:r>
              <a:rPr lang="en-US" sz="2100" dirty="0">
                <a:latin typeface="+mj-lt"/>
              </a:rPr>
              <a:t> examples to come)</a:t>
            </a:r>
          </a:p>
          <a:p>
            <a:pPr lvl="3">
              <a:buClr>
                <a:srgbClr val="D735D3"/>
              </a:buClr>
              <a:defRPr/>
            </a:pPr>
            <a:endParaRPr lang="en-US" sz="1900" dirty="0">
              <a:latin typeface="+mj-lt"/>
            </a:endParaRPr>
          </a:p>
          <a:p>
            <a:pPr lvl="1">
              <a:defRPr/>
            </a:pPr>
            <a:endParaRPr lang="en-US" sz="2400" dirty="0">
              <a:latin typeface="+mj-lt"/>
            </a:endParaRPr>
          </a:p>
          <a:p>
            <a:pPr lvl="2">
              <a:defRPr/>
            </a:pPr>
            <a:endParaRPr lang="en-US" sz="2100" dirty="0">
              <a:latin typeface="+mj-lt"/>
            </a:endParaRPr>
          </a:p>
          <a:p>
            <a:pPr lvl="2">
              <a:buFont typeface="Wingdings 3" pitchFamily="-1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37F7D1-8D4D-44ED-8AD7-057F9CAB2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Editor Techniques – code folding and debugging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67FEFF9-2A7C-43A1-B5AD-FE674A0639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24"/>
          <a:stretch/>
        </p:blipFill>
        <p:spPr>
          <a:xfrm>
            <a:off x="381001" y="2271712"/>
            <a:ext cx="4724400" cy="35337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B4EAB6D-127D-4FA1-A009-E886F4A337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6418" y="2057400"/>
            <a:ext cx="5260281" cy="3962401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xmlns="" id="{19F1FE0D-45FF-4F7B-836E-C897758D4C29}"/>
              </a:ext>
            </a:extLst>
          </p:cNvPr>
          <p:cNvSpPr/>
          <p:nvPr/>
        </p:nvSpPr>
        <p:spPr>
          <a:xfrm>
            <a:off x="5313709" y="3414765"/>
            <a:ext cx="914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F7E52B4-2157-4CA8-800A-04098533C052}"/>
              </a:ext>
            </a:extLst>
          </p:cNvPr>
          <p:cNvSpPr txBox="1"/>
          <p:nvPr/>
        </p:nvSpPr>
        <p:spPr>
          <a:xfrm>
            <a:off x="5080729" y="4029388"/>
            <a:ext cx="13310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use debugger, set conditional breakpoint</a:t>
            </a:r>
          </a:p>
        </p:txBody>
      </p:sp>
    </p:spTree>
    <p:extLst>
      <p:ext uri="{BB962C8B-B14F-4D97-AF65-F5344CB8AC3E}">
        <p14:creationId xmlns:p14="http://schemas.microsoft.com/office/powerpoint/2010/main" val="11107150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37F7D1-8D4D-44ED-8AD7-057F9CAB2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7" y="1251963"/>
            <a:ext cx="4038600" cy="1325563"/>
          </a:xfrm>
        </p:spPr>
        <p:txBody>
          <a:bodyPr/>
          <a:lstStyle/>
          <a:p>
            <a:pPr algn="ctr"/>
            <a:r>
              <a:rPr lang="en-US" dirty="0"/>
              <a:t>Optimization 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49D1E7A-B13B-47F5-B8E1-11E81E5DA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4015"/>
            <a:ext cx="5562600" cy="65899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739B903-E0E3-4597-B5CC-B23C87696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2" y="3424812"/>
            <a:ext cx="5695950" cy="2181225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xmlns="" id="{B75856B2-34AE-4902-B92D-CD534AE6CEB5}"/>
              </a:ext>
            </a:extLst>
          </p:cNvPr>
          <p:cNvSpPr/>
          <p:nvPr/>
        </p:nvSpPr>
        <p:spPr>
          <a:xfrm>
            <a:off x="2286000" y="4724400"/>
            <a:ext cx="1219200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1A7AD1FE-1AFB-4E31-BCB8-44294B70FB49}"/>
              </a:ext>
            </a:extLst>
          </p:cNvPr>
          <p:cNvCxnSpPr>
            <a:stCxn id="9" idx="6"/>
          </p:cNvCxnSpPr>
          <p:nvPr/>
        </p:nvCxnSpPr>
        <p:spPr>
          <a:xfrm flipV="1">
            <a:off x="3505200" y="3886200"/>
            <a:ext cx="5486400" cy="10668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250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Alternatives to MATLAB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400" dirty="0">
                <a:latin typeface="+mj-lt"/>
                <a:ea typeface="ＭＳ Ｐゴシック" pitchFamily="-1" charset="-128"/>
                <a:cs typeface="ＭＳ Ｐゴシック" pitchFamily="-1" charset="-128"/>
              </a:rPr>
              <a:t>GNU Octave</a:t>
            </a:r>
            <a:endParaRPr lang="en-US" sz="2400" dirty="0">
              <a:latin typeface="+mj-lt"/>
            </a:endParaRPr>
          </a:p>
          <a:p>
            <a:pPr lvl="1">
              <a:defRPr/>
            </a:pPr>
            <a:r>
              <a:rPr lang="en-US" sz="2400" dirty="0">
                <a:latin typeface="+mj-lt"/>
              </a:rPr>
              <a:t>Free, intended to be fully compatible with MATLAB</a:t>
            </a:r>
          </a:p>
          <a:p>
            <a:pPr lvl="1">
              <a:defRPr/>
            </a:pPr>
            <a:r>
              <a:rPr lang="en-US" sz="2400" dirty="0">
                <a:latin typeface="+mj-lt"/>
              </a:rPr>
              <a:t>https://</a:t>
            </a:r>
            <a:r>
              <a:rPr lang="en-US" sz="2400" dirty="0" err="1">
                <a:latin typeface="+mj-lt"/>
              </a:rPr>
              <a:t>gnu.org</a:t>
            </a:r>
            <a:r>
              <a:rPr lang="en-US" sz="2400" dirty="0">
                <a:latin typeface="+mj-lt"/>
              </a:rPr>
              <a:t>/software/octave/</a:t>
            </a:r>
          </a:p>
          <a:p>
            <a:pPr>
              <a:defRPr/>
            </a:pPr>
            <a:r>
              <a:rPr lang="en-US" sz="2400" dirty="0" err="1">
                <a:latin typeface="+mj-lt"/>
                <a:ea typeface="ＭＳ Ｐゴシック" pitchFamily="-1" charset="-128"/>
                <a:cs typeface="ＭＳ Ｐゴシック" pitchFamily="-1" charset="-128"/>
              </a:rPr>
              <a:t>Scilab</a:t>
            </a:r>
            <a:endParaRPr lang="en-US" sz="2400" dirty="0">
              <a:latin typeface="+mj-lt"/>
              <a:ea typeface="ＭＳ Ｐゴシック" pitchFamily="-1" charset="-128"/>
              <a:cs typeface="ＭＳ Ｐゴシック" pitchFamily="-1" charset="-128"/>
            </a:endParaRPr>
          </a:p>
          <a:p>
            <a:pPr lvl="1">
              <a:defRPr/>
            </a:pPr>
            <a:r>
              <a:rPr lang="en-US" sz="2400" dirty="0">
                <a:latin typeface="+mj-lt"/>
                <a:ea typeface="ＭＳ Ｐゴシック" pitchFamily="-1" charset="-128"/>
                <a:cs typeface="ＭＳ Ｐゴシック" pitchFamily="-1" charset="-128"/>
              </a:rPr>
              <a:t>Open source, code translator for MATLAB -&gt; </a:t>
            </a:r>
            <a:r>
              <a:rPr lang="en-US" sz="2400" dirty="0" err="1">
                <a:latin typeface="+mj-lt"/>
                <a:ea typeface="ＭＳ Ｐゴシック" pitchFamily="-1" charset="-128"/>
                <a:cs typeface="ＭＳ Ｐゴシック" pitchFamily="-1" charset="-128"/>
              </a:rPr>
              <a:t>Scilab</a:t>
            </a:r>
            <a:r>
              <a:rPr lang="en-US" sz="2400" dirty="0">
                <a:latin typeface="+mj-lt"/>
                <a:ea typeface="ＭＳ Ｐゴシック" pitchFamily="-1" charset="-128"/>
                <a:cs typeface="ＭＳ Ｐゴシック" pitchFamily="-1" charset="-128"/>
              </a:rPr>
              <a:t>.</a:t>
            </a:r>
          </a:p>
          <a:p>
            <a:pPr lvl="1">
              <a:defRPr/>
            </a:pPr>
            <a:r>
              <a:rPr lang="en-US" sz="2400" dirty="0">
                <a:latin typeface="+mj-lt"/>
              </a:rPr>
              <a:t>http://</a:t>
            </a:r>
            <a:r>
              <a:rPr lang="en-US" sz="2400" dirty="0" err="1">
                <a:latin typeface="+mj-lt"/>
              </a:rPr>
              <a:t>www.scilab.org</a:t>
            </a:r>
            <a:endParaRPr lang="en-US" sz="2400" dirty="0">
              <a:latin typeface="+mj-lt"/>
            </a:endParaRPr>
          </a:p>
          <a:p>
            <a:pPr>
              <a:defRPr/>
            </a:pPr>
            <a:r>
              <a:rPr lang="en-US" sz="2400" dirty="0">
                <a:latin typeface="+mj-lt"/>
                <a:ea typeface="ＭＳ Ｐゴシック" pitchFamily="-1" charset="-128"/>
                <a:cs typeface="ＭＳ Ｐゴシック" pitchFamily="-1" charset="-128"/>
              </a:rPr>
              <a:t>Python</a:t>
            </a:r>
          </a:p>
          <a:p>
            <a:pPr lvl="1">
              <a:defRPr/>
            </a:pPr>
            <a:r>
              <a:rPr lang="en-US" sz="2400" dirty="0">
                <a:ea typeface="ＭＳ Ｐゴシック" pitchFamily="-1" charset="-128"/>
                <a:cs typeface="ＭＳ Ｐゴシック" pitchFamily="-1" charset="-128"/>
              </a:rPr>
              <a:t>Free, generic scripting language</a:t>
            </a:r>
          </a:p>
          <a:p>
            <a:pPr lvl="1">
              <a:defRPr/>
            </a:pPr>
            <a:r>
              <a:rPr lang="en-US" sz="2400" dirty="0" err="1">
                <a:ea typeface="ＭＳ Ｐゴシック" pitchFamily="-1" charset="-128"/>
                <a:cs typeface="ＭＳ Ｐゴシック" pitchFamily="-1" charset="-128"/>
              </a:rPr>
              <a:t>NumPy</a:t>
            </a:r>
            <a:r>
              <a:rPr lang="en-US" sz="2400" dirty="0">
                <a:ea typeface="ＭＳ Ｐゴシック" pitchFamily="-1" charset="-128"/>
                <a:cs typeface="ＭＳ Ｐゴシック" pitchFamily="-1" charset="-128"/>
              </a:rPr>
              <a:t>, </a:t>
            </a:r>
            <a:r>
              <a:rPr lang="en-US" sz="2400" dirty="0" err="1">
                <a:ea typeface="ＭＳ Ｐゴシック" pitchFamily="-1" charset="-128"/>
                <a:cs typeface="ＭＳ Ｐゴシック" pitchFamily="-1" charset="-128"/>
              </a:rPr>
              <a:t>SciPy</a:t>
            </a:r>
            <a:r>
              <a:rPr lang="en-US" sz="2400" dirty="0">
                <a:ea typeface="ＭＳ Ｐゴシック" pitchFamily="-1" charset="-128"/>
                <a:cs typeface="ＭＳ Ｐゴシック" pitchFamily="-1" charset="-128"/>
              </a:rPr>
              <a:t>, &amp; </a:t>
            </a:r>
            <a:r>
              <a:rPr lang="en-US" sz="2400" dirty="0" err="1">
                <a:ea typeface="ＭＳ Ｐゴシック" pitchFamily="-1" charset="-128"/>
                <a:cs typeface="ＭＳ Ｐゴシック" pitchFamily="-1" charset="-128"/>
              </a:rPr>
              <a:t>Matplotlib</a:t>
            </a:r>
            <a:r>
              <a:rPr lang="en-US" sz="2400" dirty="0">
                <a:ea typeface="ＭＳ Ｐゴシック" pitchFamily="-1" charset="-128"/>
                <a:cs typeface="ＭＳ Ｐゴシック" pitchFamily="-1" charset="-128"/>
              </a:rPr>
              <a:t> extensions mimic MATLAB.</a:t>
            </a:r>
          </a:p>
          <a:p>
            <a:pPr>
              <a:defRPr/>
            </a:pPr>
            <a:r>
              <a:rPr lang="en-US" sz="2700" dirty="0">
                <a:latin typeface="+mj-lt"/>
                <a:ea typeface="ＭＳ Ｐゴシック" pitchFamily="-1" charset="-128"/>
                <a:cs typeface="ＭＳ Ｐゴシック" pitchFamily="-1" charset="-128"/>
              </a:rPr>
              <a:t>Learn as many as you see fit!</a:t>
            </a:r>
          </a:p>
          <a:p>
            <a:pPr lvl="1">
              <a:defRPr/>
            </a:pPr>
            <a:r>
              <a:rPr lang="en-US" sz="2400" dirty="0">
                <a:latin typeface="+mj-lt"/>
                <a:ea typeface="ＭＳ Ｐゴシック" pitchFamily="-1" charset="-128"/>
                <a:cs typeface="ＭＳ Ｐゴシック" pitchFamily="-1" charset="-128"/>
              </a:rPr>
              <a:t>Use the </a:t>
            </a:r>
            <a:r>
              <a:rPr lang="en-US" sz="2400" dirty="0" err="1">
                <a:latin typeface="+mj-lt"/>
                <a:ea typeface="ＭＳ Ｐゴシック" pitchFamily="-1" charset="-128"/>
                <a:cs typeface="ＭＳ Ｐゴシック" pitchFamily="-1" charset="-128"/>
              </a:rPr>
              <a:t>one(s</a:t>
            </a:r>
            <a:r>
              <a:rPr lang="en-US" sz="2400" dirty="0">
                <a:latin typeface="+mj-lt"/>
                <a:ea typeface="ＭＳ Ｐゴシック" pitchFamily="-1" charset="-128"/>
                <a:cs typeface="ＭＳ Ｐゴシック" pitchFamily="-1" charset="-128"/>
              </a:rPr>
              <a:t>) that make </a:t>
            </a:r>
            <a:r>
              <a:rPr lang="en-US" sz="2400" dirty="0">
                <a:solidFill>
                  <a:srgbClr val="FF0000"/>
                </a:solidFill>
                <a:latin typeface="+mj-lt"/>
                <a:ea typeface="ＭＳ Ｐゴシック" pitchFamily="-1" charset="-128"/>
                <a:cs typeface="ＭＳ Ｐゴシック" pitchFamily="-1" charset="-128"/>
              </a:rPr>
              <a:t>YOUR</a:t>
            </a:r>
            <a:r>
              <a:rPr lang="en-US" sz="2400" dirty="0">
                <a:latin typeface="+mj-lt"/>
                <a:ea typeface="ＭＳ Ｐゴシック" pitchFamily="-1" charset="-128"/>
                <a:cs typeface="ＭＳ Ｐゴシック" pitchFamily="-1" charset="-128"/>
              </a:rPr>
              <a:t> workflow </a:t>
            </a:r>
            <a:r>
              <a:rPr lang="en-US" sz="2400" dirty="0">
                <a:solidFill>
                  <a:srgbClr val="FF0000"/>
                </a:solidFill>
                <a:latin typeface="+mj-lt"/>
                <a:ea typeface="ＭＳ Ｐゴシック" pitchFamily="-1" charset="-128"/>
                <a:cs typeface="ＭＳ Ｐゴシック" pitchFamily="-1" charset="-128"/>
              </a:rPr>
              <a:t>EFFICIENT</a:t>
            </a:r>
            <a:r>
              <a:rPr lang="en-US" sz="2400" dirty="0">
                <a:latin typeface="+mj-lt"/>
                <a:ea typeface="ＭＳ Ｐゴシック" pitchFamily="-1" charset="-128"/>
                <a:cs typeface="ＭＳ Ｐゴシック" pitchFamily="-1" charset="-128"/>
              </a:rPr>
              <a:t>.</a:t>
            </a:r>
            <a:endParaRPr lang="en-US" sz="2400" dirty="0">
              <a:latin typeface="+mj-lt"/>
            </a:endParaRPr>
          </a:p>
          <a:p>
            <a:pPr lvl="2">
              <a:buNone/>
              <a:defRPr/>
            </a:pPr>
            <a:endParaRPr lang="en-US" sz="2100" dirty="0">
              <a:latin typeface="+mj-lt"/>
            </a:endParaRPr>
          </a:p>
          <a:p>
            <a:pPr lvl="2">
              <a:buFont typeface="Wingdings 3" pitchFamily="-1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Getting Started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 MATLAB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If you are logged into a Linux box in </a:t>
            </a:r>
            <a:r>
              <a:rPr lang="en-US" dirty="0" err="1">
                <a:latin typeface="+mj-lt"/>
              </a:rPr>
              <a:t>Martinos</a:t>
            </a:r>
            <a:r>
              <a:rPr lang="en-US" dirty="0">
                <a:latin typeface="+mj-lt"/>
              </a:rPr>
              <a:t> Center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+mj-lt"/>
              </a:rPr>
              <a:t>Command</a:t>
            </a:r>
            <a:r>
              <a:rPr lang="en-US" dirty="0">
                <a:solidFill>
                  <a:srgbClr val="CCFFCC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accent4"/>
                </a:solidFill>
                <a:latin typeface="+mj-lt"/>
              </a:rPr>
              <a:t>matlab</a:t>
            </a:r>
            <a:r>
              <a:rPr lang="en-US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opens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DEFAULT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MATLAB version (or </a:t>
            </a:r>
            <a:r>
              <a:rPr lang="en-US" dirty="0" err="1">
                <a:solidFill>
                  <a:schemeClr val="accent4"/>
                </a:solidFill>
                <a:latin typeface="+mj-lt"/>
              </a:rPr>
              <a:t>matlab</a:t>
            </a:r>
            <a:r>
              <a:rPr lang="en-US" dirty="0">
                <a:solidFill>
                  <a:schemeClr val="accent4"/>
                </a:solidFill>
                <a:latin typeface="+mj-lt"/>
              </a:rPr>
              <a:t>&amp;)</a:t>
            </a:r>
          </a:p>
          <a:p>
            <a:pPr lvl="1"/>
            <a:r>
              <a:rPr lang="en-US" dirty="0">
                <a:latin typeface="+mj-lt"/>
              </a:rPr>
              <a:t>Note: This is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NOT</a:t>
            </a:r>
            <a:r>
              <a:rPr lang="en-US" dirty="0">
                <a:latin typeface="+mj-lt"/>
              </a:rPr>
              <a:t> necessarily the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LATEST</a:t>
            </a:r>
            <a:r>
              <a:rPr lang="en-US" dirty="0">
                <a:latin typeface="+mj-lt"/>
              </a:rPr>
              <a:t> version</a:t>
            </a:r>
            <a:endParaRPr lang="en-US" dirty="0">
              <a:solidFill>
                <a:srgbClr val="CCFFCC"/>
              </a:solidFill>
              <a:latin typeface="+mj-lt"/>
            </a:endParaRPr>
          </a:p>
          <a:p>
            <a:pPr lvl="1">
              <a:buNone/>
            </a:pPr>
            <a:r>
              <a:rPr lang="en-US" dirty="0">
                <a:latin typeface="+mj-lt"/>
              </a:rPr>
              <a:t> </a:t>
            </a:r>
          </a:p>
          <a:p>
            <a:pPr lvl="1">
              <a:buNone/>
            </a:pPr>
            <a:endParaRPr lang="en-US" dirty="0">
              <a:latin typeface="+mj-lt"/>
            </a:endParaRPr>
          </a:p>
          <a:p>
            <a:r>
              <a:rPr lang="en-US" dirty="0"/>
              <a:t>Other versions can be found as well:</a:t>
            </a:r>
            <a:endParaRPr lang="en-US" dirty="0">
              <a:solidFill>
                <a:srgbClr val="CCFFCC"/>
              </a:solidFill>
              <a:latin typeface="+mj-lt"/>
            </a:endParaRPr>
          </a:p>
          <a:p>
            <a:pPr lvl="1"/>
            <a:r>
              <a:rPr lang="en-US" dirty="0">
                <a:solidFill>
                  <a:schemeClr val="accent4"/>
                </a:solidFill>
                <a:latin typeface="+mj-lt"/>
              </a:rPr>
              <a:t>/</a:t>
            </a:r>
            <a:r>
              <a:rPr lang="en-US" dirty="0" err="1">
                <a:solidFill>
                  <a:schemeClr val="accent4"/>
                </a:solidFill>
                <a:latin typeface="+mj-lt"/>
              </a:rPr>
              <a:t>usr</a:t>
            </a:r>
            <a:r>
              <a:rPr lang="en-US" dirty="0">
                <a:solidFill>
                  <a:schemeClr val="accent4"/>
                </a:solidFill>
                <a:latin typeface="+mj-lt"/>
              </a:rPr>
              <a:t>/</a:t>
            </a:r>
            <a:r>
              <a:rPr lang="en-US" dirty="0" err="1">
                <a:solidFill>
                  <a:schemeClr val="accent4"/>
                </a:solidFill>
                <a:latin typeface="+mj-lt"/>
              </a:rPr>
              <a:t>pubsw</a:t>
            </a:r>
            <a:r>
              <a:rPr lang="en-US" dirty="0">
                <a:solidFill>
                  <a:schemeClr val="accent4"/>
                </a:solidFill>
                <a:latin typeface="+mj-lt"/>
              </a:rPr>
              <a:t>/common/</a:t>
            </a:r>
            <a:r>
              <a:rPr lang="en-US" dirty="0" err="1">
                <a:solidFill>
                  <a:schemeClr val="accent4"/>
                </a:solidFill>
                <a:latin typeface="+mj-lt"/>
              </a:rPr>
              <a:t>matlab</a:t>
            </a:r>
            <a:r>
              <a:rPr lang="en-US" dirty="0">
                <a:solidFill>
                  <a:schemeClr val="accent4"/>
                </a:solidFill>
                <a:latin typeface="+mj-lt"/>
              </a:rPr>
              <a:t>/R2016a/bin/</a:t>
            </a:r>
            <a:r>
              <a:rPr lang="en-US" dirty="0" err="1">
                <a:solidFill>
                  <a:schemeClr val="accent4"/>
                </a:solidFill>
                <a:latin typeface="+mj-lt"/>
              </a:rPr>
              <a:t>matlab</a:t>
            </a:r>
            <a:r>
              <a:rPr lang="en-US" dirty="0" err="1">
                <a:solidFill>
                  <a:srgbClr val="FFFFFF"/>
                </a:solidFill>
                <a:latin typeface="+mj-lt"/>
              </a:rPr>
              <a:t>Opens</a:t>
            </a:r>
            <a:r>
              <a:rPr lang="en-US" dirty="0">
                <a:solidFill>
                  <a:srgbClr val="FFFFFF"/>
                </a:solidFill>
                <a:latin typeface="+mj-lt"/>
              </a:rPr>
              <a:t> the version 7.5 should you happen to need that.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9080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MATLAB Interface &amp; First Examples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a3d2f759-6443-4d61-b3f7-b47501b1ec6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ee0e38cd-8345-4457-8620-da992bb60d3f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85716</TotalTime>
  <Words>2010</Words>
  <Application>Microsoft Office PowerPoint</Application>
  <PresentationFormat>Widescreen</PresentationFormat>
  <Paragraphs>350</Paragraphs>
  <Slides>51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9" baseType="lpstr">
      <vt:lpstr>ＭＳ Ｐゴシック</vt:lpstr>
      <vt:lpstr>Arial</vt:lpstr>
      <vt:lpstr>Calibri</vt:lpstr>
      <vt:lpstr>Calibri Light</vt:lpstr>
      <vt:lpstr>Cambria Math</vt:lpstr>
      <vt:lpstr>Mangal</vt:lpstr>
      <vt:lpstr>Wingdings 3</vt:lpstr>
      <vt:lpstr>Office Theme</vt:lpstr>
      <vt:lpstr>Introduction to MATLAB</vt:lpstr>
      <vt:lpstr>PowerPoint Presentation</vt:lpstr>
      <vt:lpstr>Background</vt:lpstr>
      <vt:lpstr>Overview</vt:lpstr>
      <vt:lpstr>Double-edged sword</vt:lpstr>
      <vt:lpstr>Alternatives to MATLAB</vt:lpstr>
      <vt:lpstr>Getting Started</vt:lpstr>
      <vt:lpstr>Opening MATLAB</vt:lpstr>
      <vt:lpstr>MATLAB Interface &amp; First Examples</vt:lpstr>
      <vt:lpstr>Help!</vt:lpstr>
      <vt:lpstr>MATLAB syntax</vt:lpstr>
      <vt:lpstr>Some ubiquitous MATLAB commands</vt:lpstr>
      <vt:lpstr>PowerPoint Presentation</vt:lpstr>
      <vt:lpstr>PowerPoint Presentation</vt:lpstr>
      <vt:lpstr>Scripts, Functions &amp; The Editor</vt:lpstr>
      <vt:lpstr>Writing and executing a script</vt:lpstr>
      <vt:lpstr>Writing a function</vt:lpstr>
      <vt:lpstr>The MATLAB editor: Quite convenient!</vt:lpstr>
      <vt:lpstr>“Advanced” uses of the MATLAB editor</vt:lpstr>
      <vt:lpstr>“Advanced” uses of the MATLAB editor (cont.)</vt:lpstr>
      <vt:lpstr>Visualization tools</vt:lpstr>
      <vt:lpstr>Plotting 3D points</vt:lpstr>
      <vt:lpstr>Visualizing 2D/3D vector fields</vt:lpstr>
      <vt:lpstr>Visualizing image data / matrices</vt:lpstr>
      <vt:lpstr>Surface rendering with MATLAB</vt:lpstr>
      <vt:lpstr>PowerPoint Presentation</vt:lpstr>
      <vt:lpstr>Your imagination is the limit!</vt:lpstr>
      <vt:lpstr>Miscellaneous “advanced” topics </vt:lpstr>
      <vt:lpstr>Parallel computing toolbox</vt:lpstr>
      <vt:lpstr>Using parallel for-loop (PARFOR)</vt:lpstr>
      <vt:lpstr>Custom Optimization in MATLAB</vt:lpstr>
      <vt:lpstr>Custom Optimization in MATLAB</vt:lpstr>
      <vt:lpstr>Custom Optimization in MATLAB</vt:lpstr>
      <vt:lpstr>Writing a function</vt:lpstr>
      <vt:lpstr>Custom Optimization in MATLAB: Example</vt:lpstr>
      <vt:lpstr>Running MATLAB scripts from SHELL</vt:lpstr>
      <vt:lpstr>Running MATLAB scripts from SHELL (Cont)</vt:lpstr>
      <vt:lpstr>Executing UNIX commands from MATLAB</vt:lpstr>
      <vt:lpstr>Martinos Center MATLAB information</vt:lpstr>
      <vt:lpstr>MATLAB packages &amp; licenses</vt:lpstr>
      <vt:lpstr>Setting MATLAB startup settings: startup.m</vt:lpstr>
      <vt:lpstr>Some further notes on paths in MATLAB </vt:lpstr>
      <vt:lpstr>MATLAB &amp; launchpad</vt:lpstr>
      <vt:lpstr>Accessing MATLAB from your fully encrypted and sanitized “home” laptop</vt:lpstr>
      <vt:lpstr>Thanks for listening!</vt:lpstr>
      <vt:lpstr>Code Snippets from demos</vt:lpstr>
      <vt:lpstr>MATLAB Interface – point out different parts</vt:lpstr>
      <vt:lpstr>First Examples – type this code on command line</vt:lpstr>
      <vt:lpstr>Using Editor and Functions</vt:lpstr>
      <vt:lpstr>Other Editor Techniques – code folding and debugging</vt:lpstr>
      <vt:lpstr>Optimization Example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concepts of electromagnetism</dc:title>
  <dc:creator>Aapo Nummenmaa</dc:creator>
  <cp:lastModifiedBy>shahin nasr</cp:lastModifiedBy>
  <cp:revision>1474</cp:revision>
  <dcterms:created xsi:type="dcterms:W3CDTF">2016-10-20T19:46:02Z</dcterms:created>
  <dcterms:modified xsi:type="dcterms:W3CDTF">2018-01-28T14:58:56Z</dcterms:modified>
</cp:coreProperties>
</file>